
<file path=[Content_Types].xml><?xml version="1.0" encoding="utf-8"?>
<Types xmlns="http://schemas.openxmlformats.org/package/2006/content-types"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94.xml" ContentType="application/vnd.openxmlformats-officedocument.presentationml.slide+xml"/>
  <Override PartName="/ppt/notesSlides/notesSlide2.xml" ContentType="application/vnd.openxmlformats-officedocument.presentationml.notesSlide+xml"/>
  <Override PartName="/ppt/notesSlides/notesSlide105.xml" ContentType="application/vnd.openxmlformats-officedocument.presentationml.notesSlide+xml"/>
  <Override PartName="/ppt/slides/slide36.xml" ContentType="application/vnd.openxmlformats-officedocument.presentationml.slide+xml"/>
  <Override PartName="/ppt/slides/slide83.xml" ContentType="application/vnd.openxmlformats-officedocument.presentationml.slide+xml"/>
  <Override PartName="/ppt/slides/slide120.xml" ContentType="application/vnd.openxmlformats-officedocument.presentationml.slide+xml"/>
  <Override PartName="/ppt/slides/slide131.xml" ContentType="application/vnd.openxmlformats-officedocument.presentationml.slide+xml"/>
  <Override PartName="/ppt/notesSlides/notesSlide3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96.xml" ContentType="application/vnd.openxmlformats-officedocument.presentationml.notesSlide+xml"/>
  <Override PartName="/ppt/slides/slide25.xml" ContentType="application/vnd.openxmlformats-officedocument.presentationml.slide+xml"/>
  <Override PartName="/ppt/slides/slide72.xml" ContentType="application/vnd.openxmlformats-officedocument.presentationml.slid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Override PartName="/ppt/notesSlides/notesSlide74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notesSlides/notesSlide16.xml" ContentType="application/vnd.openxmlformats-officedocument.presentationml.notesSlide+xml"/>
  <Override PartName="/ppt/notesSlides/notesSlide63.xml" ContentType="application/vnd.openxmlformats-officedocument.presentationml.notesSlide+xml"/>
  <Override PartName="/ppt/tableStyles.xml" ContentType="application/vnd.openxmlformats-officedocument.presentationml.tableStyles+xml"/>
  <Override PartName="/ppt/notesSlides/notesSlide4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30.xml" ContentType="application/vnd.openxmlformats-officedocument.presentationml.notesSlide+xml"/>
  <Override PartName="/ppt/slides/slide99.xml" ContentType="application/vnd.openxmlformats-officedocument.presentationml.slide+xml"/>
  <Override PartName="/ppt/notesSlides/notesSlide7.xml" ContentType="application/vnd.openxmlformats-officedocument.presentationml.notesSlide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slides/slide125.xml" ContentType="application/vnd.openxmlformats-officedocument.presentationml.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66.xml" ContentType="application/vnd.openxmlformats-officedocument.presentationml.slide+xml"/>
  <Override PartName="/ppt/slides/slide103.xml" ContentType="application/vnd.openxmlformats-officedocument.presentationml.slide+xml"/>
  <Override PartName="/ppt/slides/slide114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68.xml" ContentType="application/vnd.openxmlformats-officedocument.presentationml.notesSlide+xml"/>
  <Override PartName="/ppt/notesSlides/notesSlide79.xml" ContentType="application/vnd.openxmlformats-officedocument.presentationml.notesSlide+xml"/>
  <Override PartName="/ppt/slides/slide55.xml" ContentType="application/vnd.openxmlformats-officedocument.presentationml.slide+xml"/>
  <Override PartName="/ppt/theme/theme2.xml" ContentType="application/vnd.openxmlformats-officedocument.theme+xml"/>
  <Override PartName="/ppt/notesSlides/notesSlide57.xml" ContentType="application/vnd.openxmlformats-officedocument.presentationml.notesSlide+xml"/>
  <Override PartName="/ppt/notesSlides/notesSlide102.xml" ContentType="application/vnd.openxmlformats-officedocument.presentationml.notesSlide+xml"/>
  <Override PartName="/ppt/slides/slide33.xml" ContentType="application/vnd.openxmlformats-officedocument.presentationml.slide+xml"/>
  <Override PartName="/ppt/slides/slide44.xml" ContentType="application/vnd.openxmlformats-officedocument.presentationml.slide+xml"/>
  <Override PartName="/ppt/slides/slide80.xml" ContentType="application/vnd.openxmlformats-officedocument.presentationml.slide+xml"/>
  <Override PartName="/ppt/slides/slide91.xml" ContentType="application/vnd.openxmlformats-officedocument.presentationml.slide+xml"/>
  <Override PartName="/ppt/notesSlides/notesSlide46.xml" ContentType="application/vnd.openxmlformats-officedocument.presentationml.notesSlide+xml"/>
  <Default Extension="emf" ContentType="image/x-emf"/>
  <Override PartName="/ppt/notesSlides/notesSlide93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22.xml" ContentType="application/vnd.openxmlformats-officedocument.presentationml.slide+xml"/>
  <Override PartName="/ppt/notesSlides/notesSlide2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82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60.xml" ContentType="application/vnd.openxmlformats-officedocument.presentationml.notesSlide+xml"/>
  <Override PartName="/ppt/slides/slide119.xml" ContentType="application/vnd.openxmlformats-officedocument.presentationml.slide+xml"/>
  <Override PartName="/ppt/slideLayouts/slideLayout10.xml" ContentType="application/vnd.openxmlformats-officedocument.presentationml.slideLayout+xml"/>
  <Override PartName="/ppt/slides/slide89.xml" ContentType="application/vnd.openxmlformats-officedocument.presentationml.slide+xml"/>
  <Override PartName="/ppt/slides/slide108.xml" ContentType="application/vnd.openxmlformats-officedocument.presentationml.slide+xml"/>
  <Override PartName="/ppt/slides/slide126.xml" ContentType="application/vnd.openxmlformats-officedocument.presentationml.slide+xml"/>
  <Override PartName="/ppt/slides/slide49.xml" ContentType="application/vnd.openxmlformats-officedocument.presentationml.slide+xml"/>
  <Override PartName="/ppt/slides/slide78.xml" ContentType="application/vnd.openxmlformats-officedocument.presentationml.slide+xml"/>
  <Override PartName="/ppt/slides/slide96.xml" ContentType="application/vnd.openxmlformats-officedocument.presentationml.slide+xml"/>
  <Override PartName="/ppt/slides/slide115.xml" ContentType="application/vnd.openxmlformats-officedocument.presentationml.slide+xml"/>
  <Override PartName="/ppt/notesSlides/notesSlide4.xml" ContentType="application/vnd.openxmlformats-officedocument.presentationml.notesSlide+xml"/>
  <Override PartName="/ppt/notesSlides/notesSlide107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85.xml" ContentType="application/vnd.openxmlformats-officedocument.presentationml.slide+xml"/>
  <Override PartName="/ppt/slides/slide104.xml" ContentType="application/vnd.openxmlformats-officedocument.presentationml.slide+xml"/>
  <Override PartName="/ppt/slides/slide122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69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98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s/slide92.xml" ContentType="application/vnd.openxmlformats-officedocument.presentationml.slide+xml"/>
  <Override PartName="/ppt/slides/slide111.xml" ContentType="application/vnd.openxmlformats-officedocument.presentationml.slide+xml"/>
  <Override PartName="/ppt/slideLayouts/slideLayout4.xml" ContentType="application/vnd.openxmlformats-officedocument.presentationml.slideLayout+xml"/>
  <Override PartName="/ppt/notesSlides/notesSlide29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103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Override PartName="/ppt/slides/slide100.xml" ContentType="application/vnd.openxmlformats-officedocument.presentationml.slide+xml"/>
  <Default Extension="wmf" ContentType="image/x-wmf"/>
  <Override PartName="/ppt/notesSlides/notesSlide18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65.xml" ContentType="application/vnd.openxmlformats-officedocument.presentationml.notesSlide+xml"/>
  <Default Extension="xls" ContentType="application/vnd.ms-excel"/>
  <Override PartName="/ppt/notesSlides/notesSlide83.xml" ContentType="application/vnd.openxmlformats-officedocument.presentationml.notesSlide+xml"/>
  <Override PartName="/ppt/notesSlides/notesSlide110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notesSlides/notesSlide25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90.xml" ContentType="application/vnd.openxmlformats-officedocument.presentationml.notes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50.xml" ContentType="application/vnd.openxmlformats-officedocument.presentationml.notesSlide+xml"/>
  <Override PartName="/ppt/slides/slide79.xml" ContentType="application/vnd.openxmlformats-officedocument.presentationml.slide+xml"/>
  <Override PartName="/ppt/slides/slide109.xml" ContentType="application/vnd.openxmlformats-officedocument.presentationml.slide+xml"/>
  <Override PartName="/ppt/slides/slide127.xml" ContentType="application/vnd.openxmlformats-officedocument.presentationml.slide+xml"/>
  <Override PartName="/ppt/notesSlides/notesSlide10.xml" ContentType="application/vnd.openxmlformats-officedocument.presentationml.notesSlide+xml"/>
  <Override PartName="/ppt/notesSlides/notesSlide108.xml" ContentType="application/vnd.openxmlformats-officedocument.presentationml.notesSlide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slides/slide97.xml" ContentType="application/vnd.openxmlformats-officedocument.presentationml.slide+xml"/>
  <Override PartName="/ppt/slides/slide116.xml" ContentType="application/vnd.openxmlformats-officedocument.presentationml.slide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notesSlides/notesSlide99.xml" ContentType="application/vnd.openxmlformats-officedocument.presentationml.notes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57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slides/slide105.xml" ContentType="application/vnd.openxmlformats-officedocument.presentationml.slide+xml"/>
  <Override PartName="/ppt/slides/slide123.xml" ContentType="application/vnd.openxmlformats-officedocument.presentationml.slide+xml"/>
  <Override PartName="/ppt/notesSlides/notesSlide1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104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46.xml" ContentType="application/vnd.openxmlformats-officedocument.presentationml.slide+xml"/>
  <Override PartName="/ppt/slides/slide64.xml" ContentType="application/vnd.openxmlformats-officedocument.presentationml.slide+xml"/>
  <Override PartName="/ppt/slides/slide93.xml" ContentType="application/vnd.openxmlformats-officedocument.presentationml.slide+xml"/>
  <Override PartName="/ppt/slides/slide101.xml" ContentType="application/vnd.openxmlformats-officedocument.presentationml.slide+xml"/>
  <Override PartName="/ppt/slides/slide112.xml" ContentType="application/vnd.openxmlformats-officedocument.presentationml.slide+xml"/>
  <Override PartName="/ppt/slides/slide130.xml" ContentType="application/vnd.openxmlformats-officedocument.presentationml.slide+xml"/>
  <Override PartName="/ppt/slideLayouts/slideLayout5.xml" ContentType="application/vnd.openxmlformats-officedocument.presentationml.slideLayout+xml"/>
  <Override PartName="/ppt/notesSlides/notesSlide19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95.xml" ContentType="application/vnd.openxmlformats-officedocument.presentationml.notesSlide+xml"/>
  <Override PartName="/ppt/slides/slide24.xml" ContentType="application/vnd.openxmlformats-officedocument.presentationml.slide+xml"/>
  <Override PartName="/ppt/slides/slide35.xml" ContentType="application/vnd.openxmlformats-officedocument.presentationml.slide+xml"/>
  <Override PartName="/ppt/slides/slide53.xml" ContentType="application/vnd.openxmlformats-officedocument.presentationml.slide+xml"/>
  <Override PartName="/ppt/slides/slide71.xml" ContentType="application/vnd.openxmlformats-officedocument.presentationml.slide+xml"/>
  <Override PartName="/ppt/slides/slide82.xml" ContentType="application/vnd.openxmlformats-officedocument.presentationml.slide+xml"/>
  <Default Extension="jpeg" ContentType="image/jpeg"/>
  <Override PartName="/ppt/notesSlides/notesSlide37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11.xml" ContentType="application/vnd.openxmlformats-officedocument.presentationml.notesSlide+xml"/>
  <Override PartName="/ppt/slides/slide13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91.xml" ContentType="application/vnd.openxmlformats-officedocument.presentationml.notes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40.xml" ContentType="application/vnd.openxmlformats-officedocument.presentationml.notesSlide+xml"/>
  <Default Extension="tiff" ContentType="image/tiff"/>
  <Override PartName="/ppt/slides/slide98.xml" ContentType="application/vnd.openxmlformats-officedocument.presentationml.slide+xml"/>
  <Override PartName="/ppt/slides/slide117.xml" ContentType="application/vnd.openxmlformats-officedocument.presentationml.slide+xml"/>
  <Override PartName="/ppt/slides/slide128.xml" ContentType="application/vnd.openxmlformats-officedocument.presentationml.slide+xml"/>
  <Override PartName="/ppt/notesSlides/notesSlide6.xml" ContentType="application/vnd.openxmlformats-officedocument.presentationml.notesSlide+xml"/>
  <Override PartName="/ppt/notesSlides/notesSlide109.xml" ContentType="application/vnd.openxmlformats-officedocument.presentationml.notesSlide+xml"/>
  <Override PartName="/ppt/slides/slide8.xml" ContentType="application/vnd.openxmlformats-officedocument.presentationml.slide+xml"/>
  <Override PartName="/ppt/slides/slide69.xml" ContentType="application/vnd.openxmlformats-officedocument.presentationml.slide+xml"/>
  <Override PartName="/ppt/slides/slide87.xml" ContentType="application/vnd.openxmlformats-officedocument.presentationml.slide+xml"/>
  <Override PartName="/ppt/slides/slide106.xml" ContentType="application/vnd.openxmlformats-officedocument.presentationml.slide+xml"/>
  <Override PartName="/ppt/slides/slide124.xml" ContentType="application/vnd.openxmlformats-officedocument.presentationml.slide+xml"/>
  <Override PartName="/ppt/notesSlides/notesSlide89.xml" ContentType="application/vnd.openxmlformats-officedocument.presentationml.notesSlide+xml"/>
  <Override PartName="/ppt/slides/slide29.xml" ContentType="application/vnd.openxmlformats-officedocument.presentationml.slide+xml"/>
  <Override PartName="/ppt/slides/slide76.xml" ContentType="application/vnd.openxmlformats-officedocument.presentationml.slide+xml"/>
  <Override PartName="/ppt/slides/slide113.xml" ContentType="application/vnd.openxmlformats-officedocument.presentationml.slide+xml"/>
  <Override PartName="/ppt/notesSlides/notesSlide78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102.xml" ContentType="application/vnd.openxmlformats-officedocument.presentationml.slide+xml"/>
  <Override PartName="/ppt/slideLayouts/slideLayout6.xml" ContentType="application/vnd.openxmlformats-officedocument.presentationml.slideLayout+xml"/>
  <Override PartName="/ppt/notesSlides/notesSlide67.xml" ContentType="application/vnd.openxmlformats-officedocument.presentationml.notesSlide+xml"/>
  <Override PartName="/ppt/slides/slide43.xml" ContentType="application/vnd.openxmlformats-officedocument.presentationml.slide+xml"/>
  <Override PartName="/ppt/slides/slide90.xml" ContentType="application/vnd.openxmlformats-officedocument.presentationml.slide+xml"/>
  <Override PartName="/ppt/theme/theme1.xml" ContentType="application/vnd.openxmlformats-officedocument.theme+xml"/>
  <Override PartName="/ppt/notesSlides/notesSlide4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101.xml" ContentType="application/vnd.openxmlformats-officedocument.presentationml.notesSlide+xml"/>
  <Override PartName="/ppt/slides/slide32.xml" ContentType="application/vnd.openxmlformats-officedocument.presentationml.slide+xml"/>
  <Override PartName="/ppt/notesSlides/notesSlide34.xml" ContentType="application/vnd.openxmlformats-officedocument.presentationml.notesSlide+xml"/>
  <Override PartName="/ppt/notesSlides/notesSlide81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notesSlides/notesSlide23.xml" ContentType="application/vnd.openxmlformats-officedocument.presentationml.notesSlide+xml"/>
  <Override PartName="/ppt/notesSlides/notesSlide70.xml" ContentType="application/vnd.openxmlformats-officedocument.presentationml.notesSlide+xml"/>
  <Override PartName="/ppt/slides/slide129.xml" ContentType="application/vnd.openxmlformats-officedocument.presentationml.slide+xml"/>
  <Override PartName="/ppt/notesSlides/notesSlide12.xml" ContentType="application/vnd.openxmlformats-officedocument.presentationml.notesSlide+xml"/>
  <Override PartName="/ppt/slides/slide118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107.xml" ContentType="application/vnd.openxmlformats-officedocument.presentationml.slide+xml"/>
  <Override PartName="/ppt/viewProps.xml" ContentType="application/vnd.openxmlformats-officedocument.presentationml.viewProps+xml"/>
  <Override PartName="/ppt/notesSlides/notesSlide106.xml" ContentType="application/vnd.openxmlformats-officedocument.presentationml.notesSlide+xml"/>
  <Override PartName="/ppt/slides/slide48.xml" ContentType="application/vnd.openxmlformats-officedocument.presentationml.slide+xml"/>
  <Override PartName="/ppt/slides/slide95.xml" ContentType="application/vnd.openxmlformats-officedocument.presentationml.slide+xml"/>
  <Override PartName="/ppt/notesSlides/notesSlide3.xml" ContentType="application/vnd.openxmlformats-officedocument.presentationml.notesSlide+xml"/>
  <Default Extension="bin" ContentType="application/vnd.openxmlformats-officedocument.oleObject"/>
  <Override PartName="/ppt/notesSlides/notesSlide97.xml" ContentType="application/vnd.openxmlformats-officedocument.presentationml.notes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slides/slide121.xml" ContentType="application/vnd.openxmlformats-officedocument.presentationml.slide+xml"/>
  <Override PartName="/ppt/presProps.xml" ContentType="application/vnd.openxmlformats-officedocument.presentationml.presProps+xml"/>
  <Override PartName="/ppt/notesSlides/notesSlide39.xml" ContentType="application/vnd.openxmlformats-officedocument.presentationml.notesSlide+xml"/>
  <Override PartName="/ppt/notesSlides/notesSlide86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62.xml" ContentType="application/vnd.openxmlformats-officedocument.presentationml.slide+xml"/>
  <Override PartName="/ppt/slides/slide110.xml" ContentType="application/vnd.openxmlformats-officedocument.presentationml.slide+xml"/>
  <Override PartName="/ppt/slideLayouts/slideLayout3.xml" ContentType="application/vnd.openxmlformats-officedocument.presentationml.slideLayout+xml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75.xml" ContentType="application/vnd.openxmlformats-officedocument.presentationml.notesSlide+xml"/>
  <Override PartName="/ppt/slides/slide51.xml" ContentType="application/vnd.openxmlformats-officedocument.presentationml.slide+xml"/>
  <Override PartName="/ppt/slideLayouts/slideLayout14.xml" ContentType="application/vnd.openxmlformats-officedocument.presentationml.slideLayout+xml"/>
  <Override PartName="/ppt/notesSlides/notesSlide53.xml" ContentType="application/vnd.openxmlformats-officedocument.presentationml.notesSlide+xml"/>
  <Override PartName="/ppt/slides/slide40.xml" ContentType="application/vnd.openxmlformats-officedocument.presentationml.slide+xml"/>
  <Override PartName="/ppt/notesSlides/notesSlide42.xml" ContentType="application/vnd.openxmlformats-officedocument.presentationml.notesSlide+xml"/>
  <Default Extension="vml" ContentType="application/vnd.openxmlformats-officedocument.vmlDrawing"/>
  <Override PartName="/ppt/notesSlides/notesSlide8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</p:sldMasterIdLst>
  <p:notesMasterIdLst>
    <p:notesMasterId r:id="rId133"/>
  </p:notesMasterIdLst>
  <p:sldIdLst>
    <p:sldId id="402" r:id="rId2"/>
    <p:sldId id="300" r:id="rId3"/>
    <p:sldId id="256" r:id="rId4"/>
    <p:sldId id="318" r:id="rId5"/>
    <p:sldId id="258" r:id="rId6"/>
    <p:sldId id="319" r:id="rId7"/>
    <p:sldId id="257" r:id="rId8"/>
    <p:sldId id="320" r:id="rId9"/>
    <p:sldId id="322" r:id="rId10"/>
    <p:sldId id="302" r:id="rId11"/>
    <p:sldId id="336" r:id="rId12"/>
    <p:sldId id="301" r:id="rId13"/>
    <p:sldId id="260" r:id="rId14"/>
    <p:sldId id="261" r:id="rId15"/>
    <p:sldId id="262" r:id="rId16"/>
    <p:sldId id="277" r:id="rId17"/>
    <p:sldId id="403" r:id="rId18"/>
    <p:sldId id="341" r:id="rId19"/>
    <p:sldId id="324" r:id="rId20"/>
    <p:sldId id="263" r:id="rId21"/>
    <p:sldId id="264" r:id="rId22"/>
    <p:sldId id="305" r:id="rId23"/>
    <p:sldId id="265" r:id="rId24"/>
    <p:sldId id="266" r:id="rId25"/>
    <p:sldId id="306" r:id="rId26"/>
    <p:sldId id="307" r:id="rId27"/>
    <p:sldId id="267" r:id="rId28"/>
    <p:sldId id="269" r:id="rId29"/>
    <p:sldId id="308" r:id="rId30"/>
    <p:sldId id="309" r:id="rId31"/>
    <p:sldId id="268" r:id="rId32"/>
    <p:sldId id="270" r:id="rId33"/>
    <p:sldId id="271" r:id="rId34"/>
    <p:sldId id="310" r:id="rId35"/>
    <p:sldId id="311" r:id="rId36"/>
    <p:sldId id="312" r:id="rId37"/>
    <p:sldId id="325" r:id="rId38"/>
    <p:sldId id="326" r:id="rId39"/>
    <p:sldId id="327" r:id="rId40"/>
    <p:sldId id="328" r:id="rId41"/>
    <p:sldId id="329" r:id="rId42"/>
    <p:sldId id="274" r:id="rId43"/>
    <p:sldId id="422" r:id="rId44"/>
    <p:sldId id="423" r:id="rId45"/>
    <p:sldId id="424" r:id="rId46"/>
    <p:sldId id="425" r:id="rId47"/>
    <p:sldId id="426" r:id="rId48"/>
    <p:sldId id="342" r:id="rId49"/>
    <p:sldId id="278" r:id="rId50"/>
    <p:sldId id="279" r:id="rId51"/>
    <p:sldId id="280" r:id="rId52"/>
    <p:sldId id="343" r:id="rId53"/>
    <p:sldId id="281" r:id="rId54"/>
    <p:sldId id="282" r:id="rId55"/>
    <p:sldId id="283" r:id="rId56"/>
    <p:sldId id="413" r:id="rId57"/>
    <p:sldId id="316" r:id="rId58"/>
    <p:sldId id="284" r:id="rId59"/>
    <p:sldId id="294" r:id="rId60"/>
    <p:sldId id="285" r:id="rId61"/>
    <p:sldId id="286" r:id="rId62"/>
    <p:sldId id="287" r:id="rId63"/>
    <p:sldId id="288" r:id="rId64"/>
    <p:sldId id="295" r:id="rId65"/>
    <p:sldId id="289" r:id="rId66"/>
    <p:sldId id="290" r:id="rId67"/>
    <p:sldId id="317" r:id="rId68"/>
    <p:sldId id="344" r:id="rId69"/>
    <p:sldId id="345" r:id="rId70"/>
    <p:sldId id="346" r:id="rId71"/>
    <p:sldId id="347" r:id="rId72"/>
    <p:sldId id="348" r:id="rId73"/>
    <p:sldId id="427" r:id="rId74"/>
    <p:sldId id="349" r:id="rId75"/>
    <p:sldId id="428" r:id="rId76"/>
    <p:sldId id="351" r:id="rId77"/>
    <p:sldId id="352" r:id="rId78"/>
    <p:sldId id="353" r:id="rId79"/>
    <p:sldId id="354" r:id="rId80"/>
    <p:sldId id="355" r:id="rId81"/>
    <p:sldId id="356" r:id="rId82"/>
    <p:sldId id="357" r:id="rId83"/>
    <p:sldId id="358" r:id="rId84"/>
    <p:sldId id="404" r:id="rId85"/>
    <p:sldId id="359" r:id="rId86"/>
    <p:sldId id="360" r:id="rId87"/>
    <p:sldId id="361" r:id="rId88"/>
    <p:sldId id="362" r:id="rId89"/>
    <p:sldId id="363" r:id="rId90"/>
    <p:sldId id="364" r:id="rId91"/>
    <p:sldId id="365" r:id="rId92"/>
    <p:sldId id="366" r:id="rId93"/>
    <p:sldId id="367" r:id="rId94"/>
    <p:sldId id="368" r:id="rId95"/>
    <p:sldId id="405" r:id="rId96"/>
    <p:sldId id="406" r:id="rId97"/>
    <p:sldId id="407" r:id="rId98"/>
    <p:sldId id="408" r:id="rId99"/>
    <p:sldId id="409" r:id="rId100"/>
    <p:sldId id="410" r:id="rId101"/>
    <p:sldId id="411" r:id="rId102"/>
    <p:sldId id="412" r:id="rId103"/>
    <p:sldId id="377" r:id="rId104"/>
    <p:sldId id="378" r:id="rId105"/>
    <p:sldId id="379" r:id="rId106"/>
    <p:sldId id="380" r:id="rId107"/>
    <p:sldId id="381" r:id="rId108"/>
    <p:sldId id="382" r:id="rId109"/>
    <p:sldId id="383" r:id="rId110"/>
    <p:sldId id="384" r:id="rId111"/>
    <p:sldId id="385" r:id="rId112"/>
    <p:sldId id="386" r:id="rId113"/>
    <p:sldId id="387" r:id="rId114"/>
    <p:sldId id="388" r:id="rId115"/>
    <p:sldId id="389" r:id="rId116"/>
    <p:sldId id="390" r:id="rId117"/>
    <p:sldId id="416" r:id="rId118"/>
    <p:sldId id="417" r:id="rId119"/>
    <p:sldId id="391" r:id="rId120"/>
    <p:sldId id="392" r:id="rId121"/>
    <p:sldId id="393" r:id="rId122"/>
    <p:sldId id="394" r:id="rId123"/>
    <p:sldId id="395" r:id="rId124"/>
    <p:sldId id="396" r:id="rId125"/>
    <p:sldId id="420" r:id="rId126"/>
    <p:sldId id="397" r:id="rId127"/>
    <p:sldId id="398" r:id="rId128"/>
    <p:sldId id="399" r:id="rId129"/>
    <p:sldId id="421" r:id="rId130"/>
    <p:sldId id="400" r:id="rId131"/>
    <p:sldId id="401" r:id="rId132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2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sz="22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sz="22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sz="22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sz="22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5pPr>
    <a:lvl6pPr marL="2286000" algn="l" defTabSz="914400" rtl="0" eaLnBrk="1" latinLnBrk="0" hangingPunct="1">
      <a:defRPr sz="22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6pPr>
    <a:lvl7pPr marL="2743200" algn="l" defTabSz="914400" rtl="0" eaLnBrk="1" latinLnBrk="0" hangingPunct="1">
      <a:defRPr sz="22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7pPr>
    <a:lvl8pPr marL="3200400" algn="l" defTabSz="914400" rtl="0" eaLnBrk="1" latinLnBrk="0" hangingPunct="1">
      <a:defRPr sz="22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8pPr>
    <a:lvl9pPr marL="3657600" algn="l" defTabSz="914400" rtl="0" eaLnBrk="1" latinLnBrk="0" hangingPunct="1">
      <a:defRPr sz="22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00"/>
    <a:srgbClr val="DDDDDD"/>
    <a:srgbClr val="FFCCFF"/>
    <a:srgbClr val="FF99CC"/>
    <a:srgbClr val="CCFFFF"/>
    <a:srgbClr val="33CCCC"/>
    <a:srgbClr val="FF0000"/>
    <a:srgbClr val="00FF00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vertBarState="minimized">
    <p:restoredLeft sz="34569" autoAdjust="0"/>
    <p:restoredTop sz="86423" autoAdjust="0"/>
  </p:normalViewPr>
  <p:slideViewPr>
    <p:cSldViewPr snapToGrid="0">
      <p:cViewPr varScale="1">
        <p:scale>
          <a:sx n="63" d="100"/>
          <a:sy n="63" d="100"/>
        </p:scale>
        <p:origin x="-1362" y="-96"/>
      </p:cViewPr>
      <p:guideLst>
        <p:guide orient="horz" pos="2160"/>
        <p:guide pos="2880"/>
      </p:guideLst>
    </p:cSldViewPr>
  </p:slideViewPr>
  <p:outlineViewPr>
    <p:cViewPr>
      <p:scale>
        <a:sx n="50" d="100"/>
        <a:sy n="50" d="100"/>
      </p:scale>
      <p:origin x="0" y="-132824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82" d="100"/>
        <a:sy n="182" d="100"/>
      </p:scale>
      <p:origin x="0" y="2032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26" Type="http://schemas.openxmlformats.org/officeDocument/2006/relationships/slide" Target="slides/slide125.xml"/><Relationship Id="rId13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13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_rels/viewProps.xml.rels><?xml version="1.0" encoding="UTF-8" standalone="yes"?>
<Relationships xmlns="http://schemas.openxmlformats.org/package/2006/relationships"><Relationship Id="rId8" Type="http://schemas.openxmlformats.org/officeDocument/2006/relationships/slide" Target="slides/slide110.xml"/><Relationship Id="rId3" Type="http://schemas.openxmlformats.org/officeDocument/2006/relationships/slide" Target="slides/slide48.xml"/><Relationship Id="rId7" Type="http://schemas.openxmlformats.org/officeDocument/2006/relationships/slide" Target="slides/slide105.xml"/><Relationship Id="rId2" Type="http://schemas.openxmlformats.org/officeDocument/2006/relationships/slide" Target="slides/slide18.xml"/><Relationship Id="rId1" Type="http://schemas.openxmlformats.org/officeDocument/2006/relationships/slide" Target="slides/slide2.xml"/><Relationship Id="rId6" Type="http://schemas.openxmlformats.org/officeDocument/2006/relationships/slide" Target="slides/slide85.xml"/><Relationship Id="rId5" Type="http://schemas.openxmlformats.org/officeDocument/2006/relationships/slide" Target="slides/slide68.xml"/><Relationship Id="rId10" Type="http://schemas.openxmlformats.org/officeDocument/2006/relationships/slide" Target="slides/slide119.xml"/><Relationship Id="rId4" Type="http://schemas.openxmlformats.org/officeDocument/2006/relationships/slide" Target="slides/slide52.xml"/><Relationship Id="rId9" Type="http://schemas.openxmlformats.org/officeDocument/2006/relationships/slide" Target="slides/slide111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image" Target="../media/image2.wmf"/><Relationship Id="rId1" Type="http://schemas.openxmlformats.org/officeDocument/2006/relationships/image" Target="../media/image1.wmf"/><Relationship Id="rId5" Type="http://schemas.openxmlformats.org/officeDocument/2006/relationships/image" Target="../media/image5.wmf"/><Relationship Id="rId4" Type="http://schemas.openxmlformats.org/officeDocument/2006/relationships/image" Target="../media/image4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1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image" Target="../media/image5.wmf"/><Relationship Id="rId1" Type="http://schemas.openxmlformats.org/officeDocument/2006/relationships/image" Target="../media/image4.w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image" Target="../media/image5.wmf"/><Relationship Id="rId1" Type="http://schemas.openxmlformats.org/officeDocument/2006/relationships/image" Target="../media/image4.w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8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defRPr sz="1200"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885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0" hangingPunct="0">
              <a:defRPr sz="1200"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cs typeface="+mn-cs"/>
              </a:defRPr>
            </a:lvl1pPr>
          </a:lstStyle>
          <a:p>
            <a:pPr>
              <a:defRPr/>
            </a:pPr>
            <a:fld id="{86D747AC-B273-4377-818C-AD2CD3547656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5743511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A86A8CE-72C3-440F-B981-8D9E4EAA62F3}" type="slidenum">
              <a:rPr lang="en-US" smtClean="0"/>
              <a:pPr/>
              <a:t>2</a:t>
            </a:fld>
            <a:endParaRPr lang="en-US" smtClean="0"/>
          </a:p>
        </p:txBody>
      </p:sp>
      <p:sp>
        <p:nvSpPr>
          <p:cNvPr id="79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smtClean="0"/>
          </a:p>
        </p:txBody>
      </p:sp>
    </p:spTree>
    <p:extLst>
      <p:ext uri="{BB962C8B-B14F-4D97-AF65-F5344CB8AC3E}">
        <p14:creationId xmlns:p14="http://schemas.microsoft.com/office/powerpoint/2010/main" xmlns="" val="8229052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953E4BF-3DAC-41B7-92F1-4A8F8BC1271C}" type="slidenum">
              <a:rPr lang="en-US" smtClean="0"/>
              <a:pPr/>
              <a:t>11</a:t>
            </a:fld>
            <a:endParaRPr lang="en-US" smtClean="0"/>
          </a:p>
        </p:txBody>
      </p:sp>
      <p:sp>
        <p:nvSpPr>
          <p:cNvPr id="921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smtClean="0"/>
          </a:p>
        </p:txBody>
      </p:sp>
    </p:spTree>
    <p:extLst>
      <p:ext uri="{BB962C8B-B14F-4D97-AF65-F5344CB8AC3E}">
        <p14:creationId xmlns:p14="http://schemas.microsoft.com/office/powerpoint/2010/main" xmlns="" val="1643161285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BB811D5-DD5F-47F3-9A9C-FCB8AE5637CF}" type="slidenum">
              <a:rPr lang="en-US" smtClean="0"/>
              <a:pPr/>
              <a:t>120</a:t>
            </a:fld>
            <a:endParaRPr lang="en-US" smtClean="0"/>
          </a:p>
        </p:txBody>
      </p:sp>
      <p:sp>
        <p:nvSpPr>
          <p:cNvPr id="1167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smtClean="0"/>
          </a:p>
        </p:txBody>
      </p:sp>
    </p:spTree>
    <p:extLst>
      <p:ext uri="{BB962C8B-B14F-4D97-AF65-F5344CB8AC3E}">
        <p14:creationId xmlns:p14="http://schemas.microsoft.com/office/powerpoint/2010/main" xmlns="" val="1221540885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12640D3-C72C-4CB5-AC9C-937AB0E0A00C}" type="slidenum">
              <a:rPr lang="en-US" smtClean="0"/>
              <a:pPr/>
              <a:t>121</a:t>
            </a:fld>
            <a:endParaRPr lang="en-US" smtClean="0"/>
          </a:p>
        </p:txBody>
      </p:sp>
      <p:sp>
        <p:nvSpPr>
          <p:cNvPr id="1177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77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smtClean="0"/>
          </a:p>
        </p:txBody>
      </p:sp>
    </p:spTree>
    <p:extLst>
      <p:ext uri="{BB962C8B-B14F-4D97-AF65-F5344CB8AC3E}">
        <p14:creationId xmlns:p14="http://schemas.microsoft.com/office/powerpoint/2010/main" xmlns="" val="493988875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6883B98-BD0A-4048-9FBF-D6518B87DE79}" type="slidenum">
              <a:rPr lang="en-US" smtClean="0"/>
              <a:pPr/>
              <a:t>122</a:t>
            </a:fld>
            <a:endParaRPr lang="en-US" smtClean="0"/>
          </a:p>
        </p:txBody>
      </p:sp>
      <p:sp>
        <p:nvSpPr>
          <p:cNvPr id="1187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7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smtClean="0"/>
          </a:p>
        </p:txBody>
      </p:sp>
    </p:spTree>
    <p:extLst>
      <p:ext uri="{BB962C8B-B14F-4D97-AF65-F5344CB8AC3E}">
        <p14:creationId xmlns:p14="http://schemas.microsoft.com/office/powerpoint/2010/main" xmlns="" val="299242823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909E93A-3FE6-44A5-8462-545203E868FD}" type="slidenum">
              <a:rPr lang="en-US" smtClean="0"/>
              <a:pPr/>
              <a:t>123</a:t>
            </a:fld>
            <a:endParaRPr lang="en-US" smtClean="0"/>
          </a:p>
        </p:txBody>
      </p:sp>
      <p:sp>
        <p:nvSpPr>
          <p:cNvPr id="1198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98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smtClean="0"/>
          </a:p>
        </p:txBody>
      </p:sp>
    </p:spTree>
    <p:extLst>
      <p:ext uri="{BB962C8B-B14F-4D97-AF65-F5344CB8AC3E}">
        <p14:creationId xmlns:p14="http://schemas.microsoft.com/office/powerpoint/2010/main" xmlns="" val="667376676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ED817F7-DD8A-4B43-A94D-CD9249EE8136}" type="slidenum">
              <a:rPr lang="en-US" smtClean="0"/>
              <a:pPr/>
              <a:t>124</a:t>
            </a:fld>
            <a:endParaRPr lang="en-US" smtClean="0"/>
          </a:p>
        </p:txBody>
      </p:sp>
      <p:sp>
        <p:nvSpPr>
          <p:cNvPr id="1208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8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smtClean="0"/>
          </a:p>
        </p:txBody>
      </p:sp>
    </p:spTree>
    <p:extLst>
      <p:ext uri="{BB962C8B-B14F-4D97-AF65-F5344CB8AC3E}">
        <p14:creationId xmlns:p14="http://schemas.microsoft.com/office/powerpoint/2010/main" xmlns="" val="292705251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909E93A-3FE6-44A5-8462-545203E868FD}" type="slidenum">
              <a:rPr lang="en-US" smtClean="0"/>
              <a:pPr/>
              <a:t>125</a:t>
            </a:fld>
            <a:endParaRPr lang="en-US" smtClean="0"/>
          </a:p>
        </p:txBody>
      </p:sp>
      <p:sp>
        <p:nvSpPr>
          <p:cNvPr id="1198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98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smtClean="0"/>
          </a:p>
        </p:txBody>
      </p:sp>
    </p:spTree>
    <p:extLst>
      <p:ext uri="{BB962C8B-B14F-4D97-AF65-F5344CB8AC3E}">
        <p14:creationId xmlns:p14="http://schemas.microsoft.com/office/powerpoint/2010/main" xmlns="" val="1759601927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B0ADEA5-C738-4DD6-85FD-2E95D8B41639}" type="slidenum">
              <a:rPr lang="en-US" smtClean="0"/>
              <a:pPr/>
              <a:t>126</a:t>
            </a:fld>
            <a:endParaRPr lang="en-US" smtClean="0"/>
          </a:p>
        </p:txBody>
      </p:sp>
      <p:sp>
        <p:nvSpPr>
          <p:cNvPr id="1218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18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smtClean="0"/>
          </a:p>
        </p:txBody>
      </p:sp>
    </p:spTree>
    <p:extLst>
      <p:ext uri="{BB962C8B-B14F-4D97-AF65-F5344CB8AC3E}">
        <p14:creationId xmlns:p14="http://schemas.microsoft.com/office/powerpoint/2010/main" xmlns="" val="632284252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E9A4177-3595-4EF4-9425-09A08D841813}" type="slidenum">
              <a:rPr lang="en-US" smtClean="0"/>
              <a:pPr/>
              <a:t>127</a:t>
            </a:fld>
            <a:endParaRPr lang="en-US" smtClean="0"/>
          </a:p>
        </p:txBody>
      </p:sp>
      <p:sp>
        <p:nvSpPr>
          <p:cNvPr id="1228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smtClean="0"/>
          </a:p>
        </p:txBody>
      </p:sp>
    </p:spTree>
    <p:extLst>
      <p:ext uri="{BB962C8B-B14F-4D97-AF65-F5344CB8AC3E}">
        <p14:creationId xmlns:p14="http://schemas.microsoft.com/office/powerpoint/2010/main" xmlns="" val="1052338008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D2CD058-FC94-421F-A0D2-E945973F4534}" type="slidenum">
              <a:rPr lang="en-US" smtClean="0"/>
              <a:pPr/>
              <a:t>128</a:t>
            </a:fld>
            <a:endParaRPr lang="en-US" smtClean="0"/>
          </a:p>
        </p:txBody>
      </p:sp>
      <p:sp>
        <p:nvSpPr>
          <p:cNvPr id="1239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39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smtClean="0"/>
          </a:p>
        </p:txBody>
      </p:sp>
    </p:spTree>
    <p:extLst>
      <p:ext uri="{BB962C8B-B14F-4D97-AF65-F5344CB8AC3E}">
        <p14:creationId xmlns:p14="http://schemas.microsoft.com/office/powerpoint/2010/main" xmlns="" val="2117067411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E9A4177-3595-4EF4-9425-09A08D841813}" type="slidenum">
              <a:rPr lang="en-US" smtClean="0"/>
              <a:pPr/>
              <a:t>129</a:t>
            </a:fld>
            <a:endParaRPr lang="en-US" smtClean="0"/>
          </a:p>
        </p:txBody>
      </p:sp>
      <p:sp>
        <p:nvSpPr>
          <p:cNvPr id="1228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smtClean="0"/>
          </a:p>
        </p:txBody>
      </p:sp>
    </p:spTree>
    <p:extLst>
      <p:ext uri="{BB962C8B-B14F-4D97-AF65-F5344CB8AC3E}">
        <p14:creationId xmlns:p14="http://schemas.microsoft.com/office/powerpoint/2010/main" xmlns="" val="20429131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FEECC16-529E-48A9-AD1C-2A927CF12C97}" type="slidenum">
              <a:rPr lang="en-US" smtClean="0"/>
              <a:pPr/>
              <a:t>12</a:t>
            </a:fld>
            <a:endParaRPr lang="en-US" smtClean="0"/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smtClean="0"/>
          </a:p>
        </p:txBody>
      </p:sp>
    </p:spTree>
    <p:extLst>
      <p:ext uri="{BB962C8B-B14F-4D97-AF65-F5344CB8AC3E}">
        <p14:creationId xmlns:p14="http://schemas.microsoft.com/office/powerpoint/2010/main" xmlns="" val="2119500222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571C2AC-C5EC-425B-BFD9-1E80CFA54EAB}" type="slidenum">
              <a:rPr lang="en-US" smtClean="0"/>
              <a:pPr/>
              <a:t>130</a:t>
            </a:fld>
            <a:endParaRPr lang="en-US" smtClean="0"/>
          </a:p>
        </p:txBody>
      </p:sp>
      <p:sp>
        <p:nvSpPr>
          <p:cNvPr id="1300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00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smtClean="0"/>
          </a:p>
        </p:txBody>
      </p:sp>
    </p:spTree>
    <p:extLst>
      <p:ext uri="{BB962C8B-B14F-4D97-AF65-F5344CB8AC3E}">
        <p14:creationId xmlns:p14="http://schemas.microsoft.com/office/powerpoint/2010/main" xmlns="" val="1273284831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ED3E914-BF44-4E5F-B4D9-CAF5F661149E}" type="slidenum">
              <a:rPr lang="en-US" smtClean="0"/>
              <a:pPr/>
              <a:t>131</a:t>
            </a:fld>
            <a:endParaRPr lang="en-US" smtClean="0"/>
          </a:p>
        </p:txBody>
      </p:sp>
      <p:sp>
        <p:nvSpPr>
          <p:cNvPr id="1310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10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smtClean="0"/>
          </a:p>
        </p:txBody>
      </p:sp>
    </p:spTree>
    <p:extLst>
      <p:ext uri="{BB962C8B-B14F-4D97-AF65-F5344CB8AC3E}">
        <p14:creationId xmlns:p14="http://schemas.microsoft.com/office/powerpoint/2010/main" xmlns="" val="4236122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BEF27C2-5D66-40A0-890E-5C6A0A82326D}" type="slidenum">
              <a:rPr lang="en-US" smtClean="0"/>
              <a:pPr/>
              <a:t>13</a:t>
            </a:fld>
            <a:endParaRPr lang="en-US" smtClean="0"/>
          </a:p>
        </p:txBody>
      </p:sp>
      <p:sp>
        <p:nvSpPr>
          <p:cNvPr id="942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2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smtClean="0"/>
          </a:p>
        </p:txBody>
      </p:sp>
    </p:spTree>
    <p:extLst>
      <p:ext uri="{BB962C8B-B14F-4D97-AF65-F5344CB8AC3E}">
        <p14:creationId xmlns:p14="http://schemas.microsoft.com/office/powerpoint/2010/main" xmlns="" val="21289783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C710085-5685-45B7-9907-5762EC665137}" type="slidenum">
              <a:rPr lang="en-US" smtClean="0"/>
              <a:pPr/>
              <a:t>14</a:t>
            </a:fld>
            <a:endParaRPr lang="en-US" smtClean="0"/>
          </a:p>
        </p:txBody>
      </p:sp>
      <p:sp>
        <p:nvSpPr>
          <p:cNvPr id="952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smtClean="0"/>
          </a:p>
        </p:txBody>
      </p:sp>
    </p:spTree>
    <p:extLst>
      <p:ext uri="{BB962C8B-B14F-4D97-AF65-F5344CB8AC3E}">
        <p14:creationId xmlns:p14="http://schemas.microsoft.com/office/powerpoint/2010/main" xmlns="" val="3668542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150EFCF-2DDB-4BA6-BA76-C9B44B24D93A}" type="slidenum">
              <a:rPr lang="en-US" smtClean="0"/>
              <a:pPr/>
              <a:t>15</a:t>
            </a:fld>
            <a:endParaRPr lang="en-US" smtClean="0"/>
          </a:p>
        </p:txBody>
      </p:sp>
      <p:sp>
        <p:nvSpPr>
          <p:cNvPr id="962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smtClean="0"/>
          </a:p>
        </p:txBody>
      </p:sp>
    </p:spTree>
    <p:extLst>
      <p:ext uri="{BB962C8B-B14F-4D97-AF65-F5344CB8AC3E}">
        <p14:creationId xmlns:p14="http://schemas.microsoft.com/office/powerpoint/2010/main" xmlns="" val="2936779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B66D539-2977-4DA7-BE0B-AA8B0BBA327F}" type="slidenum">
              <a:rPr lang="en-US" smtClean="0"/>
              <a:pPr/>
              <a:t>16</a:t>
            </a:fld>
            <a:endParaRPr lang="en-US" smtClean="0"/>
          </a:p>
        </p:txBody>
      </p:sp>
      <p:sp>
        <p:nvSpPr>
          <p:cNvPr id="972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smtClean="0"/>
          </a:p>
        </p:txBody>
      </p:sp>
    </p:spTree>
    <p:extLst>
      <p:ext uri="{BB962C8B-B14F-4D97-AF65-F5344CB8AC3E}">
        <p14:creationId xmlns:p14="http://schemas.microsoft.com/office/powerpoint/2010/main" xmlns="" val="9278848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A86A8CE-72C3-440F-B981-8D9E4EAA62F3}" type="slidenum">
              <a:rPr lang="en-US" smtClean="0"/>
              <a:pPr/>
              <a:t>18</a:t>
            </a:fld>
            <a:endParaRPr lang="en-US" smtClean="0"/>
          </a:p>
        </p:txBody>
      </p:sp>
      <p:sp>
        <p:nvSpPr>
          <p:cNvPr id="79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smtClean="0"/>
          </a:p>
        </p:txBody>
      </p:sp>
    </p:spTree>
    <p:extLst>
      <p:ext uri="{BB962C8B-B14F-4D97-AF65-F5344CB8AC3E}">
        <p14:creationId xmlns:p14="http://schemas.microsoft.com/office/powerpoint/2010/main" xmlns="" val="20818122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BCDD4CB-E2AE-4F7D-A55D-D3D4D8C4C7AA}" type="slidenum">
              <a:rPr lang="en-US" smtClean="0"/>
              <a:pPr/>
              <a:t>19</a:t>
            </a:fld>
            <a:endParaRPr lang="en-US" smtClean="0"/>
          </a:p>
        </p:txBody>
      </p:sp>
      <p:sp>
        <p:nvSpPr>
          <p:cNvPr id="993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smtClean="0"/>
          </a:p>
        </p:txBody>
      </p:sp>
    </p:spTree>
    <p:extLst>
      <p:ext uri="{BB962C8B-B14F-4D97-AF65-F5344CB8AC3E}">
        <p14:creationId xmlns:p14="http://schemas.microsoft.com/office/powerpoint/2010/main" xmlns="" val="6727391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AF9B1A7-D973-46ED-91B9-02777C341326}" type="slidenum">
              <a:rPr lang="en-US" smtClean="0"/>
              <a:pPr/>
              <a:t>20</a:t>
            </a:fld>
            <a:endParaRPr lang="en-US" smtClean="0"/>
          </a:p>
        </p:txBody>
      </p:sp>
      <p:sp>
        <p:nvSpPr>
          <p:cNvPr id="1003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smtClean="0"/>
          </a:p>
        </p:txBody>
      </p:sp>
    </p:spTree>
    <p:extLst>
      <p:ext uri="{BB962C8B-B14F-4D97-AF65-F5344CB8AC3E}">
        <p14:creationId xmlns:p14="http://schemas.microsoft.com/office/powerpoint/2010/main" xmlns="" val="109630789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32B9B43-A9C5-49D1-97EA-FC5A07A96BEE}" type="slidenum">
              <a:rPr lang="en-US" smtClean="0"/>
              <a:pPr/>
              <a:t>21</a:t>
            </a:fld>
            <a:endParaRPr lang="en-US" smtClean="0"/>
          </a:p>
        </p:txBody>
      </p:sp>
      <p:sp>
        <p:nvSpPr>
          <p:cNvPr id="1013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smtClean="0"/>
          </a:p>
        </p:txBody>
      </p:sp>
    </p:spTree>
    <p:extLst>
      <p:ext uri="{BB962C8B-B14F-4D97-AF65-F5344CB8AC3E}">
        <p14:creationId xmlns:p14="http://schemas.microsoft.com/office/powerpoint/2010/main" xmlns="" val="2370159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96F3CB7-DF5A-4745-8C9C-73ABD3472FFA}" type="slidenum">
              <a:rPr lang="en-US" smtClean="0"/>
              <a:pPr/>
              <a:t>3</a:t>
            </a:fld>
            <a:endParaRPr lang="en-US" smtClean="0"/>
          </a:p>
        </p:txBody>
      </p:sp>
      <p:sp>
        <p:nvSpPr>
          <p:cNvPr id="808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9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smtClean="0"/>
          </a:p>
        </p:txBody>
      </p:sp>
    </p:spTree>
    <p:extLst>
      <p:ext uri="{BB962C8B-B14F-4D97-AF65-F5344CB8AC3E}">
        <p14:creationId xmlns:p14="http://schemas.microsoft.com/office/powerpoint/2010/main" xmlns="" val="77442150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BC2E779-CEAD-4DAC-8CC8-080F069EBEEB}" type="slidenum">
              <a:rPr lang="en-US" smtClean="0"/>
              <a:pPr/>
              <a:t>22</a:t>
            </a:fld>
            <a:endParaRPr lang="en-US" smtClean="0"/>
          </a:p>
        </p:txBody>
      </p:sp>
      <p:sp>
        <p:nvSpPr>
          <p:cNvPr id="1024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smtClean="0"/>
          </a:p>
        </p:txBody>
      </p:sp>
    </p:spTree>
    <p:extLst>
      <p:ext uri="{BB962C8B-B14F-4D97-AF65-F5344CB8AC3E}">
        <p14:creationId xmlns:p14="http://schemas.microsoft.com/office/powerpoint/2010/main" xmlns="" val="209272625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B2C8F16-4807-45AD-B5F7-4FD0BFE03731}" type="slidenum">
              <a:rPr lang="en-US" smtClean="0"/>
              <a:pPr/>
              <a:t>23</a:t>
            </a:fld>
            <a:endParaRPr lang="en-US" smtClean="0"/>
          </a:p>
        </p:txBody>
      </p:sp>
      <p:sp>
        <p:nvSpPr>
          <p:cNvPr id="1034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smtClean="0"/>
          </a:p>
        </p:txBody>
      </p:sp>
    </p:spTree>
    <p:extLst>
      <p:ext uri="{BB962C8B-B14F-4D97-AF65-F5344CB8AC3E}">
        <p14:creationId xmlns:p14="http://schemas.microsoft.com/office/powerpoint/2010/main" xmlns="" val="96294679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1E64A1-EAE0-439A-A0B5-0188C1D6C7EE}" type="slidenum">
              <a:rPr lang="en-US" smtClean="0"/>
              <a:pPr/>
              <a:t>24</a:t>
            </a:fld>
            <a:endParaRPr lang="en-US" smtClean="0"/>
          </a:p>
        </p:txBody>
      </p:sp>
      <p:sp>
        <p:nvSpPr>
          <p:cNvPr id="1044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4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smtClean="0"/>
          </a:p>
        </p:txBody>
      </p:sp>
    </p:spTree>
    <p:extLst>
      <p:ext uri="{BB962C8B-B14F-4D97-AF65-F5344CB8AC3E}">
        <p14:creationId xmlns:p14="http://schemas.microsoft.com/office/powerpoint/2010/main" xmlns="" val="81007019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C037C83-89C9-4A94-A1BA-75541CBA9EF5}" type="slidenum">
              <a:rPr lang="en-US" smtClean="0"/>
              <a:pPr/>
              <a:t>25</a:t>
            </a:fld>
            <a:endParaRPr lang="en-US" smtClean="0"/>
          </a:p>
        </p:txBody>
      </p:sp>
      <p:sp>
        <p:nvSpPr>
          <p:cNvPr id="1054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54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smtClean="0"/>
          </a:p>
        </p:txBody>
      </p:sp>
    </p:spTree>
    <p:extLst>
      <p:ext uri="{BB962C8B-B14F-4D97-AF65-F5344CB8AC3E}">
        <p14:creationId xmlns:p14="http://schemas.microsoft.com/office/powerpoint/2010/main" xmlns="" val="120144317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6EC2A32-64EB-4355-A3F4-DC5A1ABE8776}" type="slidenum">
              <a:rPr lang="en-US" smtClean="0"/>
              <a:pPr/>
              <a:t>26</a:t>
            </a:fld>
            <a:endParaRPr lang="en-US" smtClean="0"/>
          </a:p>
        </p:txBody>
      </p:sp>
      <p:sp>
        <p:nvSpPr>
          <p:cNvPr id="1064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65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smtClean="0"/>
          </a:p>
        </p:txBody>
      </p:sp>
    </p:spTree>
    <p:extLst>
      <p:ext uri="{BB962C8B-B14F-4D97-AF65-F5344CB8AC3E}">
        <p14:creationId xmlns:p14="http://schemas.microsoft.com/office/powerpoint/2010/main" xmlns="" val="201426035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FBED7F9-6937-41D4-BCBA-C36113EF572D}" type="slidenum">
              <a:rPr lang="en-US" smtClean="0"/>
              <a:pPr/>
              <a:t>27</a:t>
            </a:fld>
            <a:endParaRPr lang="en-US" smtClean="0"/>
          </a:p>
        </p:txBody>
      </p:sp>
      <p:sp>
        <p:nvSpPr>
          <p:cNvPr id="1075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75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smtClean="0"/>
          </a:p>
        </p:txBody>
      </p:sp>
    </p:spTree>
    <p:extLst>
      <p:ext uri="{BB962C8B-B14F-4D97-AF65-F5344CB8AC3E}">
        <p14:creationId xmlns:p14="http://schemas.microsoft.com/office/powerpoint/2010/main" xmlns="" val="74164240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664E877-413D-41EE-9C11-E29BA36AF8B9}" type="slidenum">
              <a:rPr lang="en-US" smtClean="0"/>
              <a:pPr/>
              <a:t>28</a:t>
            </a:fld>
            <a:endParaRPr lang="en-US" smtClean="0"/>
          </a:p>
        </p:txBody>
      </p:sp>
      <p:sp>
        <p:nvSpPr>
          <p:cNvPr id="1085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smtClean="0"/>
          </a:p>
        </p:txBody>
      </p:sp>
    </p:spTree>
    <p:extLst>
      <p:ext uri="{BB962C8B-B14F-4D97-AF65-F5344CB8AC3E}">
        <p14:creationId xmlns:p14="http://schemas.microsoft.com/office/powerpoint/2010/main" xmlns="" val="78881364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80F62DF-A4DF-4E77-A71A-772FA280BB37}" type="slidenum">
              <a:rPr lang="en-US" smtClean="0"/>
              <a:pPr/>
              <a:t>29</a:t>
            </a:fld>
            <a:endParaRPr lang="en-US" smtClean="0"/>
          </a:p>
        </p:txBody>
      </p:sp>
      <p:sp>
        <p:nvSpPr>
          <p:cNvPr id="1095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95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smtClean="0"/>
          </a:p>
        </p:txBody>
      </p:sp>
    </p:spTree>
    <p:extLst>
      <p:ext uri="{BB962C8B-B14F-4D97-AF65-F5344CB8AC3E}">
        <p14:creationId xmlns:p14="http://schemas.microsoft.com/office/powerpoint/2010/main" xmlns="" val="117441219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752D8EF-35D5-4A03-8875-9CBB221B9020}" type="slidenum">
              <a:rPr lang="en-US" smtClean="0"/>
              <a:pPr/>
              <a:t>30</a:t>
            </a:fld>
            <a:endParaRPr lang="en-US" smtClean="0"/>
          </a:p>
        </p:txBody>
      </p:sp>
      <p:sp>
        <p:nvSpPr>
          <p:cNvPr id="1105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smtClean="0"/>
          </a:p>
        </p:txBody>
      </p:sp>
    </p:spTree>
    <p:extLst>
      <p:ext uri="{BB962C8B-B14F-4D97-AF65-F5344CB8AC3E}">
        <p14:creationId xmlns:p14="http://schemas.microsoft.com/office/powerpoint/2010/main" xmlns="" val="82361220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D9BAC1F-5529-4830-95F8-B3CC73829AF8}" type="slidenum">
              <a:rPr lang="en-US" smtClean="0"/>
              <a:pPr/>
              <a:t>31</a:t>
            </a:fld>
            <a:endParaRPr lang="en-US" smtClean="0"/>
          </a:p>
        </p:txBody>
      </p:sp>
      <p:sp>
        <p:nvSpPr>
          <p:cNvPr id="1116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16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smtClean="0"/>
          </a:p>
        </p:txBody>
      </p:sp>
    </p:spTree>
    <p:extLst>
      <p:ext uri="{BB962C8B-B14F-4D97-AF65-F5344CB8AC3E}">
        <p14:creationId xmlns:p14="http://schemas.microsoft.com/office/powerpoint/2010/main" xmlns="" val="6055262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8E13962-6B1F-4114-81E2-69209D9B44BD}" type="slidenum">
              <a:rPr lang="en-US" smtClean="0"/>
              <a:pPr/>
              <a:t>4</a:t>
            </a:fld>
            <a:endParaRPr lang="en-US" smtClean="0"/>
          </a:p>
        </p:txBody>
      </p:sp>
      <p:sp>
        <p:nvSpPr>
          <p:cNvPr id="819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smtClean="0"/>
          </a:p>
        </p:txBody>
      </p:sp>
    </p:spTree>
    <p:extLst>
      <p:ext uri="{BB962C8B-B14F-4D97-AF65-F5344CB8AC3E}">
        <p14:creationId xmlns:p14="http://schemas.microsoft.com/office/powerpoint/2010/main" xmlns="" val="195138413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4E2748E-4DD7-4548-BB66-D9DDAF9FC1B3}" type="slidenum">
              <a:rPr lang="en-US" smtClean="0"/>
              <a:pPr/>
              <a:t>32</a:t>
            </a:fld>
            <a:endParaRPr lang="en-US" smtClean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smtClean="0"/>
          </a:p>
        </p:txBody>
      </p:sp>
    </p:spTree>
    <p:extLst>
      <p:ext uri="{BB962C8B-B14F-4D97-AF65-F5344CB8AC3E}">
        <p14:creationId xmlns:p14="http://schemas.microsoft.com/office/powerpoint/2010/main" xmlns="" val="15478145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A117A81-1B22-4029-B2DA-06A25EC38B36}" type="slidenum">
              <a:rPr lang="en-US" smtClean="0"/>
              <a:pPr/>
              <a:t>33</a:t>
            </a:fld>
            <a:endParaRPr lang="en-US" smtClean="0"/>
          </a:p>
        </p:txBody>
      </p:sp>
      <p:sp>
        <p:nvSpPr>
          <p:cNvPr id="1136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36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smtClean="0"/>
          </a:p>
        </p:txBody>
      </p:sp>
    </p:spTree>
    <p:extLst>
      <p:ext uri="{BB962C8B-B14F-4D97-AF65-F5344CB8AC3E}">
        <p14:creationId xmlns:p14="http://schemas.microsoft.com/office/powerpoint/2010/main" xmlns="" val="80928489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6D79DE8-0D8D-473E-AEAC-FE0FC93AEA8E}" type="slidenum">
              <a:rPr lang="en-US" smtClean="0"/>
              <a:pPr/>
              <a:t>34</a:t>
            </a:fld>
            <a:endParaRPr lang="en-US" smtClean="0"/>
          </a:p>
        </p:txBody>
      </p:sp>
      <p:sp>
        <p:nvSpPr>
          <p:cNvPr id="1146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46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smtClean="0"/>
          </a:p>
        </p:txBody>
      </p:sp>
    </p:spTree>
    <p:extLst>
      <p:ext uri="{BB962C8B-B14F-4D97-AF65-F5344CB8AC3E}">
        <p14:creationId xmlns:p14="http://schemas.microsoft.com/office/powerpoint/2010/main" xmlns="" val="163731062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11C88D3-6ED6-4C28-A7B2-A267CA57FBB4}" type="slidenum">
              <a:rPr lang="en-US" smtClean="0"/>
              <a:pPr/>
              <a:t>35</a:t>
            </a:fld>
            <a:endParaRPr lang="en-US" smtClean="0"/>
          </a:p>
        </p:txBody>
      </p:sp>
      <p:sp>
        <p:nvSpPr>
          <p:cNvPr id="1157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57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smtClean="0"/>
          </a:p>
        </p:txBody>
      </p:sp>
    </p:spTree>
    <p:extLst>
      <p:ext uri="{BB962C8B-B14F-4D97-AF65-F5344CB8AC3E}">
        <p14:creationId xmlns:p14="http://schemas.microsoft.com/office/powerpoint/2010/main" xmlns="" val="42415448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D1617AB-8B9C-4855-BDD1-8F15360D9BF9}" type="slidenum">
              <a:rPr lang="en-US" smtClean="0"/>
              <a:pPr/>
              <a:t>36</a:t>
            </a:fld>
            <a:endParaRPr lang="en-US" smtClean="0"/>
          </a:p>
        </p:txBody>
      </p:sp>
      <p:sp>
        <p:nvSpPr>
          <p:cNvPr id="1167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smtClean="0"/>
          </a:p>
        </p:txBody>
      </p:sp>
    </p:spTree>
    <p:extLst>
      <p:ext uri="{BB962C8B-B14F-4D97-AF65-F5344CB8AC3E}">
        <p14:creationId xmlns:p14="http://schemas.microsoft.com/office/powerpoint/2010/main" xmlns="" val="126627223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8CEC9A4-3AB2-45D1-9A63-FB4415A5135D}" type="slidenum">
              <a:rPr lang="en-US" smtClean="0"/>
              <a:pPr/>
              <a:t>37</a:t>
            </a:fld>
            <a:endParaRPr lang="en-US" smtClean="0"/>
          </a:p>
        </p:txBody>
      </p:sp>
      <p:sp>
        <p:nvSpPr>
          <p:cNvPr id="1177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77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smtClean="0"/>
          </a:p>
        </p:txBody>
      </p:sp>
    </p:spTree>
    <p:extLst>
      <p:ext uri="{BB962C8B-B14F-4D97-AF65-F5344CB8AC3E}">
        <p14:creationId xmlns:p14="http://schemas.microsoft.com/office/powerpoint/2010/main" xmlns="" val="67442784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FEAE105-D289-47FC-8390-E29DB9317D68}" type="slidenum">
              <a:rPr lang="en-US" smtClean="0"/>
              <a:pPr/>
              <a:t>38</a:t>
            </a:fld>
            <a:endParaRPr lang="en-US" smtClean="0"/>
          </a:p>
        </p:txBody>
      </p:sp>
      <p:sp>
        <p:nvSpPr>
          <p:cNvPr id="1187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7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smtClean="0"/>
          </a:p>
        </p:txBody>
      </p:sp>
    </p:spTree>
    <p:extLst>
      <p:ext uri="{BB962C8B-B14F-4D97-AF65-F5344CB8AC3E}">
        <p14:creationId xmlns:p14="http://schemas.microsoft.com/office/powerpoint/2010/main" xmlns="" val="69001801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51A8462-A134-48F5-95C4-3741FE4B06B8}" type="slidenum">
              <a:rPr lang="en-US" smtClean="0"/>
              <a:pPr/>
              <a:t>39</a:t>
            </a:fld>
            <a:endParaRPr lang="en-US" smtClean="0"/>
          </a:p>
        </p:txBody>
      </p:sp>
      <p:sp>
        <p:nvSpPr>
          <p:cNvPr id="1198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98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smtClean="0"/>
          </a:p>
        </p:txBody>
      </p:sp>
    </p:spTree>
    <p:extLst>
      <p:ext uri="{BB962C8B-B14F-4D97-AF65-F5344CB8AC3E}">
        <p14:creationId xmlns:p14="http://schemas.microsoft.com/office/powerpoint/2010/main" xmlns="" val="72106749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30840D9-5458-4A55-8575-90C106F4A7EE}" type="slidenum">
              <a:rPr lang="en-US" smtClean="0"/>
              <a:pPr/>
              <a:t>40</a:t>
            </a:fld>
            <a:endParaRPr lang="en-US" smtClean="0"/>
          </a:p>
        </p:txBody>
      </p:sp>
      <p:sp>
        <p:nvSpPr>
          <p:cNvPr id="1208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8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smtClean="0"/>
          </a:p>
        </p:txBody>
      </p:sp>
    </p:spTree>
    <p:extLst>
      <p:ext uri="{BB962C8B-B14F-4D97-AF65-F5344CB8AC3E}">
        <p14:creationId xmlns:p14="http://schemas.microsoft.com/office/powerpoint/2010/main" xmlns="" val="73121886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46FC2D8-42F9-404E-AF84-48829FE97E0C}" type="slidenum">
              <a:rPr lang="en-US" smtClean="0"/>
              <a:pPr/>
              <a:t>41</a:t>
            </a:fld>
            <a:endParaRPr lang="en-US" smtClean="0"/>
          </a:p>
        </p:txBody>
      </p:sp>
      <p:sp>
        <p:nvSpPr>
          <p:cNvPr id="1218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18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smtClean="0"/>
          </a:p>
        </p:txBody>
      </p:sp>
    </p:spTree>
    <p:extLst>
      <p:ext uri="{BB962C8B-B14F-4D97-AF65-F5344CB8AC3E}">
        <p14:creationId xmlns:p14="http://schemas.microsoft.com/office/powerpoint/2010/main" xmlns="" val="18778175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CB9FFA7-6D94-4508-8C6D-04814D345A39}" type="slidenum">
              <a:rPr lang="en-US" smtClean="0"/>
              <a:pPr/>
              <a:t>5</a:t>
            </a:fld>
            <a:endParaRPr lang="en-US" smtClean="0"/>
          </a:p>
        </p:txBody>
      </p:sp>
      <p:sp>
        <p:nvSpPr>
          <p:cNvPr id="829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smtClean="0"/>
          </a:p>
        </p:txBody>
      </p:sp>
    </p:spTree>
    <p:extLst>
      <p:ext uri="{BB962C8B-B14F-4D97-AF65-F5344CB8AC3E}">
        <p14:creationId xmlns:p14="http://schemas.microsoft.com/office/powerpoint/2010/main" xmlns="" val="54291676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04B7BAB-8917-4BC9-90FD-EA480CB2CC15}" type="slidenum">
              <a:rPr lang="en-US" smtClean="0"/>
              <a:pPr/>
              <a:t>42</a:t>
            </a:fld>
            <a:endParaRPr lang="en-US" smtClean="0"/>
          </a:p>
        </p:txBody>
      </p:sp>
      <p:sp>
        <p:nvSpPr>
          <p:cNvPr id="1228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smtClean="0"/>
          </a:p>
        </p:txBody>
      </p:sp>
    </p:spTree>
    <p:extLst>
      <p:ext uri="{BB962C8B-B14F-4D97-AF65-F5344CB8AC3E}">
        <p14:creationId xmlns:p14="http://schemas.microsoft.com/office/powerpoint/2010/main" xmlns="" val="105960081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A86A8CE-72C3-440F-B981-8D9E4EAA62F3}" type="slidenum">
              <a:rPr lang="en-US" smtClean="0"/>
              <a:pPr/>
              <a:t>48</a:t>
            </a:fld>
            <a:endParaRPr lang="en-US" smtClean="0"/>
          </a:p>
        </p:txBody>
      </p:sp>
      <p:sp>
        <p:nvSpPr>
          <p:cNvPr id="79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smtClean="0"/>
          </a:p>
        </p:txBody>
      </p:sp>
    </p:spTree>
    <p:extLst>
      <p:ext uri="{BB962C8B-B14F-4D97-AF65-F5344CB8AC3E}">
        <p14:creationId xmlns:p14="http://schemas.microsoft.com/office/powerpoint/2010/main" xmlns="" val="177656400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41A3060-1D82-442E-9B5F-9523626939B7}" type="slidenum">
              <a:rPr lang="en-US" smtClean="0"/>
              <a:pPr/>
              <a:t>49</a:t>
            </a:fld>
            <a:endParaRPr lang="en-US" smtClean="0"/>
          </a:p>
        </p:txBody>
      </p:sp>
      <p:sp>
        <p:nvSpPr>
          <p:cNvPr id="1249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49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smtClean="0"/>
          </a:p>
        </p:txBody>
      </p:sp>
    </p:spTree>
    <p:extLst>
      <p:ext uri="{BB962C8B-B14F-4D97-AF65-F5344CB8AC3E}">
        <p14:creationId xmlns:p14="http://schemas.microsoft.com/office/powerpoint/2010/main" xmlns="" val="9867137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4D9D2EA-43C2-462B-98E6-1FC71E31DD33}" type="slidenum">
              <a:rPr lang="en-US" smtClean="0"/>
              <a:pPr/>
              <a:t>50</a:t>
            </a:fld>
            <a:endParaRPr lang="en-US" smtClean="0"/>
          </a:p>
        </p:txBody>
      </p:sp>
      <p:sp>
        <p:nvSpPr>
          <p:cNvPr id="1259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59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smtClean="0"/>
          </a:p>
        </p:txBody>
      </p:sp>
    </p:spTree>
    <p:extLst>
      <p:ext uri="{BB962C8B-B14F-4D97-AF65-F5344CB8AC3E}">
        <p14:creationId xmlns:p14="http://schemas.microsoft.com/office/powerpoint/2010/main" xmlns="" val="51242414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D8D7BF1-D34D-4423-B65C-5E982B724D6D}" type="slidenum">
              <a:rPr lang="en-US" smtClean="0"/>
              <a:pPr/>
              <a:t>51</a:t>
            </a:fld>
            <a:endParaRPr lang="en-US" smtClean="0"/>
          </a:p>
        </p:txBody>
      </p:sp>
      <p:sp>
        <p:nvSpPr>
          <p:cNvPr id="1269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smtClean="0"/>
          </a:p>
        </p:txBody>
      </p:sp>
    </p:spTree>
    <p:extLst>
      <p:ext uri="{BB962C8B-B14F-4D97-AF65-F5344CB8AC3E}">
        <p14:creationId xmlns:p14="http://schemas.microsoft.com/office/powerpoint/2010/main" xmlns="" val="90311331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A86A8CE-72C3-440F-B981-8D9E4EAA62F3}" type="slidenum">
              <a:rPr lang="en-US" smtClean="0"/>
              <a:pPr/>
              <a:t>52</a:t>
            </a:fld>
            <a:endParaRPr lang="en-US" smtClean="0"/>
          </a:p>
        </p:txBody>
      </p:sp>
      <p:sp>
        <p:nvSpPr>
          <p:cNvPr id="79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smtClean="0"/>
          </a:p>
        </p:txBody>
      </p:sp>
    </p:spTree>
    <p:extLst>
      <p:ext uri="{BB962C8B-B14F-4D97-AF65-F5344CB8AC3E}">
        <p14:creationId xmlns:p14="http://schemas.microsoft.com/office/powerpoint/2010/main" xmlns="" val="21110182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B0A48CE-0393-491B-BC23-72DD9596AC8E}" type="slidenum">
              <a:rPr lang="en-US" smtClean="0"/>
              <a:pPr/>
              <a:t>53</a:t>
            </a:fld>
            <a:endParaRPr lang="en-US" smtClean="0"/>
          </a:p>
        </p:txBody>
      </p:sp>
      <p:sp>
        <p:nvSpPr>
          <p:cNvPr id="1290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90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smtClean="0"/>
          </a:p>
        </p:txBody>
      </p:sp>
    </p:spTree>
    <p:extLst>
      <p:ext uri="{BB962C8B-B14F-4D97-AF65-F5344CB8AC3E}">
        <p14:creationId xmlns:p14="http://schemas.microsoft.com/office/powerpoint/2010/main" xmlns="" val="34535431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2F66A17-A16F-4A2E-AAA8-E44E9BB32136}" type="slidenum">
              <a:rPr lang="en-US" smtClean="0"/>
              <a:pPr/>
              <a:t>54</a:t>
            </a:fld>
            <a:endParaRPr lang="en-US" smtClean="0"/>
          </a:p>
        </p:txBody>
      </p:sp>
      <p:sp>
        <p:nvSpPr>
          <p:cNvPr id="1300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00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smtClean="0"/>
          </a:p>
        </p:txBody>
      </p:sp>
    </p:spTree>
    <p:extLst>
      <p:ext uri="{BB962C8B-B14F-4D97-AF65-F5344CB8AC3E}">
        <p14:creationId xmlns:p14="http://schemas.microsoft.com/office/powerpoint/2010/main" xmlns="" val="64699598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458E93E-6EB9-4B19-A870-1991B154F7FB}" type="slidenum">
              <a:rPr lang="en-US" smtClean="0"/>
              <a:pPr/>
              <a:t>55</a:t>
            </a:fld>
            <a:endParaRPr lang="en-US" smtClean="0"/>
          </a:p>
        </p:txBody>
      </p:sp>
      <p:sp>
        <p:nvSpPr>
          <p:cNvPr id="1310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10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smtClean="0"/>
          </a:p>
        </p:txBody>
      </p:sp>
    </p:spTree>
    <p:extLst>
      <p:ext uri="{BB962C8B-B14F-4D97-AF65-F5344CB8AC3E}">
        <p14:creationId xmlns:p14="http://schemas.microsoft.com/office/powerpoint/2010/main" xmlns="" val="135174790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3CE7549-B896-4BC1-AC3A-6EB07F932600}" type="slidenum">
              <a:rPr lang="en-US" smtClean="0"/>
              <a:pPr/>
              <a:t>57</a:t>
            </a:fld>
            <a:endParaRPr lang="en-US" smtClean="0"/>
          </a:p>
        </p:txBody>
      </p:sp>
      <p:sp>
        <p:nvSpPr>
          <p:cNvPr id="1320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21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smtClean="0"/>
          </a:p>
        </p:txBody>
      </p:sp>
    </p:spTree>
    <p:extLst>
      <p:ext uri="{BB962C8B-B14F-4D97-AF65-F5344CB8AC3E}">
        <p14:creationId xmlns:p14="http://schemas.microsoft.com/office/powerpoint/2010/main" xmlns="" val="5975545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843D6AC-E1ED-4E84-B375-50F4106DD669}" type="slidenum">
              <a:rPr lang="en-US" smtClean="0"/>
              <a:pPr/>
              <a:t>6</a:t>
            </a:fld>
            <a:endParaRPr lang="en-US" smtClean="0"/>
          </a:p>
        </p:txBody>
      </p:sp>
      <p:sp>
        <p:nvSpPr>
          <p:cNvPr id="849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smtClean="0"/>
          </a:p>
        </p:txBody>
      </p:sp>
    </p:spTree>
    <p:extLst>
      <p:ext uri="{BB962C8B-B14F-4D97-AF65-F5344CB8AC3E}">
        <p14:creationId xmlns:p14="http://schemas.microsoft.com/office/powerpoint/2010/main" xmlns="" val="14410367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8AB1AEC-4698-4FFE-BC9B-B2211BE2CB95}" type="slidenum">
              <a:rPr lang="en-US" smtClean="0"/>
              <a:pPr/>
              <a:t>58</a:t>
            </a:fld>
            <a:endParaRPr lang="en-US" smtClean="0"/>
          </a:p>
        </p:txBody>
      </p:sp>
      <p:sp>
        <p:nvSpPr>
          <p:cNvPr id="1331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smtClean="0"/>
          </a:p>
        </p:txBody>
      </p:sp>
    </p:spTree>
    <p:extLst>
      <p:ext uri="{BB962C8B-B14F-4D97-AF65-F5344CB8AC3E}">
        <p14:creationId xmlns:p14="http://schemas.microsoft.com/office/powerpoint/2010/main" xmlns="" val="146543553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46320DD-D8F7-4D9D-8DD3-9719B78F4F4F}" type="slidenum">
              <a:rPr lang="en-US" smtClean="0"/>
              <a:pPr/>
              <a:t>59</a:t>
            </a:fld>
            <a:endParaRPr lang="en-US" smtClean="0"/>
          </a:p>
        </p:txBody>
      </p:sp>
      <p:sp>
        <p:nvSpPr>
          <p:cNvPr id="134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41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smtClean="0"/>
          </a:p>
        </p:txBody>
      </p:sp>
    </p:spTree>
    <p:extLst>
      <p:ext uri="{BB962C8B-B14F-4D97-AF65-F5344CB8AC3E}">
        <p14:creationId xmlns:p14="http://schemas.microsoft.com/office/powerpoint/2010/main" xmlns="" val="8502207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C0525E9-21F1-4AAE-A4FF-8C5A475396CF}" type="slidenum">
              <a:rPr lang="en-US" smtClean="0"/>
              <a:pPr/>
              <a:t>60</a:t>
            </a:fld>
            <a:endParaRPr lang="en-US" smtClean="0"/>
          </a:p>
        </p:txBody>
      </p:sp>
      <p:sp>
        <p:nvSpPr>
          <p:cNvPr id="135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51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smtClean="0"/>
          </a:p>
        </p:txBody>
      </p:sp>
    </p:spTree>
    <p:extLst>
      <p:ext uri="{BB962C8B-B14F-4D97-AF65-F5344CB8AC3E}">
        <p14:creationId xmlns:p14="http://schemas.microsoft.com/office/powerpoint/2010/main" xmlns="" val="88937246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AAC5BD4-3F45-4E3E-AB42-41F6F9EC25F3}" type="slidenum">
              <a:rPr lang="en-US" smtClean="0"/>
              <a:pPr/>
              <a:t>61</a:t>
            </a:fld>
            <a:endParaRPr lang="en-US" smtClean="0"/>
          </a:p>
        </p:txBody>
      </p:sp>
      <p:sp>
        <p:nvSpPr>
          <p:cNvPr id="136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61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smtClean="0"/>
          </a:p>
        </p:txBody>
      </p:sp>
    </p:spTree>
    <p:extLst>
      <p:ext uri="{BB962C8B-B14F-4D97-AF65-F5344CB8AC3E}">
        <p14:creationId xmlns:p14="http://schemas.microsoft.com/office/powerpoint/2010/main" xmlns="" val="119680252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CDAF9B3-59D6-4C65-8921-1021C0779B5C}" type="slidenum">
              <a:rPr lang="en-US" smtClean="0"/>
              <a:pPr/>
              <a:t>62</a:t>
            </a:fld>
            <a:endParaRPr lang="en-US" smtClean="0"/>
          </a:p>
        </p:txBody>
      </p:sp>
      <p:sp>
        <p:nvSpPr>
          <p:cNvPr id="137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72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smtClean="0"/>
          </a:p>
        </p:txBody>
      </p:sp>
    </p:spTree>
    <p:extLst>
      <p:ext uri="{BB962C8B-B14F-4D97-AF65-F5344CB8AC3E}">
        <p14:creationId xmlns:p14="http://schemas.microsoft.com/office/powerpoint/2010/main" xmlns="" val="132813264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8C4CECD-DBE0-41B0-864F-8B8F545FC228}" type="slidenum">
              <a:rPr lang="en-US" smtClean="0"/>
              <a:pPr/>
              <a:t>63</a:t>
            </a:fld>
            <a:endParaRPr lang="en-US" smtClean="0"/>
          </a:p>
        </p:txBody>
      </p:sp>
      <p:sp>
        <p:nvSpPr>
          <p:cNvPr id="1382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82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smtClean="0"/>
          </a:p>
        </p:txBody>
      </p:sp>
    </p:spTree>
    <p:extLst>
      <p:ext uri="{BB962C8B-B14F-4D97-AF65-F5344CB8AC3E}">
        <p14:creationId xmlns:p14="http://schemas.microsoft.com/office/powerpoint/2010/main" xmlns="" val="98033759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F380BF3-46CF-45E0-8D8C-7BE5176DF2B2}" type="slidenum">
              <a:rPr lang="en-US" smtClean="0"/>
              <a:pPr/>
              <a:t>64</a:t>
            </a:fld>
            <a:endParaRPr lang="en-US" smtClean="0"/>
          </a:p>
        </p:txBody>
      </p:sp>
      <p:sp>
        <p:nvSpPr>
          <p:cNvPr id="139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92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smtClean="0"/>
          </a:p>
        </p:txBody>
      </p:sp>
    </p:spTree>
    <p:extLst>
      <p:ext uri="{BB962C8B-B14F-4D97-AF65-F5344CB8AC3E}">
        <p14:creationId xmlns:p14="http://schemas.microsoft.com/office/powerpoint/2010/main" xmlns="" val="103945299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BF68798-9B8D-4458-A24C-C9E63E382D8C}" type="slidenum">
              <a:rPr lang="en-US" smtClean="0"/>
              <a:pPr/>
              <a:t>65</a:t>
            </a:fld>
            <a:endParaRPr lang="en-US" smtClean="0"/>
          </a:p>
        </p:txBody>
      </p:sp>
      <p:sp>
        <p:nvSpPr>
          <p:cNvPr id="140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0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smtClean="0"/>
          </a:p>
        </p:txBody>
      </p:sp>
    </p:spTree>
    <p:extLst>
      <p:ext uri="{BB962C8B-B14F-4D97-AF65-F5344CB8AC3E}">
        <p14:creationId xmlns:p14="http://schemas.microsoft.com/office/powerpoint/2010/main" xmlns="" val="30701862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C7C635A-1393-49D0-8755-F45DC73181C4}" type="slidenum">
              <a:rPr lang="en-US" smtClean="0"/>
              <a:pPr/>
              <a:t>66</a:t>
            </a:fld>
            <a:endParaRPr lang="en-US" smtClean="0"/>
          </a:p>
        </p:txBody>
      </p:sp>
      <p:sp>
        <p:nvSpPr>
          <p:cNvPr id="141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13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smtClean="0"/>
          </a:p>
        </p:txBody>
      </p:sp>
    </p:spTree>
    <p:extLst>
      <p:ext uri="{BB962C8B-B14F-4D97-AF65-F5344CB8AC3E}">
        <p14:creationId xmlns:p14="http://schemas.microsoft.com/office/powerpoint/2010/main" xmlns="" val="128434493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DC698A2-F755-4633-9450-F81B562E1CC4}" type="slidenum">
              <a:rPr lang="en-US" smtClean="0"/>
              <a:pPr/>
              <a:t>67</a:t>
            </a:fld>
            <a:endParaRPr lang="en-US" smtClean="0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smtClean="0"/>
          </a:p>
        </p:txBody>
      </p:sp>
    </p:spTree>
    <p:extLst>
      <p:ext uri="{BB962C8B-B14F-4D97-AF65-F5344CB8AC3E}">
        <p14:creationId xmlns:p14="http://schemas.microsoft.com/office/powerpoint/2010/main" xmlns="" val="16271697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1543C13-6C5A-4C17-BD40-30B5E458AE68}" type="slidenum">
              <a:rPr lang="en-US" smtClean="0"/>
              <a:pPr/>
              <a:t>7</a:t>
            </a:fld>
            <a:endParaRPr lang="en-US" smtClean="0"/>
          </a:p>
        </p:txBody>
      </p:sp>
      <p:sp>
        <p:nvSpPr>
          <p:cNvPr id="860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smtClean="0"/>
          </a:p>
        </p:txBody>
      </p:sp>
    </p:spTree>
    <p:extLst>
      <p:ext uri="{BB962C8B-B14F-4D97-AF65-F5344CB8AC3E}">
        <p14:creationId xmlns:p14="http://schemas.microsoft.com/office/powerpoint/2010/main" xmlns="" val="173636194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A86A8CE-72C3-440F-B981-8D9E4EAA62F3}" type="slidenum">
              <a:rPr lang="en-US" smtClean="0"/>
              <a:pPr/>
              <a:t>68</a:t>
            </a:fld>
            <a:endParaRPr lang="en-US" smtClean="0"/>
          </a:p>
        </p:txBody>
      </p:sp>
      <p:sp>
        <p:nvSpPr>
          <p:cNvPr id="79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smtClean="0"/>
          </a:p>
        </p:txBody>
      </p:sp>
    </p:spTree>
    <p:extLst>
      <p:ext uri="{BB962C8B-B14F-4D97-AF65-F5344CB8AC3E}">
        <p14:creationId xmlns:p14="http://schemas.microsoft.com/office/powerpoint/2010/main" xmlns="" val="178507608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6D1F196-A59F-4BEA-B052-464F0AAC00AD}" type="slidenum">
              <a:rPr lang="en-US" smtClean="0"/>
              <a:pPr/>
              <a:t>69</a:t>
            </a:fld>
            <a:endParaRPr lang="en-US" smtClean="0"/>
          </a:p>
        </p:txBody>
      </p:sp>
      <p:sp>
        <p:nvSpPr>
          <p:cNvPr id="686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smtClean="0"/>
          </a:p>
        </p:txBody>
      </p:sp>
    </p:spTree>
    <p:extLst>
      <p:ext uri="{BB962C8B-B14F-4D97-AF65-F5344CB8AC3E}">
        <p14:creationId xmlns:p14="http://schemas.microsoft.com/office/powerpoint/2010/main" xmlns="" val="142727923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B4E9293-354F-4F40-88FD-E6ADA1BBB182}" type="slidenum">
              <a:rPr lang="en-US" smtClean="0"/>
              <a:pPr/>
              <a:t>70</a:t>
            </a:fld>
            <a:endParaRPr lang="en-US" smtClean="0"/>
          </a:p>
        </p:txBody>
      </p:sp>
      <p:sp>
        <p:nvSpPr>
          <p:cNvPr id="69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smtClean="0"/>
          </a:p>
        </p:txBody>
      </p:sp>
    </p:spTree>
    <p:extLst>
      <p:ext uri="{BB962C8B-B14F-4D97-AF65-F5344CB8AC3E}">
        <p14:creationId xmlns:p14="http://schemas.microsoft.com/office/powerpoint/2010/main" xmlns="" val="88973204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3E46889-07F0-426C-BA19-7E6F73BD1B39}" type="slidenum">
              <a:rPr lang="en-US" smtClean="0"/>
              <a:pPr/>
              <a:t>71</a:t>
            </a:fld>
            <a:endParaRPr lang="en-US" smtClean="0"/>
          </a:p>
        </p:txBody>
      </p:sp>
      <p:sp>
        <p:nvSpPr>
          <p:cNvPr id="706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smtClean="0"/>
          </a:p>
        </p:txBody>
      </p:sp>
    </p:spTree>
    <p:extLst>
      <p:ext uri="{BB962C8B-B14F-4D97-AF65-F5344CB8AC3E}">
        <p14:creationId xmlns:p14="http://schemas.microsoft.com/office/powerpoint/2010/main" xmlns="" val="797779026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8E28299-4BFD-4FAD-BC09-F83749363624}" type="slidenum">
              <a:rPr lang="en-US" smtClean="0"/>
              <a:pPr/>
              <a:t>72</a:t>
            </a:fld>
            <a:endParaRPr lang="en-US" smtClean="0"/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smtClean="0"/>
          </a:p>
        </p:txBody>
      </p:sp>
    </p:spTree>
    <p:extLst>
      <p:ext uri="{BB962C8B-B14F-4D97-AF65-F5344CB8AC3E}">
        <p14:creationId xmlns:p14="http://schemas.microsoft.com/office/powerpoint/2010/main" xmlns="" val="153168176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DBE130E-F81A-4D13-8ADC-B9405ED8B3C0}" type="slidenum">
              <a:rPr lang="en-US" smtClean="0"/>
              <a:pPr/>
              <a:t>74</a:t>
            </a:fld>
            <a:endParaRPr lang="en-US" smtClean="0"/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dirty="0" smtClean="0"/>
          </a:p>
        </p:txBody>
      </p:sp>
    </p:spTree>
    <p:extLst>
      <p:ext uri="{BB962C8B-B14F-4D97-AF65-F5344CB8AC3E}">
        <p14:creationId xmlns:p14="http://schemas.microsoft.com/office/powerpoint/2010/main" xmlns="" val="1088880538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Atualizado em 13/09/2016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6D747AC-B273-4377-818C-AD2CD3547656}" type="slidenum">
              <a:rPr lang="en-US" smtClean="0"/>
              <a:pPr>
                <a:defRPr/>
              </a:pPr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506962412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61EDD2B-8A82-443D-B632-4C1B477D8F75}" type="slidenum">
              <a:rPr lang="en-US" smtClean="0"/>
              <a:pPr/>
              <a:t>76</a:t>
            </a:fld>
            <a:endParaRPr lang="en-US" smtClean="0"/>
          </a:p>
        </p:txBody>
      </p:sp>
      <p:sp>
        <p:nvSpPr>
          <p:cNvPr id="74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smtClean="0"/>
          </a:p>
        </p:txBody>
      </p:sp>
    </p:spTree>
    <p:extLst>
      <p:ext uri="{BB962C8B-B14F-4D97-AF65-F5344CB8AC3E}">
        <p14:creationId xmlns:p14="http://schemas.microsoft.com/office/powerpoint/2010/main" xmlns="" val="1118110723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4A2D0C-55DD-4B83-9E02-656C642ECC62}" type="slidenum">
              <a:rPr lang="en-US" smtClean="0"/>
              <a:pPr/>
              <a:t>77</a:t>
            </a:fld>
            <a:endParaRPr lang="en-US" smtClean="0"/>
          </a:p>
        </p:txBody>
      </p:sp>
      <p:sp>
        <p:nvSpPr>
          <p:cNvPr id="757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smtClean="0"/>
          </a:p>
        </p:txBody>
      </p:sp>
    </p:spTree>
    <p:extLst>
      <p:ext uri="{BB962C8B-B14F-4D97-AF65-F5344CB8AC3E}">
        <p14:creationId xmlns:p14="http://schemas.microsoft.com/office/powerpoint/2010/main" xmlns="" val="160501021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4C09172-F887-44E3-AA49-7FB9AD8E7303}" type="slidenum">
              <a:rPr lang="en-US" smtClean="0"/>
              <a:pPr/>
              <a:t>78</a:t>
            </a:fld>
            <a:endParaRPr lang="en-US" smtClean="0"/>
          </a:p>
        </p:txBody>
      </p:sp>
      <p:sp>
        <p:nvSpPr>
          <p:cNvPr id="76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smtClean="0"/>
          </a:p>
        </p:txBody>
      </p:sp>
    </p:spTree>
    <p:extLst>
      <p:ext uri="{BB962C8B-B14F-4D97-AF65-F5344CB8AC3E}">
        <p14:creationId xmlns:p14="http://schemas.microsoft.com/office/powerpoint/2010/main" xmlns="" val="8645263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2F026AC-A49E-41C1-819A-EA7AE13D0E4F}" type="slidenum">
              <a:rPr lang="en-US" smtClean="0"/>
              <a:pPr/>
              <a:t>8</a:t>
            </a:fld>
            <a:endParaRPr lang="en-US" smtClean="0"/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smtClean="0"/>
          </a:p>
        </p:txBody>
      </p:sp>
    </p:spTree>
    <p:extLst>
      <p:ext uri="{BB962C8B-B14F-4D97-AF65-F5344CB8AC3E}">
        <p14:creationId xmlns:p14="http://schemas.microsoft.com/office/powerpoint/2010/main" xmlns="" val="87988011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C4C4BD4-7D54-4D7E-8BA0-B56D983D65B5}" type="slidenum">
              <a:rPr lang="en-US" smtClean="0"/>
              <a:pPr/>
              <a:t>79</a:t>
            </a:fld>
            <a:endParaRPr lang="en-US" smtClean="0"/>
          </a:p>
        </p:txBody>
      </p:sp>
      <p:sp>
        <p:nvSpPr>
          <p:cNvPr id="778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smtClean="0"/>
          </a:p>
        </p:txBody>
      </p:sp>
    </p:spTree>
    <p:extLst>
      <p:ext uri="{BB962C8B-B14F-4D97-AF65-F5344CB8AC3E}">
        <p14:creationId xmlns:p14="http://schemas.microsoft.com/office/powerpoint/2010/main" xmlns="" val="219336568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AE220FB-13FB-40FF-8E4D-F038FF93EA31}" type="slidenum">
              <a:rPr lang="en-US" smtClean="0"/>
              <a:pPr/>
              <a:t>80</a:t>
            </a:fld>
            <a:endParaRPr lang="en-US" smtClean="0"/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smtClean="0"/>
          </a:p>
        </p:txBody>
      </p:sp>
    </p:spTree>
    <p:extLst>
      <p:ext uri="{BB962C8B-B14F-4D97-AF65-F5344CB8AC3E}">
        <p14:creationId xmlns:p14="http://schemas.microsoft.com/office/powerpoint/2010/main" xmlns="" val="1996391555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72BC5E6-2BF2-44DA-B704-291BC8D31DC5}" type="slidenum">
              <a:rPr lang="en-US" smtClean="0"/>
              <a:pPr/>
              <a:t>81</a:t>
            </a:fld>
            <a:endParaRPr lang="en-US" smtClean="0"/>
          </a:p>
        </p:txBody>
      </p:sp>
      <p:sp>
        <p:nvSpPr>
          <p:cNvPr id="79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smtClean="0"/>
          </a:p>
        </p:txBody>
      </p:sp>
    </p:spTree>
    <p:extLst>
      <p:ext uri="{BB962C8B-B14F-4D97-AF65-F5344CB8AC3E}">
        <p14:creationId xmlns:p14="http://schemas.microsoft.com/office/powerpoint/2010/main" xmlns="" val="1068364157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B3089E4-221B-4825-A9E2-A712FFB57D04}" type="slidenum">
              <a:rPr lang="en-US" smtClean="0"/>
              <a:pPr/>
              <a:t>82</a:t>
            </a:fld>
            <a:endParaRPr lang="en-US" smtClean="0"/>
          </a:p>
        </p:txBody>
      </p:sp>
      <p:sp>
        <p:nvSpPr>
          <p:cNvPr id="808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9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smtClean="0"/>
          </a:p>
        </p:txBody>
      </p:sp>
    </p:spTree>
    <p:extLst>
      <p:ext uri="{BB962C8B-B14F-4D97-AF65-F5344CB8AC3E}">
        <p14:creationId xmlns:p14="http://schemas.microsoft.com/office/powerpoint/2010/main" xmlns="" val="885614132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88AC7B1-382B-4C93-A52A-C619B5930AD3}" type="slidenum">
              <a:rPr lang="en-US" smtClean="0"/>
              <a:pPr/>
              <a:t>83</a:t>
            </a:fld>
            <a:endParaRPr lang="en-US" smtClean="0"/>
          </a:p>
        </p:txBody>
      </p:sp>
      <p:sp>
        <p:nvSpPr>
          <p:cNvPr id="819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smtClean="0"/>
          </a:p>
        </p:txBody>
      </p:sp>
    </p:spTree>
    <p:extLst>
      <p:ext uri="{BB962C8B-B14F-4D97-AF65-F5344CB8AC3E}">
        <p14:creationId xmlns:p14="http://schemas.microsoft.com/office/powerpoint/2010/main" xmlns="" val="307559167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A86A8CE-72C3-440F-B981-8D9E4EAA62F3}" type="slidenum">
              <a:rPr lang="en-US" smtClean="0"/>
              <a:pPr/>
              <a:t>85</a:t>
            </a:fld>
            <a:endParaRPr lang="en-US" smtClean="0"/>
          </a:p>
        </p:txBody>
      </p:sp>
      <p:sp>
        <p:nvSpPr>
          <p:cNvPr id="79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smtClean="0"/>
          </a:p>
        </p:txBody>
      </p:sp>
    </p:spTree>
    <p:extLst>
      <p:ext uri="{BB962C8B-B14F-4D97-AF65-F5344CB8AC3E}">
        <p14:creationId xmlns:p14="http://schemas.microsoft.com/office/powerpoint/2010/main" xmlns="" val="153781440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3971" name="Espaço Reservado para Anotações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smtClean="0"/>
          </a:p>
        </p:txBody>
      </p:sp>
      <p:sp>
        <p:nvSpPr>
          <p:cNvPr id="83972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01A935D-DAEC-4151-9CD3-3DA07FEC7F79}" type="slidenum">
              <a:rPr lang="en-US" smtClean="0"/>
              <a:pPr/>
              <a:t>86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xmlns="" val="1181834739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4995" name="Espaço Reservado para Anotações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smtClean="0"/>
          </a:p>
        </p:txBody>
      </p:sp>
      <p:sp>
        <p:nvSpPr>
          <p:cNvPr id="84996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F134F8F-B590-4316-80F6-4829DD7B506C}" type="slidenum">
              <a:rPr lang="en-US" smtClean="0"/>
              <a:pPr/>
              <a:t>87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xmlns="" val="1064186867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6019" name="Espaço Reservado para Anotações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smtClean="0"/>
          </a:p>
        </p:txBody>
      </p:sp>
      <p:sp>
        <p:nvSpPr>
          <p:cNvPr id="86020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4E7E8C3-5A89-4330-8C39-7C4B1A9989F8}" type="slidenum">
              <a:rPr lang="en-US" smtClean="0"/>
              <a:pPr/>
              <a:t>88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xmlns="" val="1544861453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7043" name="Espaço Reservado para Anotações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smtClean="0"/>
          </a:p>
        </p:txBody>
      </p:sp>
      <p:sp>
        <p:nvSpPr>
          <p:cNvPr id="87044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0001F99-218D-4541-8AAB-2EE351EB25E1}" type="slidenum">
              <a:rPr lang="en-US" smtClean="0"/>
              <a:pPr/>
              <a:t>89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xmlns="" val="14091483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D910E8B-548A-4D3C-8431-AF647D2BD6DF}" type="slidenum">
              <a:rPr lang="en-US" smtClean="0"/>
              <a:pPr/>
              <a:t>9</a:t>
            </a:fld>
            <a:endParaRPr lang="en-US" smtClean="0"/>
          </a:p>
        </p:txBody>
      </p:sp>
      <p:sp>
        <p:nvSpPr>
          <p:cNvPr id="890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dirty="0" smtClean="0"/>
          </a:p>
        </p:txBody>
      </p:sp>
    </p:spTree>
    <p:extLst>
      <p:ext uri="{BB962C8B-B14F-4D97-AF65-F5344CB8AC3E}">
        <p14:creationId xmlns:p14="http://schemas.microsoft.com/office/powerpoint/2010/main" xmlns="" val="572632335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8067" name="Espaço Reservado para Anotações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smtClean="0"/>
          </a:p>
        </p:txBody>
      </p:sp>
      <p:sp>
        <p:nvSpPr>
          <p:cNvPr id="88068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580A797-2D97-4ADD-812E-46A247487282}" type="slidenum">
              <a:rPr lang="en-US" smtClean="0"/>
              <a:pPr/>
              <a:t>90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xmlns="" val="110650807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9091" name="Espaço Reservado para Anotações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smtClean="0"/>
          </a:p>
        </p:txBody>
      </p:sp>
      <p:sp>
        <p:nvSpPr>
          <p:cNvPr id="89092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6F5C4B5-4574-4AC4-B85A-160D39987DE5}" type="slidenum">
              <a:rPr lang="en-US" smtClean="0"/>
              <a:pPr/>
              <a:t>91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xmlns="" val="568844588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0115" name="Espaço Reservado para Anotações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smtClean="0"/>
          </a:p>
        </p:txBody>
      </p:sp>
      <p:sp>
        <p:nvSpPr>
          <p:cNvPr id="90116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7261A9B-E00B-427B-850C-53BCD4A91A94}" type="slidenum">
              <a:rPr lang="en-US" smtClean="0"/>
              <a:pPr/>
              <a:t>92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xmlns="" val="2121277719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1139" name="Espaço Reservado para Anotações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smtClean="0"/>
          </a:p>
        </p:txBody>
      </p:sp>
      <p:sp>
        <p:nvSpPr>
          <p:cNvPr id="91140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81A8B0B-DD83-4E15-B194-5EBF2C9B6B57}" type="slidenum">
              <a:rPr lang="en-US" smtClean="0"/>
              <a:pPr/>
              <a:t>93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xmlns="" val="1938599386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2163" name="Espaço Reservado para Anotações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smtClean="0"/>
          </a:p>
        </p:txBody>
      </p:sp>
      <p:sp>
        <p:nvSpPr>
          <p:cNvPr id="92164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B5A4308-D8A3-4CA7-B599-A14CFC6148F0}" type="slidenum">
              <a:rPr lang="en-US" smtClean="0"/>
              <a:pPr/>
              <a:t>94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xmlns="" val="417988218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1379" name="Espaço Reservado para Anotações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smtClean="0"/>
          </a:p>
        </p:txBody>
      </p:sp>
      <p:sp>
        <p:nvSpPr>
          <p:cNvPr id="101380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5D7558A-1CFA-482C-BCD1-DEA886F6B021}" type="slidenum">
              <a:rPr lang="en-US" smtClean="0"/>
              <a:pPr/>
              <a:t>103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xmlns="" val="639922127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2403" name="Espaço Reservado para Anotações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smtClean="0"/>
          </a:p>
        </p:txBody>
      </p:sp>
      <p:sp>
        <p:nvSpPr>
          <p:cNvPr id="102404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55545C5-6133-4FBC-82E6-4AE3BB2F8EC3}" type="slidenum">
              <a:rPr lang="en-US" smtClean="0"/>
              <a:pPr/>
              <a:t>104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xmlns="" val="292551025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A86A8CE-72C3-440F-B981-8D9E4EAA62F3}" type="slidenum">
              <a:rPr lang="en-US" smtClean="0"/>
              <a:pPr/>
              <a:t>105</a:t>
            </a:fld>
            <a:endParaRPr lang="en-US" smtClean="0"/>
          </a:p>
        </p:txBody>
      </p:sp>
      <p:sp>
        <p:nvSpPr>
          <p:cNvPr id="79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smtClean="0"/>
          </a:p>
        </p:txBody>
      </p:sp>
    </p:spTree>
    <p:extLst>
      <p:ext uri="{BB962C8B-B14F-4D97-AF65-F5344CB8AC3E}">
        <p14:creationId xmlns:p14="http://schemas.microsoft.com/office/powerpoint/2010/main" xmlns="" val="1315009192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09BB40B-4143-4A6C-BE80-A3BB8CEB6039}" type="slidenum">
              <a:rPr lang="en-US" smtClean="0"/>
              <a:pPr/>
              <a:t>106</a:t>
            </a:fld>
            <a:endParaRPr lang="en-US" smtClean="0"/>
          </a:p>
        </p:txBody>
      </p:sp>
      <p:sp>
        <p:nvSpPr>
          <p:cNvPr id="1044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4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smtClean="0"/>
          </a:p>
        </p:txBody>
      </p:sp>
    </p:spTree>
    <p:extLst>
      <p:ext uri="{BB962C8B-B14F-4D97-AF65-F5344CB8AC3E}">
        <p14:creationId xmlns:p14="http://schemas.microsoft.com/office/powerpoint/2010/main" xmlns="" val="1605278667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DB4187C-749D-45C7-A3F6-9FC8BFD445BF}" type="slidenum">
              <a:rPr lang="en-US" smtClean="0"/>
              <a:pPr/>
              <a:t>107</a:t>
            </a:fld>
            <a:endParaRPr lang="en-US" smtClean="0"/>
          </a:p>
        </p:txBody>
      </p:sp>
      <p:sp>
        <p:nvSpPr>
          <p:cNvPr id="1054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54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smtClean="0"/>
          </a:p>
        </p:txBody>
      </p:sp>
    </p:spTree>
    <p:extLst>
      <p:ext uri="{BB962C8B-B14F-4D97-AF65-F5344CB8AC3E}">
        <p14:creationId xmlns:p14="http://schemas.microsoft.com/office/powerpoint/2010/main" xmlns="" val="10814990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4A253FF-B6FB-433A-A9FC-8B073AD31546}" type="slidenum">
              <a:rPr lang="en-US" smtClean="0"/>
              <a:pPr/>
              <a:t>10</a:t>
            </a:fld>
            <a:endParaRPr lang="en-US" smtClean="0"/>
          </a:p>
        </p:txBody>
      </p:sp>
      <p:sp>
        <p:nvSpPr>
          <p:cNvPr id="901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smtClean="0"/>
          </a:p>
        </p:txBody>
      </p:sp>
    </p:spTree>
    <p:extLst>
      <p:ext uri="{BB962C8B-B14F-4D97-AF65-F5344CB8AC3E}">
        <p14:creationId xmlns:p14="http://schemas.microsoft.com/office/powerpoint/2010/main" xmlns="" val="1357432138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AD128B0-A0B1-47CA-8575-7ABF0BBDEACB}" type="slidenum">
              <a:rPr lang="en-US" smtClean="0"/>
              <a:pPr/>
              <a:t>108</a:t>
            </a:fld>
            <a:endParaRPr lang="en-US" smtClean="0"/>
          </a:p>
        </p:txBody>
      </p:sp>
      <p:sp>
        <p:nvSpPr>
          <p:cNvPr id="1064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65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smtClean="0"/>
          </a:p>
        </p:txBody>
      </p:sp>
    </p:spTree>
    <p:extLst>
      <p:ext uri="{BB962C8B-B14F-4D97-AF65-F5344CB8AC3E}">
        <p14:creationId xmlns:p14="http://schemas.microsoft.com/office/powerpoint/2010/main" xmlns="" val="452239248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41B405F-481D-483D-A9C9-38E0EE66981A}" type="slidenum">
              <a:rPr lang="en-US" smtClean="0"/>
              <a:pPr/>
              <a:t>109</a:t>
            </a:fld>
            <a:endParaRPr lang="en-US" smtClean="0"/>
          </a:p>
        </p:txBody>
      </p:sp>
      <p:sp>
        <p:nvSpPr>
          <p:cNvPr id="1075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75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smtClean="0"/>
          </a:p>
        </p:txBody>
      </p:sp>
    </p:spTree>
    <p:extLst>
      <p:ext uri="{BB962C8B-B14F-4D97-AF65-F5344CB8AC3E}">
        <p14:creationId xmlns:p14="http://schemas.microsoft.com/office/powerpoint/2010/main" xmlns="" val="797193468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C1A6725-53C5-483C-B9E1-F8368B00C0DE}" type="slidenum">
              <a:rPr lang="en-US" smtClean="0"/>
              <a:pPr/>
              <a:t>110</a:t>
            </a:fld>
            <a:endParaRPr lang="en-US" smtClean="0"/>
          </a:p>
        </p:txBody>
      </p:sp>
      <p:sp>
        <p:nvSpPr>
          <p:cNvPr id="1085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smtClean="0"/>
          </a:p>
        </p:txBody>
      </p:sp>
    </p:spTree>
    <p:extLst>
      <p:ext uri="{BB962C8B-B14F-4D97-AF65-F5344CB8AC3E}">
        <p14:creationId xmlns:p14="http://schemas.microsoft.com/office/powerpoint/2010/main" xmlns="" val="280143043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F1404D9-8BA0-4844-8B88-471D597BE076}" type="slidenum">
              <a:rPr lang="en-US" smtClean="0"/>
              <a:pPr/>
              <a:t>111</a:t>
            </a:fld>
            <a:endParaRPr lang="en-US" smtClean="0"/>
          </a:p>
        </p:txBody>
      </p:sp>
      <p:sp>
        <p:nvSpPr>
          <p:cNvPr id="1095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95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smtClean="0"/>
          </a:p>
        </p:txBody>
      </p:sp>
    </p:spTree>
    <p:extLst>
      <p:ext uri="{BB962C8B-B14F-4D97-AF65-F5344CB8AC3E}">
        <p14:creationId xmlns:p14="http://schemas.microsoft.com/office/powerpoint/2010/main" xmlns="" val="1079969477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6FF8535-330E-4D60-920A-0808728D03A5}" type="slidenum">
              <a:rPr lang="en-US" smtClean="0"/>
              <a:pPr/>
              <a:t>112</a:t>
            </a:fld>
            <a:endParaRPr lang="en-US" smtClean="0"/>
          </a:p>
        </p:txBody>
      </p:sp>
      <p:sp>
        <p:nvSpPr>
          <p:cNvPr id="1105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smtClean="0"/>
          </a:p>
        </p:txBody>
      </p:sp>
    </p:spTree>
    <p:extLst>
      <p:ext uri="{BB962C8B-B14F-4D97-AF65-F5344CB8AC3E}">
        <p14:creationId xmlns:p14="http://schemas.microsoft.com/office/powerpoint/2010/main" xmlns="" val="515215495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5909005-8534-49F8-B2C4-E182EF0313EA}" type="slidenum">
              <a:rPr lang="en-US" smtClean="0"/>
              <a:pPr/>
              <a:t>113</a:t>
            </a:fld>
            <a:endParaRPr lang="en-US" smtClean="0"/>
          </a:p>
        </p:txBody>
      </p:sp>
      <p:sp>
        <p:nvSpPr>
          <p:cNvPr id="1116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16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smtClean="0"/>
          </a:p>
        </p:txBody>
      </p:sp>
    </p:spTree>
    <p:extLst>
      <p:ext uri="{BB962C8B-B14F-4D97-AF65-F5344CB8AC3E}">
        <p14:creationId xmlns:p14="http://schemas.microsoft.com/office/powerpoint/2010/main" xmlns="" val="572759761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0CF67F2-0811-4AE4-AE4B-E10923CB06FB}" type="slidenum">
              <a:rPr lang="en-US" smtClean="0"/>
              <a:pPr/>
              <a:t>114</a:t>
            </a:fld>
            <a:endParaRPr lang="en-US" smtClean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smtClean="0"/>
          </a:p>
        </p:txBody>
      </p:sp>
    </p:spTree>
    <p:extLst>
      <p:ext uri="{BB962C8B-B14F-4D97-AF65-F5344CB8AC3E}">
        <p14:creationId xmlns:p14="http://schemas.microsoft.com/office/powerpoint/2010/main" xmlns="" val="1351597273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90AAD8D-2803-400B-86AB-69C21DA2B98B}" type="slidenum">
              <a:rPr lang="en-US" smtClean="0"/>
              <a:pPr/>
              <a:t>115</a:t>
            </a:fld>
            <a:endParaRPr lang="en-US" smtClean="0"/>
          </a:p>
        </p:txBody>
      </p:sp>
      <p:sp>
        <p:nvSpPr>
          <p:cNvPr id="1136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36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smtClean="0"/>
          </a:p>
        </p:txBody>
      </p:sp>
    </p:spTree>
    <p:extLst>
      <p:ext uri="{BB962C8B-B14F-4D97-AF65-F5344CB8AC3E}">
        <p14:creationId xmlns:p14="http://schemas.microsoft.com/office/powerpoint/2010/main" xmlns="" val="213349345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560FC1C-7FD0-4FCC-A01A-F68E0F2ECBCF}" type="slidenum">
              <a:rPr lang="en-US" smtClean="0"/>
              <a:pPr/>
              <a:t>116</a:t>
            </a:fld>
            <a:endParaRPr lang="en-US" smtClean="0"/>
          </a:p>
        </p:txBody>
      </p:sp>
      <p:sp>
        <p:nvSpPr>
          <p:cNvPr id="1146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46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smtClean="0"/>
          </a:p>
        </p:txBody>
      </p:sp>
    </p:spTree>
    <p:extLst>
      <p:ext uri="{BB962C8B-B14F-4D97-AF65-F5344CB8AC3E}">
        <p14:creationId xmlns:p14="http://schemas.microsoft.com/office/powerpoint/2010/main" xmlns="" val="1612234572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A86A8CE-72C3-440F-B981-8D9E4EAA62F3}" type="slidenum">
              <a:rPr lang="en-US" smtClean="0"/>
              <a:pPr/>
              <a:t>119</a:t>
            </a:fld>
            <a:endParaRPr lang="en-US" smtClean="0"/>
          </a:p>
        </p:txBody>
      </p:sp>
      <p:sp>
        <p:nvSpPr>
          <p:cNvPr id="79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smtClean="0"/>
          </a:p>
        </p:txBody>
      </p:sp>
    </p:spTree>
    <p:extLst>
      <p:ext uri="{BB962C8B-B14F-4D97-AF65-F5344CB8AC3E}">
        <p14:creationId xmlns:p14="http://schemas.microsoft.com/office/powerpoint/2010/main" xmlns="" val="20252774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2: Camada de Aplicação</a:t>
            </a:r>
            <a:endParaRPr lang="pt-BR">
              <a:latin typeface="Times New Roman" pitchFamily="18" charset="0"/>
            </a:endParaRP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225ABC3-6071-4935-AF64-4D80F98EBCFF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2: Camada de Aplicação</a:t>
            </a:r>
            <a:endParaRPr lang="pt-BR">
              <a:latin typeface="Times New Roman" pitchFamily="18" charset="0"/>
            </a:endParaRP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BC0C83-7141-405C-86B9-704DAB6ABBC0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362700" y="228600"/>
            <a:ext cx="1943100" cy="6019800"/>
          </a:xfrm>
        </p:spPr>
        <p:txBody>
          <a:bodyPr vert="eaVert"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533400" y="228600"/>
            <a:ext cx="5676900" cy="6019800"/>
          </a:xfrm>
        </p:spPr>
        <p:txBody>
          <a:bodyPr vert="eaVert"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2: Camada de Aplicação</a:t>
            </a:r>
            <a:endParaRPr lang="pt-BR">
              <a:latin typeface="Times New Roman" pitchFamily="18" charset="0"/>
            </a:endParaRP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756C94F-0BC6-4B36-AEA6-5DB18E1C9C65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ítulo, text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33400" y="228600"/>
            <a:ext cx="7772400" cy="1143000"/>
          </a:xfrm>
        </p:spPr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half" idx="1"/>
          </p:nvPr>
        </p:nvSpPr>
        <p:spPr>
          <a:xfrm>
            <a:off x="533400" y="1600200"/>
            <a:ext cx="3810000" cy="4648200"/>
          </a:xfrm>
        </p:spPr>
        <p:txBody>
          <a:bodyPr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495800" y="1600200"/>
            <a:ext cx="3810000" cy="4648200"/>
          </a:xfrm>
        </p:spPr>
        <p:txBody>
          <a:bodyPr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2: Camada de Aplicação</a:t>
            </a:r>
            <a:endParaRPr lang="pt-BR">
              <a:latin typeface="Times New Roman" pitchFamily="18" charset="0"/>
            </a:endParaRPr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3C42074-4BF0-42B9-8ADF-069788F5B150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hart" preserve="1">
  <p:cSld name="Título, texto e gráfi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33400" y="228600"/>
            <a:ext cx="7772400" cy="1143000"/>
          </a:xfrm>
        </p:spPr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half" idx="1"/>
          </p:nvPr>
        </p:nvSpPr>
        <p:spPr>
          <a:xfrm>
            <a:off x="533400" y="1600200"/>
            <a:ext cx="3810000" cy="4648200"/>
          </a:xfrm>
        </p:spPr>
        <p:txBody>
          <a:bodyPr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Gráfico 3"/>
          <p:cNvSpPr>
            <a:spLocks noGrp="1"/>
          </p:cNvSpPr>
          <p:nvPr>
            <p:ph type="chart" sz="half" idx="2"/>
          </p:nvPr>
        </p:nvSpPr>
        <p:spPr>
          <a:xfrm>
            <a:off x="4495800" y="1600200"/>
            <a:ext cx="3810000" cy="4648200"/>
          </a:xfrm>
        </p:spPr>
        <p:txBody>
          <a:bodyPr/>
          <a:lstStyle/>
          <a:p>
            <a:pPr lvl="0"/>
            <a:endParaRPr lang="pt-BR" noProof="0" smtClean="0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2: Camada de Aplicação</a:t>
            </a:r>
            <a:endParaRPr lang="pt-BR">
              <a:latin typeface="Times New Roman" pitchFamily="18" charset="0"/>
            </a:endParaRPr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3328156-41D4-4B22-A133-0D2E3EC59DDD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>
  <p:cSld name="Título e conteúdo em cima do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33400" y="228600"/>
            <a:ext cx="7772400" cy="1143000"/>
          </a:xfrm>
        </p:spPr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533400" y="1600200"/>
            <a:ext cx="7772400" cy="2247900"/>
          </a:xfrm>
        </p:spPr>
        <p:txBody>
          <a:bodyPr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533400" y="4000500"/>
            <a:ext cx="7772400" cy="2247900"/>
          </a:xfrm>
        </p:spPr>
        <p:txBody>
          <a:bodyPr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2: Camada de Aplicação</a:t>
            </a:r>
            <a:endParaRPr lang="pt-BR">
              <a:latin typeface="Times New Roman" pitchFamily="18" charset="0"/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201B06A-5F82-4809-B30D-985BAB9B0EC3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8115125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2: Camada de Aplicação</a:t>
            </a:r>
            <a:endParaRPr lang="pt-BR">
              <a:latin typeface="Times New Roman" pitchFamily="18" charset="0"/>
            </a:endParaRP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5706677-C860-4408-991F-9B1D0580ABBC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2: Camada de Aplicação</a:t>
            </a:r>
            <a:endParaRPr lang="pt-BR">
              <a:latin typeface="Times New Roman" pitchFamily="18" charset="0"/>
            </a:endParaRP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9DD6EA-248E-49B3-A306-B6D8A05F0C84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533400" y="1600200"/>
            <a:ext cx="3810000" cy="4648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495800" y="1600200"/>
            <a:ext cx="3810000" cy="4648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2: Camada de Aplicação</a:t>
            </a:r>
            <a:endParaRPr lang="pt-BR">
              <a:latin typeface="Times New Roman" pitchFamily="18" charset="0"/>
            </a:endParaRPr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1F92EEE-90FD-4CA0-A901-9D9CCFCFE775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2: Camada de Aplicação</a:t>
            </a:r>
            <a:endParaRPr lang="pt-BR">
              <a:latin typeface="Times New Roman" pitchFamily="18" charset="0"/>
            </a:endParaRPr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E611F5-A0C8-4BFE-922A-34CAF23B4199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2: Camada de Aplicação</a:t>
            </a:r>
            <a:endParaRPr lang="pt-BR">
              <a:latin typeface="Times New Roman" pitchFamily="18" charset="0"/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284F6DF-CECA-42E0-B7A6-892A49DF6904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2: Camada de Aplicação</a:t>
            </a:r>
            <a:endParaRPr lang="pt-BR">
              <a:latin typeface="Times New Roman" pitchFamily="18" charset="0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23D1FD7-8559-4024-AD8F-D160B4C40F03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2: Camada de Aplicação</a:t>
            </a:r>
            <a:endParaRPr lang="pt-BR">
              <a:latin typeface="Times New Roman" pitchFamily="18" charset="0"/>
            </a:endParaRPr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387780-7FA1-47E1-9123-8C96A55CDAB4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pt-BR" noProof="0" smtClean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2: Camada de Aplicação</a:t>
            </a:r>
            <a:endParaRPr lang="pt-BR">
              <a:latin typeface="Times New Roman" pitchFamily="18" charset="0"/>
            </a:endParaRPr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1FDB2A-FB7D-4660-8267-70BB08F05EA1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33400" y="2286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33400" y="1600200"/>
            <a:ext cx="7772400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defRPr sz="1400"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5410200" y="64008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400"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 smtClean="0"/>
              <a:t>2: Camada de Aplicação</a:t>
            </a:r>
            <a:endParaRPr lang="pt-BR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305800" y="6400800"/>
            <a:ext cx="457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400">
                <a:cs typeface="+mn-cs"/>
              </a:defRPr>
            </a:lvl1pPr>
          </a:lstStyle>
          <a:p>
            <a:pPr>
              <a:defRPr/>
            </a:pPr>
            <a:fld id="{C62902CF-7FE4-4CA7-AEEB-40E5E2AABEFA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3" r:id="rId1"/>
    <p:sldLayoutId id="2147483754" r:id="rId2"/>
    <p:sldLayoutId id="2147483755" r:id="rId3"/>
    <p:sldLayoutId id="2147483756" r:id="rId4"/>
    <p:sldLayoutId id="2147483757" r:id="rId5"/>
    <p:sldLayoutId id="2147483758" r:id="rId6"/>
    <p:sldLayoutId id="2147483759" r:id="rId7"/>
    <p:sldLayoutId id="2147483760" r:id="rId8"/>
    <p:sldLayoutId id="2147483761" r:id="rId9"/>
    <p:sldLayoutId id="2147483762" r:id="rId10"/>
    <p:sldLayoutId id="2147483763" r:id="rId11"/>
    <p:sldLayoutId id="2147483764" r:id="rId12"/>
    <p:sldLayoutId id="2147483765" r:id="rId13"/>
    <p:sldLayoutId id="2147483766" r:id="rId14"/>
  </p:sldLayoutIdLst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85000"/>
        <a:buFont typeface="ZapfDingbats" pitchFamily="82" charset="0"/>
        <a:buChar char="r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5000"/>
        <a:buFont typeface="ZapfDingbats" pitchFamily="82" charset="0"/>
        <a:buChar char="m"/>
        <a:defRPr sz="24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Times New Roman" pitchFamily="18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suruagy@cin.ufpe.br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3.bin"/><Relationship Id="rId13" Type="http://schemas.openxmlformats.org/officeDocument/2006/relationships/oleObject" Target="../embeddings/oleObject98.bin"/><Relationship Id="rId18" Type="http://schemas.openxmlformats.org/officeDocument/2006/relationships/oleObject" Target="../embeddings/oleObject103.bin"/><Relationship Id="rId3" Type="http://schemas.openxmlformats.org/officeDocument/2006/relationships/notesSlide" Target="../notesSlides/notesSlide85.xml"/><Relationship Id="rId21" Type="http://schemas.openxmlformats.org/officeDocument/2006/relationships/oleObject" Target="../embeddings/oleObject106.bin"/><Relationship Id="rId7" Type="http://schemas.openxmlformats.org/officeDocument/2006/relationships/oleObject" Target="../embeddings/oleObject92.bin"/><Relationship Id="rId12" Type="http://schemas.openxmlformats.org/officeDocument/2006/relationships/oleObject" Target="../embeddings/oleObject97.bin"/><Relationship Id="rId17" Type="http://schemas.openxmlformats.org/officeDocument/2006/relationships/oleObject" Target="../embeddings/oleObject102.bin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101.bin"/><Relationship Id="rId20" Type="http://schemas.openxmlformats.org/officeDocument/2006/relationships/oleObject" Target="../embeddings/oleObject105.bin"/><Relationship Id="rId1" Type="http://schemas.openxmlformats.org/officeDocument/2006/relationships/vmlDrawing" Target="../drawings/vmlDrawing20.vml"/><Relationship Id="rId6" Type="http://schemas.openxmlformats.org/officeDocument/2006/relationships/oleObject" Target="../embeddings/oleObject91.bin"/><Relationship Id="rId11" Type="http://schemas.openxmlformats.org/officeDocument/2006/relationships/oleObject" Target="../embeddings/oleObject96.bin"/><Relationship Id="rId5" Type="http://schemas.openxmlformats.org/officeDocument/2006/relationships/oleObject" Target="../embeddings/oleObject90.bin"/><Relationship Id="rId15" Type="http://schemas.openxmlformats.org/officeDocument/2006/relationships/oleObject" Target="../embeddings/oleObject100.bin"/><Relationship Id="rId10" Type="http://schemas.openxmlformats.org/officeDocument/2006/relationships/oleObject" Target="../embeddings/oleObject95.bin"/><Relationship Id="rId19" Type="http://schemas.openxmlformats.org/officeDocument/2006/relationships/oleObject" Target="../embeddings/oleObject104.bin"/><Relationship Id="rId4" Type="http://schemas.openxmlformats.org/officeDocument/2006/relationships/image" Target="../media/image46.png"/><Relationship Id="rId9" Type="http://schemas.openxmlformats.org/officeDocument/2006/relationships/oleObject" Target="../embeddings/oleObject94.bin"/><Relationship Id="rId14" Type="http://schemas.openxmlformats.org/officeDocument/2006/relationships/oleObject" Target="../embeddings/oleObject99.bin"/><Relationship Id="rId22" Type="http://schemas.openxmlformats.org/officeDocument/2006/relationships/oleObject" Target="../embeddings/oleObject107.bin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11.bin"/><Relationship Id="rId13" Type="http://schemas.openxmlformats.org/officeDocument/2006/relationships/oleObject" Target="../embeddings/oleObject116.bin"/><Relationship Id="rId18" Type="http://schemas.openxmlformats.org/officeDocument/2006/relationships/oleObject" Target="../embeddings/oleObject121.bin"/><Relationship Id="rId3" Type="http://schemas.openxmlformats.org/officeDocument/2006/relationships/notesSlide" Target="../notesSlides/notesSlide86.xml"/><Relationship Id="rId21" Type="http://schemas.openxmlformats.org/officeDocument/2006/relationships/oleObject" Target="../embeddings/oleObject124.bin"/><Relationship Id="rId7" Type="http://schemas.openxmlformats.org/officeDocument/2006/relationships/oleObject" Target="../embeddings/oleObject110.bin"/><Relationship Id="rId12" Type="http://schemas.openxmlformats.org/officeDocument/2006/relationships/oleObject" Target="../embeddings/oleObject115.bin"/><Relationship Id="rId17" Type="http://schemas.openxmlformats.org/officeDocument/2006/relationships/oleObject" Target="../embeddings/oleObject120.bin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119.bin"/><Relationship Id="rId20" Type="http://schemas.openxmlformats.org/officeDocument/2006/relationships/oleObject" Target="../embeddings/oleObject123.bin"/><Relationship Id="rId1" Type="http://schemas.openxmlformats.org/officeDocument/2006/relationships/vmlDrawing" Target="../drawings/vmlDrawing21.vml"/><Relationship Id="rId6" Type="http://schemas.openxmlformats.org/officeDocument/2006/relationships/oleObject" Target="../embeddings/oleObject109.bin"/><Relationship Id="rId11" Type="http://schemas.openxmlformats.org/officeDocument/2006/relationships/oleObject" Target="../embeddings/oleObject114.bin"/><Relationship Id="rId5" Type="http://schemas.openxmlformats.org/officeDocument/2006/relationships/oleObject" Target="../embeddings/oleObject108.bin"/><Relationship Id="rId15" Type="http://schemas.openxmlformats.org/officeDocument/2006/relationships/oleObject" Target="../embeddings/oleObject118.bin"/><Relationship Id="rId10" Type="http://schemas.openxmlformats.org/officeDocument/2006/relationships/oleObject" Target="../embeddings/oleObject113.bin"/><Relationship Id="rId19" Type="http://schemas.openxmlformats.org/officeDocument/2006/relationships/oleObject" Target="../embeddings/oleObject122.bin"/><Relationship Id="rId4" Type="http://schemas.openxmlformats.org/officeDocument/2006/relationships/image" Target="../media/image46.png"/><Relationship Id="rId9" Type="http://schemas.openxmlformats.org/officeDocument/2006/relationships/oleObject" Target="../embeddings/oleObject112.bin"/><Relationship Id="rId14" Type="http://schemas.openxmlformats.org/officeDocument/2006/relationships/oleObject" Target="../embeddings/oleObject117.bin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4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9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2.vml"/><Relationship Id="rId5" Type="http://schemas.openxmlformats.org/officeDocument/2006/relationships/oleObject" Target="../embeddings/oleObject126.bin"/><Relationship Id="rId4" Type="http://schemas.openxmlformats.org/officeDocument/2006/relationships/oleObject" Target="../embeddings/oleObject125.bin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4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4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3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3.vml"/><Relationship Id="rId4" Type="http://schemas.openxmlformats.org/officeDocument/2006/relationships/oleObject" Target="../embeddings/oleObject127.bin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6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6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6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6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6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4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6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6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6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6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6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6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6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4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30.png"/><Relationship Id="rId4" Type="http://schemas.openxmlformats.org/officeDocument/2006/relationships/oleObject" Target="../embeddings/oleObject29.bin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4.vml"/><Relationship Id="rId4" Type="http://schemas.openxmlformats.org/officeDocument/2006/relationships/oleObject" Target="../embeddings/oleObject30.bin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5.vml"/><Relationship Id="rId5" Type="http://schemas.openxmlformats.org/officeDocument/2006/relationships/oleObject" Target="../embeddings/oleObject32.bin"/><Relationship Id="rId4" Type="http://schemas.openxmlformats.org/officeDocument/2006/relationships/oleObject" Target="../embeddings/oleObject31.bin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7" Type="http://schemas.openxmlformats.org/officeDocument/2006/relationships/oleObject" Target="../embeddings/oleObject36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35.bin"/><Relationship Id="rId5" Type="http://schemas.openxmlformats.org/officeDocument/2006/relationships/oleObject" Target="../embeddings/oleObject34.bin"/><Relationship Id="rId4" Type="http://schemas.openxmlformats.org/officeDocument/2006/relationships/oleObject" Target="../embeddings/oleObject33.bin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7" Type="http://schemas.openxmlformats.org/officeDocument/2006/relationships/oleObject" Target="../embeddings/oleObject40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39.bin"/><Relationship Id="rId5" Type="http://schemas.openxmlformats.org/officeDocument/2006/relationships/oleObject" Target="../embeddings/oleObject38.bin"/><Relationship Id="rId4" Type="http://schemas.openxmlformats.org/officeDocument/2006/relationships/oleObject" Target="../embeddings/oleObject37.bin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7" Type="http://schemas.openxmlformats.org/officeDocument/2006/relationships/oleObject" Target="../embeddings/oleObject44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43.bin"/><Relationship Id="rId5" Type="http://schemas.openxmlformats.org/officeDocument/2006/relationships/oleObject" Target="../embeddings/oleObject42.bin"/><Relationship Id="rId4" Type="http://schemas.openxmlformats.org/officeDocument/2006/relationships/oleObject" Target="../embeddings/oleObject41.bin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35.png"/><Relationship Id="rId4" Type="http://schemas.openxmlformats.org/officeDocument/2006/relationships/oleObject" Target="../embeddings/oleObject45.bin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.bin"/><Relationship Id="rId13" Type="http://schemas.openxmlformats.org/officeDocument/2006/relationships/oleObject" Target="../embeddings/oleObject10.bin"/><Relationship Id="rId18" Type="http://schemas.openxmlformats.org/officeDocument/2006/relationships/oleObject" Target="../embeddings/oleObject15.bin"/><Relationship Id="rId3" Type="http://schemas.openxmlformats.org/officeDocument/2006/relationships/notesSlide" Target="../notesSlides/notesSlide4.xml"/><Relationship Id="rId7" Type="http://schemas.openxmlformats.org/officeDocument/2006/relationships/oleObject" Target="../embeddings/oleObject4.bin"/><Relationship Id="rId12" Type="http://schemas.openxmlformats.org/officeDocument/2006/relationships/oleObject" Target="../embeddings/oleObject9.bin"/><Relationship Id="rId17" Type="http://schemas.openxmlformats.org/officeDocument/2006/relationships/oleObject" Target="../embeddings/oleObject14.bin"/><Relationship Id="rId2" Type="http://schemas.openxmlformats.org/officeDocument/2006/relationships/slideLayout" Target="../slideLayouts/slideLayout4.xml"/><Relationship Id="rId16" Type="http://schemas.openxmlformats.org/officeDocument/2006/relationships/oleObject" Target="../embeddings/oleObject13.bin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3.bin"/><Relationship Id="rId11" Type="http://schemas.openxmlformats.org/officeDocument/2006/relationships/oleObject" Target="../embeddings/oleObject8.bin"/><Relationship Id="rId5" Type="http://schemas.openxmlformats.org/officeDocument/2006/relationships/oleObject" Target="../embeddings/oleObject2.bin"/><Relationship Id="rId15" Type="http://schemas.openxmlformats.org/officeDocument/2006/relationships/oleObject" Target="../embeddings/oleObject12.bin"/><Relationship Id="rId10" Type="http://schemas.openxmlformats.org/officeDocument/2006/relationships/oleObject" Target="../embeddings/oleObject7.bin"/><Relationship Id="rId4" Type="http://schemas.openxmlformats.org/officeDocument/2006/relationships/oleObject" Target="../embeddings/oleObject1.bin"/><Relationship Id="rId9" Type="http://schemas.openxmlformats.org/officeDocument/2006/relationships/oleObject" Target="../embeddings/oleObject6.bin"/><Relationship Id="rId14" Type="http://schemas.openxmlformats.org/officeDocument/2006/relationships/oleObject" Target="../embeddings/oleObject11.bin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0.vml"/><Relationship Id="rId4" Type="http://schemas.openxmlformats.org/officeDocument/2006/relationships/oleObject" Target="../embeddings/oleObject46.bin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1.bin"/><Relationship Id="rId3" Type="http://schemas.openxmlformats.org/officeDocument/2006/relationships/notesSlide" Target="../notesSlides/notesSlide46.xml"/><Relationship Id="rId7" Type="http://schemas.openxmlformats.org/officeDocument/2006/relationships/oleObject" Target="../embeddings/oleObject50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1.vml"/><Relationship Id="rId6" Type="http://schemas.openxmlformats.org/officeDocument/2006/relationships/oleObject" Target="../embeddings/oleObject49.bin"/><Relationship Id="rId5" Type="http://schemas.openxmlformats.org/officeDocument/2006/relationships/oleObject" Target="../embeddings/oleObject48.bin"/><Relationship Id="rId4" Type="http://schemas.openxmlformats.org/officeDocument/2006/relationships/oleObject" Target="../embeddings/oleObject47.bin"/><Relationship Id="rId9" Type="http://schemas.openxmlformats.org/officeDocument/2006/relationships/oleObject" Target="../embeddings/oleObject52.bin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7.bin"/><Relationship Id="rId3" Type="http://schemas.openxmlformats.org/officeDocument/2006/relationships/notesSlide" Target="../notesSlides/notesSlide47.xml"/><Relationship Id="rId7" Type="http://schemas.openxmlformats.org/officeDocument/2006/relationships/oleObject" Target="../embeddings/oleObject56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2.vml"/><Relationship Id="rId6" Type="http://schemas.openxmlformats.org/officeDocument/2006/relationships/oleObject" Target="../embeddings/oleObject55.bin"/><Relationship Id="rId5" Type="http://schemas.openxmlformats.org/officeDocument/2006/relationships/oleObject" Target="../embeddings/oleObject54.bin"/><Relationship Id="rId4" Type="http://schemas.openxmlformats.org/officeDocument/2006/relationships/oleObject" Target="../embeddings/oleObject53.bin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7.xml"/><Relationship Id="rId7" Type="http://schemas.openxmlformats.org/officeDocument/2006/relationships/oleObject" Target="../embeddings/oleObject59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3.vml"/><Relationship Id="rId6" Type="http://schemas.openxmlformats.org/officeDocument/2006/relationships/oleObject" Target="../embeddings/oleObject58.bin"/><Relationship Id="rId5" Type="http://schemas.openxmlformats.org/officeDocument/2006/relationships/image" Target="../media/image38.png"/><Relationship Id="rId4" Type="http://schemas.openxmlformats.org/officeDocument/2006/relationships/image" Target="../media/image35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8.bin"/><Relationship Id="rId13" Type="http://schemas.openxmlformats.org/officeDocument/2006/relationships/oleObject" Target="../embeddings/oleObject23.bin"/><Relationship Id="rId18" Type="http://schemas.openxmlformats.org/officeDocument/2006/relationships/oleObject" Target="../embeddings/oleObject28.bin"/><Relationship Id="rId3" Type="http://schemas.openxmlformats.org/officeDocument/2006/relationships/notesSlide" Target="../notesSlides/notesSlide6.xml"/><Relationship Id="rId7" Type="http://schemas.openxmlformats.org/officeDocument/2006/relationships/oleObject" Target="../embeddings/oleObject17.bin"/><Relationship Id="rId12" Type="http://schemas.openxmlformats.org/officeDocument/2006/relationships/oleObject" Target="../embeddings/oleObject22.bin"/><Relationship Id="rId17" Type="http://schemas.openxmlformats.org/officeDocument/2006/relationships/oleObject" Target="../embeddings/oleObject27.bin"/><Relationship Id="rId2" Type="http://schemas.openxmlformats.org/officeDocument/2006/relationships/slideLayout" Target="../slideLayouts/slideLayout4.xml"/><Relationship Id="rId16" Type="http://schemas.openxmlformats.org/officeDocument/2006/relationships/oleObject" Target="../embeddings/oleObject26.bin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16.bin"/><Relationship Id="rId11" Type="http://schemas.openxmlformats.org/officeDocument/2006/relationships/oleObject" Target="../embeddings/oleObject21.bin"/><Relationship Id="rId5" Type="http://schemas.openxmlformats.org/officeDocument/2006/relationships/image" Target="../media/image7.png"/><Relationship Id="rId15" Type="http://schemas.openxmlformats.org/officeDocument/2006/relationships/oleObject" Target="../embeddings/oleObject25.bin"/><Relationship Id="rId10" Type="http://schemas.openxmlformats.org/officeDocument/2006/relationships/oleObject" Target="../embeddings/oleObject20.bin"/><Relationship Id="rId19" Type="http://schemas.openxmlformats.org/officeDocument/2006/relationships/image" Target="../media/image8.png"/><Relationship Id="rId4" Type="http://schemas.openxmlformats.org/officeDocument/2006/relationships/image" Target="../media/image6.wmf"/><Relationship Id="rId9" Type="http://schemas.openxmlformats.org/officeDocument/2006/relationships/oleObject" Target="../embeddings/oleObject19.bin"/><Relationship Id="rId14" Type="http://schemas.openxmlformats.org/officeDocument/2006/relationships/oleObject" Target="../embeddings/oleObject24.bin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4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ana.org/domains/root/db" TargetMode="External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registro.br/" TargetMode="Externa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tiff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8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4.vml"/><Relationship Id="rId5" Type="http://schemas.openxmlformats.org/officeDocument/2006/relationships/oleObject" Target="../embeddings/oleObject61.bin"/><Relationship Id="rId4" Type="http://schemas.openxmlformats.org/officeDocument/2006/relationships/oleObject" Target="../embeddings/oleObject60.bin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9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5.vml"/><Relationship Id="rId5" Type="http://schemas.openxmlformats.org/officeDocument/2006/relationships/oleObject" Target="../embeddings/oleObject63.bin"/><Relationship Id="rId4" Type="http://schemas.openxmlformats.org/officeDocument/2006/relationships/oleObject" Target="../embeddings/oleObject62.bin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18" Type="http://schemas.openxmlformats.org/officeDocument/2006/relationships/image" Target="../media/image24.png"/><Relationship Id="rId3" Type="http://schemas.openxmlformats.org/officeDocument/2006/relationships/image" Target="../media/image9.png"/><Relationship Id="rId21" Type="http://schemas.openxmlformats.org/officeDocument/2006/relationships/image" Target="../media/image27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17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22.png"/><Relationship Id="rId20" Type="http://schemas.openxmlformats.org/officeDocument/2006/relationships/image" Target="../media/image2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10" Type="http://schemas.openxmlformats.org/officeDocument/2006/relationships/image" Target="../media/image16.png"/><Relationship Id="rId19" Type="http://schemas.openxmlformats.org/officeDocument/2006/relationships/image" Target="../media/image25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Relationship Id="rId22" Type="http://schemas.openxmlformats.org/officeDocument/2006/relationships/image" Target="../media/image28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4.xml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6.bin"/><Relationship Id="rId13" Type="http://schemas.openxmlformats.org/officeDocument/2006/relationships/oleObject" Target="../embeddings/oleObject71.bin"/><Relationship Id="rId18" Type="http://schemas.openxmlformats.org/officeDocument/2006/relationships/oleObject" Target="../embeddings/oleObject76.bin"/><Relationship Id="rId3" Type="http://schemas.openxmlformats.org/officeDocument/2006/relationships/notesSlide" Target="../notesSlides/notesSlide76.xml"/><Relationship Id="rId7" Type="http://schemas.openxmlformats.org/officeDocument/2006/relationships/oleObject" Target="../embeddings/oleObject65.bin"/><Relationship Id="rId12" Type="http://schemas.openxmlformats.org/officeDocument/2006/relationships/oleObject" Target="../embeddings/oleObject70.bin"/><Relationship Id="rId17" Type="http://schemas.openxmlformats.org/officeDocument/2006/relationships/oleObject" Target="../embeddings/oleObject75.bin"/><Relationship Id="rId2" Type="http://schemas.openxmlformats.org/officeDocument/2006/relationships/slideLayout" Target="../slideLayouts/slideLayout12.xml"/><Relationship Id="rId16" Type="http://schemas.openxmlformats.org/officeDocument/2006/relationships/oleObject" Target="../embeddings/oleObject74.bin"/><Relationship Id="rId1" Type="http://schemas.openxmlformats.org/officeDocument/2006/relationships/vmlDrawing" Target="../drawings/vmlDrawing16.vml"/><Relationship Id="rId6" Type="http://schemas.openxmlformats.org/officeDocument/2006/relationships/oleObject" Target="../embeddings/oleObject64.bin"/><Relationship Id="rId11" Type="http://schemas.openxmlformats.org/officeDocument/2006/relationships/oleObject" Target="../embeddings/oleObject69.bin"/><Relationship Id="rId5" Type="http://schemas.openxmlformats.org/officeDocument/2006/relationships/image" Target="../media/image7.png"/><Relationship Id="rId15" Type="http://schemas.openxmlformats.org/officeDocument/2006/relationships/oleObject" Target="../embeddings/oleObject73.bin"/><Relationship Id="rId10" Type="http://schemas.openxmlformats.org/officeDocument/2006/relationships/oleObject" Target="../embeddings/oleObject68.bin"/><Relationship Id="rId19" Type="http://schemas.openxmlformats.org/officeDocument/2006/relationships/image" Target="../media/image8.png"/><Relationship Id="rId4" Type="http://schemas.openxmlformats.org/officeDocument/2006/relationships/image" Target="../media/image6.wmf"/><Relationship Id="rId9" Type="http://schemas.openxmlformats.org/officeDocument/2006/relationships/oleObject" Target="../embeddings/oleObject67.bin"/><Relationship Id="rId14" Type="http://schemas.openxmlformats.org/officeDocument/2006/relationships/oleObject" Target="../embeddings/oleObject72.bin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6" Type="http://schemas.openxmlformats.org/officeDocument/2006/relationships/oleObject" Target="../embeddings/oleObject79.bin"/><Relationship Id="rId5" Type="http://schemas.openxmlformats.org/officeDocument/2006/relationships/oleObject" Target="../embeddings/oleObject78.bin"/><Relationship Id="rId4" Type="http://schemas.openxmlformats.org/officeDocument/2006/relationships/oleObject" Target="../embeddings/oleObject77.bin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0.xm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8.vml"/><Relationship Id="rId4" Type="http://schemas.openxmlformats.org/officeDocument/2006/relationships/oleObject" Target="../embeddings/Planilha_do_Microsoft_Office_Excel_97-20031.xls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29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4.xml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4.bin"/><Relationship Id="rId13" Type="http://schemas.openxmlformats.org/officeDocument/2006/relationships/oleObject" Target="../embeddings/oleObject89.bin"/><Relationship Id="rId3" Type="http://schemas.openxmlformats.org/officeDocument/2006/relationships/notesSlide" Target="../notesSlides/notesSlide84.xml"/><Relationship Id="rId7" Type="http://schemas.openxmlformats.org/officeDocument/2006/relationships/oleObject" Target="../embeddings/oleObject83.bin"/><Relationship Id="rId12" Type="http://schemas.openxmlformats.org/officeDocument/2006/relationships/oleObject" Target="../embeddings/oleObject88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9.vml"/><Relationship Id="rId6" Type="http://schemas.openxmlformats.org/officeDocument/2006/relationships/oleObject" Target="../embeddings/oleObject82.bin"/><Relationship Id="rId11" Type="http://schemas.openxmlformats.org/officeDocument/2006/relationships/oleObject" Target="../embeddings/oleObject87.bin"/><Relationship Id="rId5" Type="http://schemas.openxmlformats.org/officeDocument/2006/relationships/oleObject" Target="../embeddings/oleObject81.bin"/><Relationship Id="rId15" Type="http://schemas.openxmlformats.org/officeDocument/2006/relationships/image" Target="../media/image38.png"/><Relationship Id="rId10" Type="http://schemas.openxmlformats.org/officeDocument/2006/relationships/oleObject" Target="../embeddings/oleObject86.bin"/><Relationship Id="rId4" Type="http://schemas.openxmlformats.org/officeDocument/2006/relationships/oleObject" Target="../embeddings/oleObject80.bin"/><Relationship Id="rId9" Type="http://schemas.openxmlformats.org/officeDocument/2006/relationships/oleObject" Target="../embeddings/oleObject85.bin"/><Relationship Id="rId14" Type="http://schemas.openxmlformats.org/officeDocument/2006/relationships/image" Target="../media/image35.pn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 smtClean="0"/>
              <a:t>Capítulo 2: Camada de Aplicação</a:t>
            </a:r>
            <a:endParaRPr lang="pt-BR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 smtClean="0">
                <a:hlinkClick r:id="rId2"/>
              </a:rPr>
              <a:t>suruagy@cin.ufpe.br</a:t>
            </a:r>
            <a:endParaRPr lang="pt-BR" smtClean="0"/>
          </a:p>
          <a:p>
            <a:endParaRPr lang="pt-BR" dirty="0"/>
          </a:p>
          <a:p>
            <a:r>
              <a:rPr lang="pt-BR" dirty="0" smtClean="0"/>
              <a:t>Baseado nos slides de </a:t>
            </a:r>
            <a:r>
              <a:rPr lang="pt-BR" dirty="0" err="1" smtClean="0"/>
              <a:t>Kurose</a:t>
            </a:r>
            <a:r>
              <a:rPr lang="pt-BR" smtClean="0"/>
              <a:t> e Ross</a:t>
            </a:r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2: Camada de Aplicação</a:t>
            </a:r>
            <a:endParaRPr lang="pt-BR">
              <a:latin typeface="Times New Roman" pitchFamily="18" charset="0"/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225ABC3-6071-4935-AF64-4D80F98EBCFF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208033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2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Sockets</a:t>
            </a:r>
          </a:p>
        </p:txBody>
      </p:sp>
      <p:sp>
        <p:nvSpPr>
          <p:cNvPr id="4103" name="Rectangle 1027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pt-BR" sz="2400" dirty="0" smtClean="0"/>
              <a:t>Os processos enviam/ recebem mensagens para/dos seus </a:t>
            </a:r>
            <a:r>
              <a:rPr lang="pt-BR" sz="2400" i="1" dirty="0" smtClean="0">
                <a:solidFill>
                  <a:srgbClr val="FF0000"/>
                </a:solidFill>
              </a:rPr>
              <a:t>sockets</a:t>
            </a:r>
          </a:p>
          <a:p>
            <a:pPr>
              <a:lnSpc>
                <a:spcPct val="80000"/>
              </a:lnSpc>
            </a:pPr>
            <a:r>
              <a:rPr lang="pt-BR" sz="2400" i="1" dirty="0" smtClean="0"/>
              <a:t>Um socket</a:t>
            </a:r>
            <a:r>
              <a:rPr lang="pt-BR" sz="2400" dirty="0" smtClean="0"/>
              <a:t> é análogo a uma porta</a:t>
            </a:r>
          </a:p>
          <a:p>
            <a:pPr lvl="1">
              <a:lnSpc>
                <a:spcPct val="80000"/>
              </a:lnSpc>
            </a:pPr>
            <a:r>
              <a:rPr lang="pt-BR" sz="1800" dirty="0" smtClean="0"/>
              <a:t>Processo transmissor envia a mensagem através da porta</a:t>
            </a:r>
          </a:p>
          <a:p>
            <a:pPr lvl="1">
              <a:lnSpc>
                <a:spcPct val="80000"/>
              </a:lnSpc>
            </a:pPr>
            <a:r>
              <a:rPr lang="pt-BR" sz="1800" dirty="0" smtClean="0"/>
              <a:t>O processo transmissor assume a existência da infraestrutura de transporte no outro lado da porta que faz com que a mensagem chegue ao </a:t>
            </a:r>
            <a:r>
              <a:rPr lang="pt-BR" sz="1800" i="1" dirty="0" smtClean="0"/>
              <a:t>socket </a:t>
            </a:r>
            <a:r>
              <a:rPr lang="pt-BR" sz="1800" dirty="0" smtClean="0"/>
              <a:t>do processo receptor</a:t>
            </a:r>
          </a:p>
        </p:txBody>
      </p:sp>
      <p:sp>
        <p:nvSpPr>
          <p:cNvPr id="38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2: Camada de Aplicação</a:t>
            </a:r>
            <a:endParaRPr lang="pt-BR">
              <a:latin typeface="Times New Roman" pitchFamily="18" charset="0"/>
            </a:endParaRPr>
          </a:p>
        </p:txBody>
      </p:sp>
      <p:sp>
        <p:nvSpPr>
          <p:cNvPr id="4101" name="Espaço Reservado para Número de Slide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7BF99A27-150E-4C26-B311-5B1BA31A2719}" type="slidenum">
              <a:rPr lang="en-US" smtClean="0"/>
              <a:pPr/>
              <a:t>10</a:t>
            </a:fld>
            <a:endParaRPr lang="en-US" smtClean="0"/>
          </a:p>
        </p:txBody>
      </p:sp>
      <p:sp>
        <p:nvSpPr>
          <p:cNvPr id="40" name="Freeform 66"/>
          <p:cNvSpPr>
            <a:spLocks/>
          </p:cNvSpPr>
          <p:nvPr/>
        </p:nvSpPr>
        <p:spPr bwMode="auto">
          <a:xfrm>
            <a:off x="6948488" y="3751263"/>
            <a:ext cx="736600" cy="1998662"/>
          </a:xfrm>
          <a:custGeom>
            <a:avLst/>
            <a:gdLst>
              <a:gd name="T0" fmla="*/ 2147483647 w 464"/>
              <a:gd name="T1" fmla="*/ 2147483647 h 1259"/>
              <a:gd name="T2" fmla="*/ 0 w 464"/>
              <a:gd name="T3" fmla="*/ 0 h 1259"/>
              <a:gd name="T4" fmla="*/ 2147483647 w 464"/>
              <a:gd name="T5" fmla="*/ 2147483647 h 1259"/>
              <a:gd name="T6" fmla="*/ 2147483647 w 464"/>
              <a:gd name="T7" fmla="*/ 2147483647 h 1259"/>
              <a:gd name="T8" fmla="*/ 2147483647 w 464"/>
              <a:gd name="T9" fmla="*/ 2147483647 h 125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64"/>
              <a:gd name="T16" fmla="*/ 0 h 1259"/>
              <a:gd name="T17" fmla="*/ 464 w 464"/>
              <a:gd name="T18" fmla="*/ 1259 h 125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64" h="1259">
                <a:moveTo>
                  <a:pt x="464" y="1060"/>
                </a:moveTo>
                <a:lnTo>
                  <a:pt x="0" y="0"/>
                </a:lnTo>
                <a:lnTo>
                  <a:pt x="6" y="1258"/>
                </a:lnTo>
                <a:lnTo>
                  <a:pt x="382" y="1259"/>
                </a:lnTo>
                <a:lnTo>
                  <a:pt x="464" y="1060"/>
                </a:lnTo>
                <a:close/>
              </a:path>
            </a:pathLst>
          </a:custGeom>
          <a:gradFill rotWithShape="1">
            <a:gsLst>
              <a:gs pos="0">
                <a:schemeClr val="bg1"/>
              </a:gs>
              <a:gs pos="100000">
                <a:schemeClr val="folHlink"/>
              </a:gs>
            </a:gsLst>
            <a:lin ang="0" scaled="1"/>
          </a:gradFill>
          <a:ln w="9525">
            <a:solidFill>
              <a:srgbClr val="DDDDDD"/>
            </a:solidFill>
            <a:round/>
            <a:headEnd/>
            <a:tailEnd/>
          </a:ln>
        </p:spPr>
        <p:txBody>
          <a:bodyPr/>
          <a:lstStyle/>
          <a:p>
            <a:endParaRPr lang="pt-BR"/>
          </a:p>
        </p:txBody>
      </p:sp>
      <p:sp>
        <p:nvSpPr>
          <p:cNvPr id="41" name="Freeform 7"/>
          <p:cNvSpPr>
            <a:spLocks/>
          </p:cNvSpPr>
          <p:nvPr/>
        </p:nvSpPr>
        <p:spPr bwMode="auto">
          <a:xfrm>
            <a:off x="3633788" y="5048250"/>
            <a:ext cx="1808162" cy="1031875"/>
          </a:xfrm>
          <a:custGeom>
            <a:avLst/>
            <a:gdLst>
              <a:gd name="T0" fmla="*/ 2147483647 w 2135"/>
              <a:gd name="T1" fmla="*/ 2147483647 h 1662"/>
              <a:gd name="T2" fmla="*/ 2147483647 w 2135"/>
              <a:gd name="T3" fmla="*/ 2147483647 h 1662"/>
              <a:gd name="T4" fmla="*/ 2147483647 w 2135"/>
              <a:gd name="T5" fmla="*/ 2147483647 h 1662"/>
              <a:gd name="T6" fmla="*/ 2147483647 w 2135"/>
              <a:gd name="T7" fmla="*/ 2147483647 h 1662"/>
              <a:gd name="T8" fmla="*/ 2147483647 w 2135"/>
              <a:gd name="T9" fmla="*/ 2147483647 h 1662"/>
              <a:gd name="T10" fmla="*/ 2147483647 w 2135"/>
              <a:gd name="T11" fmla="*/ 2147483647 h 1662"/>
              <a:gd name="T12" fmla="*/ 2147483647 w 2135"/>
              <a:gd name="T13" fmla="*/ 2147483647 h 1662"/>
              <a:gd name="T14" fmla="*/ 2147483647 w 2135"/>
              <a:gd name="T15" fmla="*/ 2147483647 h 1662"/>
              <a:gd name="T16" fmla="*/ 2147483647 w 2135"/>
              <a:gd name="T17" fmla="*/ 2147483647 h 1662"/>
              <a:gd name="T18" fmla="*/ 2147483647 w 2135"/>
              <a:gd name="T19" fmla="*/ 2147483647 h 1662"/>
              <a:gd name="T20" fmla="*/ 2147483647 w 2135"/>
              <a:gd name="T21" fmla="*/ 2147483647 h 1662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2135"/>
              <a:gd name="T34" fmla="*/ 0 h 1662"/>
              <a:gd name="T35" fmla="*/ 2135 w 2135"/>
              <a:gd name="T36" fmla="*/ 1662 h 1662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2135" h="1662">
                <a:moveTo>
                  <a:pt x="27" y="652"/>
                </a:moveTo>
                <a:cubicBezTo>
                  <a:pt x="14" y="487"/>
                  <a:pt x="0" y="152"/>
                  <a:pt x="105" y="76"/>
                </a:cubicBezTo>
                <a:cubicBezTo>
                  <a:pt x="210" y="0"/>
                  <a:pt x="473" y="192"/>
                  <a:pt x="657" y="196"/>
                </a:cubicBezTo>
                <a:cubicBezTo>
                  <a:pt x="841" y="200"/>
                  <a:pt x="985" y="65"/>
                  <a:pt x="1209" y="100"/>
                </a:cubicBezTo>
                <a:cubicBezTo>
                  <a:pt x="1433" y="135"/>
                  <a:pt x="1867" y="232"/>
                  <a:pt x="2001" y="406"/>
                </a:cubicBezTo>
                <a:cubicBezTo>
                  <a:pt x="2135" y="580"/>
                  <a:pt x="2083" y="945"/>
                  <a:pt x="2013" y="1144"/>
                </a:cubicBezTo>
                <a:cubicBezTo>
                  <a:pt x="1943" y="1343"/>
                  <a:pt x="1781" y="1538"/>
                  <a:pt x="1581" y="1600"/>
                </a:cubicBezTo>
                <a:cubicBezTo>
                  <a:pt x="1381" y="1662"/>
                  <a:pt x="993" y="1571"/>
                  <a:pt x="813" y="1516"/>
                </a:cubicBezTo>
                <a:cubicBezTo>
                  <a:pt x="633" y="1461"/>
                  <a:pt x="606" y="1345"/>
                  <a:pt x="501" y="1270"/>
                </a:cubicBezTo>
                <a:cubicBezTo>
                  <a:pt x="396" y="1195"/>
                  <a:pt x="262" y="1169"/>
                  <a:pt x="183" y="1066"/>
                </a:cubicBezTo>
                <a:cubicBezTo>
                  <a:pt x="104" y="963"/>
                  <a:pt x="25" y="819"/>
                  <a:pt x="27" y="652"/>
                </a:cubicBezTo>
                <a:close/>
              </a:path>
            </a:pathLst>
          </a:custGeom>
          <a:solidFill>
            <a:srgbClr val="33CCCC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42" name="Text Box 51"/>
          <p:cNvSpPr txBox="1">
            <a:spLocks noChangeArrowheads="1"/>
          </p:cNvSpPr>
          <p:nvPr/>
        </p:nvSpPr>
        <p:spPr bwMode="auto">
          <a:xfrm>
            <a:off x="4071938" y="5180013"/>
            <a:ext cx="874712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sz="1600"/>
              <a:t>Internet</a:t>
            </a:r>
          </a:p>
        </p:txBody>
      </p:sp>
      <p:sp>
        <p:nvSpPr>
          <p:cNvPr id="43" name="Line 52"/>
          <p:cNvSpPr>
            <a:spLocks noChangeShapeType="1"/>
          </p:cNvSpPr>
          <p:nvPr/>
        </p:nvSpPr>
        <p:spPr bwMode="auto">
          <a:xfrm>
            <a:off x="3392488" y="5591175"/>
            <a:ext cx="22113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44" name="Text Box 53"/>
          <p:cNvSpPr txBox="1">
            <a:spLocks noChangeArrowheads="1"/>
          </p:cNvSpPr>
          <p:nvPr/>
        </p:nvSpPr>
        <p:spPr bwMode="auto">
          <a:xfrm>
            <a:off x="7413625" y="4816475"/>
            <a:ext cx="1141659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pt-BR" sz="1600" dirty="0" smtClean="0">
                <a:solidFill>
                  <a:srgbClr val="CC0000"/>
                </a:solidFill>
              </a:rPr>
              <a:t>controlado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pt-BR" sz="1600" dirty="0" smtClean="0">
                <a:solidFill>
                  <a:srgbClr val="CC0000"/>
                </a:solidFill>
              </a:rPr>
              <a:t>pelo SO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sz="1600" dirty="0">
              <a:solidFill>
                <a:srgbClr val="CC0000"/>
              </a:solidFill>
              <a:latin typeface="Times New Roman" pitchFamily="18" charset="0"/>
            </a:endParaRPr>
          </a:p>
        </p:txBody>
      </p:sp>
      <p:sp>
        <p:nvSpPr>
          <p:cNvPr id="45" name="Text Box 56"/>
          <p:cNvSpPr txBox="1">
            <a:spLocks noChangeArrowheads="1"/>
          </p:cNvSpPr>
          <p:nvPr/>
        </p:nvSpPr>
        <p:spPr bwMode="auto">
          <a:xfrm>
            <a:off x="7391400" y="3916363"/>
            <a:ext cx="1630575" cy="7571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pt-BR" sz="1600" dirty="0" smtClean="0">
                <a:solidFill>
                  <a:srgbClr val="CC0000"/>
                </a:solidFill>
              </a:rPr>
              <a:t>Controlado pelo</a:t>
            </a:r>
          </a:p>
          <a:p>
            <a:pPr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pt-BR" sz="1600" dirty="0" smtClean="0">
                <a:solidFill>
                  <a:srgbClr val="CC0000"/>
                </a:solidFill>
              </a:rPr>
              <a:t>desenvolvedor</a:t>
            </a:r>
          </a:p>
          <a:p>
            <a:pPr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pt-BR" sz="1600" dirty="0" smtClean="0">
                <a:solidFill>
                  <a:srgbClr val="CC0000"/>
                </a:solidFill>
              </a:rPr>
              <a:t>da aplicação</a:t>
            </a:r>
            <a:endParaRPr lang="pt-BR" sz="1600" dirty="0">
              <a:solidFill>
                <a:srgbClr val="CC0000"/>
              </a:solidFill>
            </a:endParaRPr>
          </a:p>
        </p:txBody>
      </p:sp>
      <p:sp>
        <p:nvSpPr>
          <p:cNvPr id="46" name="Freeform 45"/>
          <p:cNvSpPr>
            <a:spLocks/>
          </p:cNvSpPr>
          <p:nvPr/>
        </p:nvSpPr>
        <p:spPr bwMode="auto">
          <a:xfrm>
            <a:off x="1208088" y="3814763"/>
            <a:ext cx="758825" cy="1997075"/>
          </a:xfrm>
          <a:custGeom>
            <a:avLst/>
            <a:gdLst>
              <a:gd name="T0" fmla="*/ 0 w 478"/>
              <a:gd name="T1" fmla="*/ 2147483647 h 1258"/>
              <a:gd name="T2" fmla="*/ 2147483647 w 478"/>
              <a:gd name="T3" fmla="*/ 0 h 1258"/>
              <a:gd name="T4" fmla="*/ 2147483647 w 478"/>
              <a:gd name="T5" fmla="*/ 2147483647 h 1258"/>
              <a:gd name="T6" fmla="*/ 2147483647 w 478"/>
              <a:gd name="T7" fmla="*/ 2147483647 h 1258"/>
              <a:gd name="T8" fmla="*/ 0 w 478"/>
              <a:gd name="T9" fmla="*/ 2147483647 h 125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78"/>
              <a:gd name="T16" fmla="*/ 0 h 1258"/>
              <a:gd name="T17" fmla="*/ 478 w 478"/>
              <a:gd name="T18" fmla="*/ 1258 h 125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78" h="1258">
                <a:moveTo>
                  <a:pt x="0" y="1040"/>
                </a:moveTo>
                <a:lnTo>
                  <a:pt x="478" y="0"/>
                </a:lnTo>
                <a:lnTo>
                  <a:pt x="472" y="1258"/>
                </a:lnTo>
                <a:lnTo>
                  <a:pt x="41" y="1246"/>
                </a:lnTo>
                <a:lnTo>
                  <a:pt x="0" y="1040"/>
                </a:lnTo>
                <a:close/>
              </a:path>
            </a:pathLst>
          </a:custGeom>
          <a:gradFill rotWithShape="1">
            <a:gsLst>
              <a:gs pos="0">
                <a:schemeClr val="bg1"/>
              </a:gs>
              <a:gs pos="100000">
                <a:schemeClr val="folHlink"/>
              </a:gs>
            </a:gsLst>
            <a:lin ang="0" scaled="1"/>
          </a:gradFill>
          <a:ln w="9525">
            <a:solidFill>
              <a:srgbClr val="DDDDDD"/>
            </a:solidFill>
            <a:round/>
            <a:headEnd/>
            <a:tailEnd/>
          </a:ln>
        </p:spPr>
        <p:txBody>
          <a:bodyPr/>
          <a:lstStyle/>
          <a:p>
            <a:endParaRPr lang="pt-BR"/>
          </a:p>
        </p:txBody>
      </p:sp>
      <p:sp>
        <p:nvSpPr>
          <p:cNvPr id="47" name="Rectangle 23"/>
          <p:cNvSpPr>
            <a:spLocks noChangeArrowheads="1"/>
          </p:cNvSpPr>
          <p:nvPr/>
        </p:nvSpPr>
        <p:spPr bwMode="auto">
          <a:xfrm>
            <a:off x="2011363" y="3770313"/>
            <a:ext cx="1296987" cy="1981200"/>
          </a:xfrm>
          <a:prstGeom prst="rect">
            <a:avLst/>
          </a:pr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pt-BR" sz="2400">
              <a:latin typeface="Times New Roman" pitchFamily="18" charset="0"/>
            </a:endParaRPr>
          </a:p>
        </p:txBody>
      </p:sp>
      <p:sp>
        <p:nvSpPr>
          <p:cNvPr id="48" name="Rectangle 24"/>
          <p:cNvSpPr>
            <a:spLocks noChangeArrowheads="1"/>
          </p:cNvSpPr>
          <p:nvPr/>
        </p:nvSpPr>
        <p:spPr bwMode="auto">
          <a:xfrm>
            <a:off x="1973263" y="3824288"/>
            <a:ext cx="1273175" cy="197961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pt-BR" sz="2400">
              <a:latin typeface="Times New Roman" pitchFamily="18" charset="0"/>
            </a:endParaRPr>
          </a:p>
        </p:txBody>
      </p:sp>
      <p:sp>
        <p:nvSpPr>
          <p:cNvPr id="49" name="Line 25"/>
          <p:cNvSpPr>
            <a:spLocks noChangeShapeType="1"/>
          </p:cNvSpPr>
          <p:nvPr/>
        </p:nvSpPr>
        <p:spPr bwMode="auto">
          <a:xfrm>
            <a:off x="1982788" y="4584700"/>
            <a:ext cx="1263650" cy="31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50" name="Text Box 26"/>
          <p:cNvSpPr txBox="1">
            <a:spLocks noChangeArrowheads="1"/>
          </p:cNvSpPr>
          <p:nvPr/>
        </p:nvSpPr>
        <p:spPr bwMode="auto">
          <a:xfrm>
            <a:off x="1939925" y="4567238"/>
            <a:ext cx="1317625" cy="3069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400" err="1" smtClean="0">
                <a:solidFill>
                  <a:srgbClr val="969696"/>
                </a:solidFill>
                <a:latin typeface="Tahoma" pitchFamily="34" charset="0"/>
              </a:rPr>
              <a:t>transporte</a:t>
            </a:r>
            <a:endParaRPr lang="en-US" sz="1400">
              <a:solidFill>
                <a:srgbClr val="969696"/>
              </a:solidFill>
              <a:latin typeface="Tahoma" pitchFamily="34" charset="0"/>
            </a:endParaRPr>
          </a:p>
        </p:txBody>
      </p:sp>
      <p:sp>
        <p:nvSpPr>
          <p:cNvPr id="51" name="Line 27"/>
          <p:cNvSpPr>
            <a:spLocks noChangeShapeType="1"/>
          </p:cNvSpPr>
          <p:nvPr/>
        </p:nvSpPr>
        <p:spPr bwMode="auto">
          <a:xfrm>
            <a:off x="1990725" y="4905375"/>
            <a:ext cx="1263650" cy="31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52" name="Line 28"/>
          <p:cNvSpPr>
            <a:spLocks noChangeShapeType="1"/>
          </p:cNvSpPr>
          <p:nvPr/>
        </p:nvSpPr>
        <p:spPr bwMode="auto">
          <a:xfrm>
            <a:off x="1976438" y="5214938"/>
            <a:ext cx="1263650" cy="31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53" name="Line 29"/>
          <p:cNvSpPr>
            <a:spLocks noChangeShapeType="1"/>
          </p:cNvSpPr>
          <p:nvPr/>
        </p:nvSpPr>
        <p:spPr bwMode="auto">
          <a:xfrm>
            <a:off x="1976438" y="5500688"/>
            <a:ext cx="1263650" cy="31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54" name="Text Box 26"/>
          <p:cNvSpPr txBox="1">
            <a:spLocks noChangeArrowheads="1"/>
          </p:cNvSpPr>
          <p:nvPr/>
        </p:nvSpPr>
        <p:spPr bwMode="auto">
          <a:xfrm>
            <a:off x="1974850" y="3814763"/>
            <a:ext cx="1317625" cy="3293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400" err="1" smtClean="0">
                <a:latin typeface="Tahoma" pitchFamily="34" charset="0"/>
              </a:rPr>
              <a:t>aplicação</a:t>
            </a:r>
            <a:endParaRPr lang="en-US" sz="1400">
              <a:latin typeface="Tahoma" pitchFamily="34" charset="0"/>
            </a:endParaRPr>
          </a:p>
        </p:txBody>
      </p:sp>
      <p:sp>
        <p:nvSpPr>
          <p:cNvPr id="55" name="Text Box 26"/>
          <p:cNvSpPr txBox="1">
            <a:spLocks noChangeArrowheads="1"/>
          </p:cNvSpPr>
          <p:nvPr/>
        </p:nvSpPr>
        <p:spPr bwMode="auto">
          <a:xfrm>
            <a:off x="1930400" y="5472113"/>
            <a:ext cx="1317625" cy="3293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400" err="1" smtClean="0">
                <a:solidFill>
                  <a:srgbClr val="969696"/>
                </a:solidFill>
                <a:latin typeface="Tahoma" pitchFamily="34" charset="0"/>
              </a:rPr>
              <a:t>física</a:t>
            </a:r>
            <a:endParaRPr lang="en-US" sz="1400">
              <a:solidFill>
                <a:srgbClr val="969696"/>
              </a:solidFill>
              <a:latin typeface="Tahoma" pitchFamily="34" charset="0"/>
            </a:endParaRPr>
          </a:p>
        </p:txBody>
      </p:sp>
      <p:sp>
        <p:nvSpPr>
          <p:cNvPr id="56" name="Text Box 26"/>
          <p:cNvSpPr txBox="1">
            <a:spLocks noChangeArrowheads="1"/>
          </p:cNvSpPr>
          <p:nvPr/>
        </p:nvSpPr>
        <p:spPr bwMode="auto">
          <a:xfrm>
            <a:off x="1949450" y="5186363"/>
            <a:ext cx="1317625" cy="3293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400" smtClean="0">
                <a:solidFill>
                  <a:srgbClr val="969696"/>
                </a:solidFill>
                <a:latin typeface="Tahoma" pitchFamily="34" charset="0"/>
              </a:rPr>
              <a:t>enlace</a:t>
            </a:r>
            <a:endParaRPr lang="en-US" sz="1400">
              <a:solidFill>
                <a:srgbClr val="969696"/>
              </a:solidFill>
              <a:latin typeface="Tahoma" pitchFamily="34" charset="0"/>
            </a:endParaRPr>
          </a:p>
        </p:txBody>
      </p:sp>
      <p:sp>
        <p:nvSpPr>
          <p:cNvPr id="57" name="Text Box 26"/>
          <p:cNvSpPr txBox="1">
            <a:spLocks noChangeArrowheads="1"/>
          </p:cNvSpPr>
          <p:nvPr/>
        </p:nvSpPr>
        <p:spPr bwMode="auto">
          <a:xfrm>
            <a:off x="1939925" y="4891088"/>
            <a:ext cx="1317625" cy="3069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400" err="1" smtClean="0">
                <a:solidFill>
                  <a:srgbClr val="969696"/>
                </a:solidFill>
                <a:latin typeface="Tahoma" pitchFamily="34" charset="0"/>
              </a:rPr>
              <a:t>rede</a:t>
            </a:r>
            <a:endParaRPr lang="en-US" sz="1400">
              <a:solidFill>
                <a:srgbClr val="969696"/>
              </a:solidFill>
              <a:latin typeface="Tahoma" pitchFamily="34" charset="0"/>
            </a:endParaRPr>
          </a:p>
        </p:txBody>
      </p:sp>
      <p:sp>
        <p:nvSpPr>
          <p:cNvPr id="58" name="Oval 57"/>
          <p:cNvSpPr>
            <a:spLocks noChangeArrowheads="1"/>
          </p:cNvSpPr>
          <p:nvPr/>
        </p:nvSpPr>
        <p:spPr bwMode="auto">
          <a:xfrm>
            <a:off x="2108200" y="4089400"/>
            <a:ext cx="990600" cy="304800"/>
          </a:xfrm>
          <a:prstGeom prst="ellipse">
            <a:avLst/>
          </a:prstGeom>
          <a:solidFill>
            <a:srgbClr val="CC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sz="1600" err="1" smtClean="0"/>
              <a:t>processo</a:t>
            </a:r>
            <a:endParaRPr lang="en-US" sz="1600"/>
          </a:p>
        </p:txBody>
      </p:sp>
      <p:grpSp>
        <p:nvGrpSpPr>
          <p:cNvPr id="59" name="Group 58"/>
          <p:cNvGrpSpPr>
            <a:grpSpLocks/>
          </p:cNvGrpSpPr>
          <p:nvPr/>
        </p:nvGrpSpPr>
        <p:grpSpPr bwMode="auto">
          <a:xfrm>
            <a:off x="2355850" y="4449763"/>
            <a:ext cx="546100" cy="225425"/>
            <a:chOff x="1287" y="2524"/>
            <a:chExt cx="260" cy="100"/>
          </a:xfrm>
        </p:grpSpPr>
        <p:sp>
          <p:nvSpPr>
            <p:cNvPr id="60" name="Rectangle 59"/>
            <p:cNvSpPr>
              <a:spLocks noChangeArrowheads="1"/>
            </p:cNvSpPr>
            <p:nvPr/>
          </p:nvSpPr>
          <p:spPr bwMode="auto">
            <a:xfrm>
              <a:off x="1287" y="2524"/>
              <a:ext cx="260" cy="1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61" name="Rectangle 60"/>
            <p:cNvSpPr>
              <a:spLocks noChangeArrowheads="1"/>
            </p:cNvSpPr>
            <p:nvPr/>
          </p:nvSpPr>
          <p:spPr bwMode="auto">
            <a:xfrm>
              <a:off x="1338" y="2537"/>
              <a:ext cx="156" cy="7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62" name="Rectangle 61"/>
            <p:cNvSpPr>
              <a:spLocks noChangeArrowheads="1"/>
            </p:cNvSpPr>
            <p:nvPr/>
          </p:nvSpPr>
          <p:spPr bwMode="auto">
            <a:xfrm>
              <a:off x="1503" y="2582"/>
              <a:ext cx="27" cy="27"/>
            </a:xfrm>
            <a:prstGeom prst="rect">
              <a:avLst/>
            </a:prstGeom>
            <a:solidFill>
              <a:srgbClr val="CC9900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63" name="Rectangle 62"/>
            <p:cNvSpPr>
              <a:spLocks noChangeArrowheads="1"/>
            </p:cNvSpPr>
            <p:nvPr/>
          </p:nvSpPr>
          <p:spPr bwMode="auto">
            <a:xfrm>
              <a:off x="1298" y="2583"/>
              <a:ext cx="26" cy="27"/>
            </a:xfrm>
            <a:prstGeom prst="rect">
              <a:avLst/>
            </a:prstGeom>
            <a:solidFill>
              <a:srgbClr val="CC9900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</p:grpSp>
      <p:sp>
        <p:nvSpPr>
          <p:cNvPr id="64" name="Rectangle 23"/>
          <p:cNvSpPr>
            <a:spLocks noChangeArrowheads="1"/>
          </p:cNvSpPr>
          <p:nvPr/>
        </p:nvSpPr>
        <p:spPr bwMode="auto">
          <a:xfrm>
            <a:off x="5673725" y="3741738"/>
            <a:ext cx="1296988" cy="1981200"/>
          </a:xfrm>
          <a:prstGeom prst="rect">
            <a:avLst/>
          </a:pr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pt-BR" sz="2400">
              <a:latin typeface="Times New Roman" pitchFamily="18" charset="0"/>
            </a:endParaRPr>
          </a:p>
        </p:txBody>
      </p:sp>
      <p:sp>
        <p:nvSpPr>
          <p:cNvPr id="65" name="Rectangle 24"/>
          <p:cNvSpPr>
            <a:spLocks noChangeArrowheads="1"/>
          </p:cNvSpPr>
          <p:nvPr/>
        </p:nvSpPr>
        <p:spPr bwMode="auto">
          <a:xfrm>
            <a:off x="5635625" y="3795713"/>
            <a:ext cx="1273175" cy="197961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pt-BR" sz="2400">
              <a:latin typeface="Times New Roman" pitchFamily="18" charset="0"/>
            </a:endParaRPr>
          </a:p>
        </p:txBody>
      </p:sp>
      <p:sp>
        <p:nvSpPr>
          <p:cNvPr id="66" name="Line 25"/>
          <p:cNvSpPr>
            <a:spLocks noChangeShapeType="1"/>
          </p:cNvSpPr>
          <p:nvPr/>
        </p:nvSpPr>
        <p:spPr bwMode="auto">
          <a:xfrm>
            <a:off x="5645150" y="4556125"/>
            <a:ext cx="1263650" cy="31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67" name="Text Box 26"/>
          <p:cNvSpPr txBox="1">
            <a:spLocks noChangeArrowheads="1"/>
          </p:cNvSpPr>
          <p:nvPr/>
        </p:nvSpPr>
        <p:spPr bwMode="auto">
          <a:xfrm>
            <a:off x="5602288" y="4538663"/>
            <a:ext cx="1317625" cy="3069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400" err="1" smtClean="0">
                <a:solidFill>
                  <a:srgbClr val="969696"/>
                </a:solidFill>
                <a:latin typeface="Tahoma" pitchFamily="34" charset="0"/>
              </a:rPr>
              <a:t>transporte</a:t>
            </a:r>
            <a:endParaRPr lang="en-US" sz="1400">
              <a:solidFill>
                <a:srgbClr val="969696"/>
              </a:solidFill>
              <a:latin typeface="Tahoma" pitchFamily="34" charset="0"/>
            </a:endParaRPr>
          </a:p>
        </p:txBody>
      </p:sp>
      <p:sp>
        <p:nvSpPr>
          <p:cNvPr id="68" name="Line 27"/>
          <p:cNvSpPr>
            <a:spLocks noChangeShapeType="1"/>
          </p:cNvSpPr>
          <p:nvPr/>
        </p:nvSpPr>
        <p:spPr bwMode="auto">
          <a:xfrm>
            <a:off x="5653088" y="4876800"/>
            <a:ext cx="1263650" cy="31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69" name="Line 28"/>
          <p:cNvSpPr>
            <a:spLocks noChangeShapeType="1"/>
          </p:cNvSpPr>
          <p:nvPr/>
        </p:nvSpPr>
        <p:spPr bwMode="auto">
          <a:xfrm>
            <a:off x="5638800" y="5186363"/>
            <a:ext cx="1263650" cy="31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70" name="Line 29"/>
          <p:cNvSpPr>
            <a:spLocks noChangeShapeType="1"/>
          </p:cNvSpPr>
          <p:nvPr/>
        </p:nvSpPr>
        <p:spPr bwMode="auto">
          <a:xfrm>
            <a:off x="5638800" y="5472113"/>
            <a:ext cx="1263650" cy="31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71" name="Text Box 26"/>
          <p:cNvSpPr txBox="1">
            <a:spLocks noChangeArrowheads="1"/>
          </p:cNvSpPr>
          <p:nvPr/>
        </p:nvSpPr>
        <p:spPr bwMode="auto">
          <a:xfrm>
            <a:off x="5637213" y="3786188"/>
            <a:ext cx="1317625" cy="3069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400" err="1" smtClean="0">
                <a:latin typeface="Tahoma" pitchFamily="34" charset="0"/>
              </a:rPr>
              <a:t>aplicação</a:t>
            </a:r>
            <a:endParaRPr lang="en-US" sz="1400">
              <a:latin typeface="Tahoma" pitchFamily="34" charset="0"/>
            </a:endParaRPr>
          </a:p>
        </p:txBody>
      </p:sp>
      <p:sp>
        <p:nvSpPr>
          <p:cNvPr id="72" name="Text Box 26"/>
          <p:cNvSpPr txBox="1">
            <a:spLocks noChangeArrowheads="1"/>
          </p:cNvSpPr>
          <p:nvPr/>
        </p:nvSpPr>
        <p:spPr bwMode="auto">
          <a:xfrm>
            <a:off x="5592763" y="5443538"/>
            <a:ext cx="1317625" cy="3069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400" err="1" smtClean="0">
                <a:solidFill>
                  <a:srgbClr val="969696"/>
                </a:solidFill>
                <a:latin typeface="Tahoma" pitchFamily="34" charset="0"/>
              </a:rPr>
              <a:t>física</a:t>
            </a:r>
            <a:endParaRPr lang="en-US" sz="1400">
              <a:solidFill>
                <a:srgbClr val="969696"/>
              </a:solidFill>
              <a:latin typeface="Tahoma" pitchFamily="34" charset="0"/>
            </a:endParaRPr>
          </a:p>
        </p:txBody>
      </p:sp>
      <p:sp>
        <p:nvSpPr>
          <p:cNvPr id="73" name="Text Box 26"/>
          <p:cNvSpPr txBox="1">
            <a:spLocks noChangeArrowheads="1"/>
          </p:cNvSpPr>
          <p:nvPr/>
        </p:nvSpPr>
        <p:spPr bwMode="auto">
          <a:xfrm>
            <a:off x="5611813" y="5157788"/>
            <a:ext cx="1317625" cy="3069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400" smtClean="0">
                <a:solidFill>
                  <a:srgbClr val="969696"/>
                </a:solidFill>
                <a:latin typeface="Tahoma" pitchFamily="34" charset="0"/>
              </a:rPr>
              <a:t>enlace</a:t>
            </a:r>
            <a:endParaRPr lang="en-US" sz="1400">
              <a:solidFill>
                <a:srgbClr val="969696"/>
              </a:solidFill>
              <a:latin typeface="Tahoma" pitchFamily="34" charset="0"/>
            </a:endParaRPr>
          </a:p>
        </p:txBody>
      </p:sp>
      <p:sp>
        <p:nvSpPr>
          <p:cNvPr id="74" name="Text Box 26"/>
          <p:cNvSpPr txBox="1">
            <a:spLocks noChangeArrowheads="1"/>
          </p:cNvSpPr>
          <p:nvPr/>
        </p:nvSpPr>
        <p:spPr bwMode="auto">
          <a:xfrm>
            <a:off x="5602288" y="4862513"/>
            <a:ext cx="1317625" cy="3069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400" err="1" smtClean="0">
                <a:solidFill>
                  <a:srgbClr val="969696"/>
                </a:solidFill>
                <a:latin typeface="Tahoma" pitchFamily="34" charset="0"/>
              </a:rPr>
              <a:t>rede</a:t>
            </a:r>
            <a:endParaRPr lang="en-US" sz="1400">
              <a:solidFill>
                <a:srgbClr val="969696"/>
              </a:solidFill>
              <a:latin typeface="Tahoma" pitchFamily="34" charset="0"/>
            </a:endParaRPr>
          </a:p>
        </p:txBody>
      </p:sp>
      <p:sp>
        <p:nvSpPr>
          <p:cNvPr id="75" name="Oval 78"/>
          <p:cNvSpPr>
            <a:spLocks noChangeArrowheads="1"/>
          </p:cNvSpPr>
          <p:nvPr/>
        </p:nvSpPr>
        <p:spPr bwMode="auto">
          <a:xfrm>
            <a:off x="5770563" y="4060825"/>
            <a:ext cx="990600" cy="304800"/>
          </a:xfrm>
          <a:prstGeom prst="ellipse">
            <a:avLst/>
          </a:prstGeom>
          <a:solidFill>
            <a:srgbClr val="CC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sz="1600" err="1" smtClean="0"/>
              <a:t>processo</a:t>
            </a:r>
            <a:endParaRPr lang="en-US" sz="1600"/>
          </a:p>
        </p:txBody>
      </p:sp>
      <p:grpSp>
        <p:nvGrpSpPr>
          <p:cNvPr id="76" name="Group 79"/>
          <p:cNvGrpSpPr>
            <a:grpSpLocks/>
          </p:cNvGrpSpPr>
          <p:nvPr/>
        </p:nvGrpSpPr>
        <p:grpSpPr bwMode="auto">
          <a:xfrm>
            <a:off x="6018213" y="4421188"/>
            <a:ext cx="546100" cy="225425"/>
            <a:chOff x="1287" y="2524"/>
            <a:chExt cx="260" cy="100"/>
          </a:xfrm>
        </p:grpSpPr>
        <p:sp>
          <p:nvSpPr>
            <p:cNvPr id="77" name="Rectangle 80"/>
            <p:cNvSpPr>
              <a:spLocks noChangeArrowheads="1"/>
            </p:cNvSpPr>
            <p:nvPr/>
          </p:nvSpPr>
          <p:spPr bwMode="auto">
            <a:xfrm>
              <a:off x="1287" y="2524"/>
              <a:ext cx="260" cy="1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78" name="Rectangle 81"/>
            <p:cNvSpPr>
              <a:spLocks noChangeArrowheads="1"/>
            </p:cNvSpPr>
            <p:nvPr/>
          </p:nvSpPr>
          <p:spPr bwMode="auto">
            <a:xfrm>
              <a:off x="1338" y="2537"/>
              <a:ext cx="156" cy="7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79" name="Rectangle 82"/>
            <p:cNvSpPr>
              <a:spLocks noChangeArrowheads="1"/>
            </p:cNvSpPr>
            <p:nvPr/>
          </p:nvSpPr>
          <p:spPr bwMode="auto">
            <a:xfrm>
              <a:off x="1503" y="2582"/>
              <a:ext cx="27" cy="27"/>
            </a:xfrm>
            <a:prstGeom prst="rect">
              <a:avLst/>
            </a:prstGeom>
            <a:solidFill>
              <a:srgbClr val="CC9900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80" name="Rectangle 83"/>
            <p:cNvSpPr>
              <a:spLocks noChangeArrowheads="1"/>
            </p:cNvSpPr>
            <p:nvPr/>
          </p:nvSpPr>
          <p:spPr bwMode="auto">
            <a:xfrm>
              <a:off x="1298" y="2583"/>
              <a:ext cx="26" cy="27"/>
            </a:xfrm>
            <a:prstGeom prst="rect">
              <a:avLst/>
            </a:prstGeom>
            <a:solidFill>
              <a:srgbClr val="CC9900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</p:grpSp>
      <p:sp>
        <p:nvSpPr>
          <p:cNvPr id="81" name="Line 88"/>
          <p:cNvSpPr>
            <a:spLocks noChangeShapeType="1"/>
          </p:cNvSpPr>
          <p:nvPr/>
        </p:nvSpPr>
        <p:spPr bwMode="auto">
          <a:xfrm flipH="1">
            <a:off x="6827838" y="4192588"/>
            <a:ext cx="609600" cy="0"/>
          </a:xfrm>
          <a:prstGeom prst="line">
            <a:avLst/>
          </a:prstGeom>
          <a:noFill/>
          <a:ln w="19050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82" name="Line 89"/>
          <p:cNvSpPr>
            <a:spLocks noChangeShapeType="1"/>
          </p:cNvSpPr>
          <p:nvPr/>
        </p:nvSpPr>
        <p:spPr bwMode="auto">
          <a:xfrm>
            <a:off x="7053263" y="4618038"/>
            <a:ext cx="0" cy="1022350"/>
          </a:xfrm>
          <a:prstGeom prst="line">
            <a:avLst/>
          </a:prstGeom>
          <a:noFill/>
          <a:ln w="19050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83" name="Line 90"/>
          <p:cNvSpPr>
            <a:spLocks noChangeShapeType="1"/>
          </p:cNvSpPr>
          <p:nvPr/>
        </p:nvSpPr>
        <p:spPr bwMode="auto">
          <a:xfrm flipH="1">
            <a:off x="7077075" y="5118100"/>
            <a:ext cx="609600" cy="0"/>
          </a:xfrm>
          <a:prstGeom prst="line">
            <a:avLst/>
          </a:prstGeom>
          <a:noFill/>
          <a:ln w="19050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84" name="Text Box 56"/>
          <p:cNvSpPr txBox="1">
            <a:spLocks noChangeArrowheads="1"/>
          </p:cNvSpPr>
          <p:nvPr/>
        </p:nvSpPr>
        <p:spPr bwMode="auto">
          <a:xfrm>
            <a:off x="3990975" y="3873500"/>
            <a:ext cx="91757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i="1">
                <a:solidFill>
                  <a:srgbClr val="CC0000"/>
                </a:solidFill>
              </a:rPr>
              <a:t>socket</a:t>
            </a:r>
          </a:p>
        </p:txBody>
      </p:sp>
      <p:sp>
        <p:nvSpPr>
          <p:cNvPr id="85" name="Line 92"/>
          <p:cNvSpPr>
            <a:spLocks noChangeShapeType="1"/>
          </p:cNvSpPr>
          <p:nvPr/>
        </p:nvSpPr>
        <p:spPr bwMode="auto">
          <a:xfrm flipV="1">
            <a:off x="2994025" y="4073525"/>
            <a:ext cx="968375" cy="434975"/>
          </a:xfrm>
          <a:prstGeom prst="line">
            <a:avLst/>
          </a:prstGeom>
          <a:noFill/>
          <a:ln w="19050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86" name="Line 93"/>
          <p:cNvSpPr>
            <a:spLocks noChangeShapeType="1"/>
          </p:cNvSpPr>
          <p:nvPr/>
        </p:nvSpPr>
        <p:spPr bwMode="auto">
          <a:xfrm flipH="1" flipV="1">
            <a:off x="4929188" y="4062413"/>
            <a:ext cx="968375" cy="434975"/>
          </a:xfrm>
          <a:prstGeom prst="line">
            <a:avLst/>
          </a:prstGeom>
          <a:noFill/>
          <a:ln w="19050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pt-BR"/>
          </a:p>
        </p:txBody>
      </p:sp>
      <p:grpSp>
        <p:nvGrpSpPr>
          <p:cNvPr id="87" name="Group 96"/>
          <p:cNvGrpSpPr>
            <a:grpSpLocks/>
          </p:cNvGrpSpPr>
          <p:nvPr/>
        </p:nvGrpSpPr>
        <p:grpSpPr bwMode="auto">
          <a:xfrm>
            <a:off x="784225" y="5127625"/>
            <a:ext cx="719138" cy="773113"/>
            <a:chOff x="-44" y="1473"/>
            <a:chExt cx="981" cy="1105"/>
          </a:xfrm>
        </p:grpSpPr>
        <p:pic>
          <p:nvPicPr>
            <p:cNvPr id="88" name="Picture 97" descr="desktop_computer_stylized_medium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9" name="Freeform 98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5595 w 356"/>
                <a:gd name="T3" fmla="*/ 341 h 368"/>
                <a:gd name="T4" fmla="*/ 6638 w 356"/>
                <a:gd name="T5" fmla="*/ 7113 h 368"/>
                <a:gd name="T6" fmla="*/ 1463 w 356"/>
                <a:gd name="T7" fmla="*/ 8895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pt-BR"/>
            </a:p>
          </p:txBody>
        </p:sp>
      </p:grpSp>
      <p:grpSp>
        <p:nvGrpSpPr>
          <p:cNvPr id="90" name="Group 99"/>
          <p:cNvGrpSpPr>
            <a:grpSpLocks/>
          </p:cNvGrpSpPr>
          <p:nvPr/>
        </p:nvGrpSpPr>
        <p:grpSpPr bwMode="auto">
          <a:xfrm flipH="1">
            <a:off x="7480300" y="5322888"/>
            <a:ext cx="719138" cy="773112"/>
            <a:chOff x="-44" y="1473"/>
            <a:chExt cx="981" cy="1105"/>
          </a:xfrm>
        </p:grpSpPr>
        <p:pic>
          <p:nvPicPr>
            <p:cNvPr id="91" name="Picture 100" descr="desktop_computer_stylized_medium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2" name="Freeform 101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5595 w 356"/>
                <a:gd name="T3" fmla="*/ 341 h 368"/>
                <a:gd name="T4" fmla="*/ 6638 w 356"/>
                <a:gd name="T5" fmla="*/ 7113 h 368"/>
                <a:gd name="T6" fmla="*/ 1463 w 356"/>
                <a:gd name="T7" fmla="*/ 8895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pt-BR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617" name="Oval 3"/>
          <p:cNvSpPr>
            <a:spLocks noChangeArrowheads="1"/>
          </p:cNvSpPr>
          <p:nvPr/>
        </p:nvSpPr>
        <p:spPr bwMode="auto">
          <a:xfrm>
            <a:off x="4691063" y="5799138"/>
            <a:ext cx="125412" cy="13493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buClr>
                <a:srgbClr val="3333CC"/>
              </a:buClr>
            </a:pPr>
            <a:endParaRPr lang="pt-BR" sz="240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239618" name="Oval 4"/>
          <p:cNvSpPr>
            <a:spLocks noChangeArrowheads="1"/>
          </p:cNvSpPr>
          <p:nvPr/>
        </p:nvSpPr>
        <p:spPr bwMode="auto">
          <a:xfrm>
            <a:off x="2925763" y="3205163"/>
            <a:ext cx="125412" cy="13493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buClr>
                <a:srgbClr val="3333CC"/>
              </a:buClr>
            </a:pPr>
            <a:endParaRPr lang="pt-BR" sz="240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239619" name="Oval 5"/>
          <p:cNvSpPr>
            <a:spLocks noChangeArrowheads="1"/>
          </p:cNvSpPr>
          <p:nvPr/>
        </p:nvSpPr>
        <p:spPr bwMode="auto">
          <a:xfrm>
            <a:off x="2957513" y="4689475"/>
            <a:ext cx="125412" cy="13493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buClr>
                <a:srgbClr val="3333CC"/>
              </a:buClr>
            </a:pPr>
            <a:endParaRPr lang="pt-BR" sz="240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239620" name="Oval 6"/>
          <p:cNvSpPr>
            <a:spLocks noChangeArrowheads="1"/>
          </p:cNvSpPr>
          <p:nvPr/>
        </p:nvSpPr>
        <p:spPr bwMode="auto">
          <a:xfrm>
            <a:off x="6243638" y="2789238"/>
            <a:ext cx="125412" cy="13493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buClr>
                <a:srgbClr val="3333CC"/>
              </a:buClr>
            </a:pPr>
            <a:endParaRPr lang="pt-BR" sz="240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239621" name="Oval 7"/>
          <p:cNvSpPr>
            <a:spLocks noChangeArrowheads="1"/>
          </p:cNvSpPr>
          <p:nvPr/>
        </p:nvSpPr>
        <p:spPr bwMode="auto">
          <a:xfrm>
            <a:off x="6624638" y="3978275"/>
            <a:ext cx="125412" cy="13493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buClr>
                <a:srgbClr val="3333CC"/>
              </a:buClr>
            </a:pPr>
            <a:endParaRPr lang="pt-BR" sz="240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239622" name="Oval 8"/>
          <p:cNvSpPr>
            <a:spLocks noChangeArrowheads="1"/>
          </p:cNvSpPr>
          <p:nvPr/>
        </p:nvSpPr>
        <p:spPr bwMode="auto">
          <a:xfrm>
            <a:off x="6262688" y="4981575"/>
            <a:ext cx="125412" cy="13493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buClr>
                <a:srgbClr val="3333CC"/>
              </a:buClr>
            </a:pPr>
            <a:endParaRPr lang="pt-BR" sz="240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239623" name="Oval 9"/>
          <p:cNvSpPr>
            <a:spLocks noChangeArrowheads="1"/>
          </p:cNvSpPr>
          <p:nvPr/>
        </p:nvSpPr>
        <p:spPr bwMode="auto">
          <a:xfrm>
            <a:off x="3648075" y="5467350"/>
            <a:ext cx="125413" cy="13493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buClr>
                <a:srgbClr val="3333CC"/>
              </a:buClr>
            </a:pPr>
            <a:endParaRPr lang="pt-BR" sz="240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239624" name="Oval 10"/>
          <p:cNvSpPr>
            <a:spLocks noChangeArrowheads="1"/>
          </p:cNvSpPr>
          <p:nvPr/>
        </p:nvSpPr>
        <p:spPr bwMode="auto">
          <a:xfrm>
            <a:off x="2849563" y="2058988"/>
            <a:ext cx="3802062" cy="3811587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>
              <a:buClr>
                <a:srgbClr val="3333CC"/>
              </a:buClr>
            </a:pPr>
            <a:endParaRPr lang="pt-BR" sz="240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239625" name="Text Box 11"/>
          <p:cNvSpPr txBox="1">
            <a:spLocks noChangeArrowheads="1"/>
          </p:cNvSpPr>
          <p:nvPr/>
        </p:nvSpPr>
        <p:spPr bwMode="auto">
          <a:xfrm>
            <a:off x="4605338" y="1652588"/>
            <a:ext cx="8699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>
              <a:buClr>
                <a:srgbClr val="3333CC"/>
              </a:buClr>
            </a:pPr>
            <a:r>
              <a:rPr lang="en-US" sz="2400">
                <a:solidFill>
                  <a:srgbClr val="000000"/>
                </a:solidFill>
                <a:cs typeface="Arial" pitchFamily="34" charset="0"/>
              </a:rPr>
              <a:t>0001</a:t>
            </a:r>
          </a:p>
        </p:txBody>
      </p:sp>
      <p:sp>
        <p:nvSpPr>
          <p:cNvPr id="239626" name="Rectangle 12"/>
          <p:cNvSpPr>
            <a:spLocks noChangeArrowheads="1"/>
          </p:cNvSpPr>
          <p:nvPr/>
        </p:nvSpPr>
        <p:spPr bwMode="auto">
          <a:xfrm>
            <a:off x="5562600" y="2514600"/>
            <a:ext cx="8461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buClr>
                <a:srgbClr val="3333CC"/>
              </a:buClr>
            </a:pPr>
            <a:r>
              <a:rPr lang="en-US" sz="2400">
                <a:solidFill>
                  <a:srgbClr val="000000"/>
                </a:solidFill>
                <a:cs typeface="Arial" pitchFamily="34" charset="0"/>
              </a:rPr>
              <a:t>0011</a:t>
            </a:r>
          </a:p>
        </p:txBody>
      </p:sp>
      <p:sp>
        <p:nvSpPr>
          <p:cNvPr id="239627" name="Rectangle 13"/>
          <p:cNvSpPr>
            <a:spLocks noChangeArrowheads="1"/>
          </p:cNvSpPr>
          <p:nvPr/>
        </p:nvSpPr>
        <p:spPr bwMode="auto">
          <a:xfrm>
            <a:off x="6788150" y="3890963"/>
            <a:ext cx="8699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buClr>
                <a:srgbClr val="3333CC"/>
              </a:buClr>
            </a:pPr>
            <a:r>
              <a:rPr lang="en-US" sz="2400">
                <a:solidFill>
                  <a:srgbClr val="000000"/>
                </a:solidFill>
                <a:cs typeface="Arial" pitchFamily="34" charset="0"/>
              </a:rPr>
              <a:t>0100</a:t>
            </a:r>
          </a:p>
        </p:txBody>
      </p:sp>
      <p:sp>
        <p:nvSpPr>
          <p:cNvPr id="239628" name="Rectangle 14"/>
          <p:cNvSpPr>
            <a:spLocks noChangeArrowheads="1"/>
          </p:cNvSpPr>
          <p:nvPr/>
        </p:nvSpPr>
        <p:spPr bwMode="auto">
          <a:xfrm>
            <a:off x="6494463" y="4895850"/>
            <a:ext cx="8699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buClr>
                <a:srgbClr val="3333CC"/>
              </a:buClr>
            </a:pPr>
            <a:r>
              <a:rPr lang="en-US" sz="2400">
                <a:solidFill>
                  <a:srgbClr val="000000"/>
                </a:solidFill>
                <a:cs typeface="Arial" pitchFamily="34" charset="0"/>
              </a:rPr>
              <a:t>0101</a:t>
            </a:r>
          </a:p>
        </p:txBody>
      </p:sp>
      <p:sp>
        <p:nvSpPr>
          <p:cNvPr id="239629" name="Rectangle 15"/>
          <p:cNvSpPr>
            <a:spLocks noChangeArrowheads="1"/>
          </p:cNvSpPr>
          <p:nvPr/>
        </p:nvSpPr>
        <p:spPr bwMode="auto">
          <a:xfrm>
            <a:off x="4867275" y="5849938"/>
            <a:ext cx="8699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buClr>
                <a:srgbClr val="3333CC"/>
              </a:buClr>
            </a:pPr>
            <a:r>
              <a:rPr lang="en-US" sz="2400">
                <a:solidFill>
                  <a:srgbClr val="000000"/>
                </a:solidFill>
                <a:cs typeface="Arial" pitchFamily="34" charset="0"/>
              </a:rPr>
              <a:t>1000</a:t>
            </a:r>
          </a:p>
        </p:txBody>
      </p:sp>
      <p:sp>
        <p:nvSpPr>
          <p:cNvPr id="239630" name="Rectangle 16"/>
          <p:cNvSpPr>
            <a:spLocks noChangeArrowheads="1"/>
          </p:cNvSpPr>
          <p:nvPr/>
        </p:nvSpPr>
        <p:spPr bwMode="auto">
          <a:xfrm>
            <a:off x="3068638" y="5610225"/>
            <a:ext cx="8699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buClr>
                <a:srgbClr val="3333CC"/>
              </a:buClr>
            </a:pPr>
            <a:r>
              <a:rPr lang="en-US" sz="2400">
                <a:solidFill>
                  <a:srgbClr val="000000"/>
                </a:solidFill>
                <a:cs typeface="Arial" pitchFamily="34" charset="0"/>
              </a:rPr>
              <a:t>1010</a:t>
            </a:r>
          </a:p>
        </p:txBody>
      </p:sp>
      <p:sp>
        <p:nvSpPr>
          <p:cNvPr id="239631" name="Rectangle 17"/>
          <p:cNvSpPr>
            <a:spLocks noChangeArrowheads="1"/>
          </p:cNvSpPr>
          <p:nvPr/>
        </p:nvSpPr>
        <p:spPr bwMode="auto">
          <a:xfrm>
            <a:off x="2249488" y="4510088"/>
            <a:ext cx="846137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buClr>
                <a:srgbClr val="3333CC"/>
              </a:buClr>
            </a:pPr>
            <a:r>
              <a:rPr lang="en-US" sz="2400">
                <a:solidFill>
                  <a:srgbClr val="000000"/>
                </a:solidFill>
                <a:cs typeface="Arial" pitchFamily="34" charset="0"/>
              </a:rPr>
              <a:t>1100</a:t>
            </a:r>
          </a:p>
        </p:txBody>
      </p:sp>
      <p:sp>
        <p:nvSpPr>
          <p:cNvPr id="239632" name="Rectangle 18"/>
          <p:cNvSpPr>
            <a:spLocks noChangeArrowheads="1"/>
          </p:cNvSpPr>
          <p:nvPr/>
        </p:nvSpPr>
        <p:spPr bwMode="auto">
          <a:xfrm>
            <a:off x="2219325" y="2960688"/>
            <a:ext cx="8001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buClr>
                <a:srgbClr val="3333CC"/>
              </a:buClr>
            </a:pPr>
            <a:r>
              <a:rPr lang="en-US" sz="2400">
                <a:solidFill>
                  <a:srgbClr val="000000"/>
                </a:solidFill>
                <a:cs typeface="Arial" pitchFamily="34" charset="0"/>
              </a:rPr>
              <a:t>1111</a:t>
            </a:r>
          </a:p>
        </p:txBody>
      </p:sp>
      <p:grpSp>
        <p:nvGrpSpPr>
          <p:cNvPr id="2" name="Group 19"/>
          <p:cNvGrpSpPr>
            <a:grpSpLocks/>
          </p:cNvGrpSpPr>
          <p:nvPr/>
        </p:nvGrpSpPr>
        <p:grpSpPr bwMode="auto">
          <a:xfrm>
            <a:off x="6610357" y="1676402"/>
            <a:ext cx="2285219" cy="993775"/>
            <a:chOff x="4309" y="1273"/>
            <a:chExt cx="711" cy="609"/>
          </a:xfrm>
        </p:grpSpPr>
        <p:sp>
          <p:nvSpPr>
            <p:cNvPr id="239657" name="AutoShape 20"/>
            <p:cNvSpPr>
              <a:spLocks noChangeArrowheads="1"/>
            </p:cNvSpPr>
            <p:nvPr/>
          </p:nvSpPr>
          <p:spPr bwMode="auto">
            <a:xfrm>
              <a:off x="4311" y="1273"/>
              <a:ext cx="709" cy="609"/>
            </a:xfrm>
            <a:prstGeom prst="wedgeRoundRectCallout">
              <a:avLst>
                <a:gd name="adj1" fmla="val -59593"/>
                <a:gd name="adj2" fmla="val 68556"/>
                <a:gd name="adj3" fmla="val 16667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>
                <a:buClr>
                  <a:srgbClr val="3333CC"/>
                </a:buClr>
              </a:pPr>
              <a:endParaRPr lang="pt-BR" sz="1600">
                <a:solidFill>
                  <a:srgbClr val="000000"/>
                </a:solidFill>
                <a:cs typeface="Arial" pitchFamily="34" charset="0"/>
              </a:endParaRPr>
            </a:p>
          </p:txBody>
        </p:sp>
        <p:sp>
          <p:nvSpPr>
            <p:cNvPr id="239658" name="Text Box 21"/>
            <p:cNvSpPr txBox="1">
              <a:spLocks noChangeArrowheads="1"/>
            </p:cNvSpPr>
            <p:nvPr/>
          </p:nvSpPr>
          <p:spPr bwMode="auto">
            <a:xfrm>
              <a:off x="4309" y="1327"/>
              <a:ext cx="711" cy="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>
                <a:lnSpc>
                  <a:spcPts val="2000"/>
                </a:lnSpc>
                <a:buClr>
                  <a:srgbClr val="3333CC"/>
                </a:buClr>
              </a:pPr>
              <a:r>
                <a:rPr lang="pt-BR" smtClean="0">
                  <a:solidFill>
                    <a:srgbClr val="CC0000"/>
                  </a:solidFill>
                  <a:cs typeface="Arial" pitchFamily="34" charset="0"/>
                </a:rPr>
                <a:t>Quem é responsável pela chave </a:t>
              </a:r>
              <a:r>
                <a:rPr lang="en-US" smtClean="0">
                  <a:solidFill>
                    <a:srgbClr val="CC0000"/>
                  </a:solidFill>
                  <a:cs typeface="Arial" pitchFamily="34" charset="0"/>
                </a:rPr>
                <a:t>1110 </a:t>
              </a:r>
              <a:r>
                <a:rPr lang="en-US">
                  <a:solidFill>
                    <a:srgbClr val="CC0000"/>
                  </a:solidFill>
                  <a:cs typeface="Arial" pitchFamily="34" charset="0"/>
                </a:rPr>
                <a:t>?</a:t>
              </a:r>
            </a:p>
          </p:txBody>
        </p:sp>
      </p:grpSp>
      <p:sp>
        <p:nvSpPr>
          <p:cNvPr id="226326" name="Line 22"/>
          <p:cNvSpPr>
            <a:spLocks noChangeShapeType="1"/>
          </p:cNvSpPr>
          <p:nvPr/>
        </p:nvSpPr>
        <p:spPr bwMode="auto">
          <a:xfrm>
            <a:off x="6323013" y="3003550"/>
            <a:ext cx="288925" cy="952500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226327" name="Line 23"/>
          <p:cNvSpPr>
            <a:spLocks noChangeShapeType="1"/>
          </p:cNvSpPr>
          <p:nvPr/>
        </p:nvSpPr>
        <p:spPr bwMode="auto">
          <a:xfrm flipH="1">
            <a:off x="6303963" y="4164013"/>
            <a:ext cx="301625" cy="795337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226328" name="Line 24"/>
          <p:cNvSpPr>
            <a:spLocks noChangeShapeType="1"/>
          </p:cNvSpPr>
          <p:nvPr/>
        </p:nvSpPr>
        <p:spPr bwMode="auto">
          <a:xfrm flipH="1">
            <a:off x="4864100" y="5100638"/>
            <a:ext cx="1282700" cy="669925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226329" name="Line 25"/>
          <p:cNvSpPr>
            <a:spLocks noChangeShapeType="1"/>
          </p:cNvSpPr>
          <p:nvPr/>
        </p:nvSpPr>
        <p:spPr bwMode="auto">
          <a:xfrm flipH="1" flipV="1">
            <a:off x="3856038" y="5521325"/>
            <a:ext cx="812800" cy="265113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226330" name="Line 26"/>
          <p:cNvSpPr>
            <a:spLocks noChangeShapeType="1"/>
          </p:cNvSpPr>
          <p:nvPr/>
        </p:nvSpPr>
        <p:spPr bwMode="auto">
          <a:xfrm flipH="1" flipV="1">
            <a:off x="3109913" y="4794250"/>
            <a:ext cx="552450" cy="620713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226331" name="Line 27"/>
          <p:cNvSpPr>
            <a:spLocks noChangeShapeType="1"/>
          </p:cNvSpPr>
          <p:nvPr/>
        </p:nvSpPr>
        <p:spPr bwMode="auto">
          <a:xfrm flipH="1" flipV="1">
            <a:off x="2960688" y="3422650"/>
            <a:ext cx="52387" cy="1198563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239640" name="Oval 28"/>
          <p:cNvSpPr>
            <a:spLocks noChangeArrowheads="1"/>
          </p:cNvSpPr>
          <p:nvPr/>
        </p:nvSpPr>
        <p:spPr bwMode="auto">
          <a:xfrm>
            <a:off x="4845050" y="2005013"/>
            <a:ext cx="125413" cy="13493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buClr>
                <a:srgbClr val="3333CC"/>
              </a:buClr>
            </a:pPr>
            <a:endParaRPr lang="pt-BR" sz="2400">
              <a:solidFill>
                <a:srgbClr val="000000"/>
              </a:solidFill>
              <a:cs typeface="Arial" pitchFamily="34" charset="0"/>
            </a:endParaRPr>
          </a:p>
        </p:txBody>
      </p:sp>
      <p:grpSp>
        <p:nvGrpSpPr>
          <p:cNvPr id="3" name="Group 29"/>
          <p:cNvGrpSpPr>
            <a:grpSpLocks/>
          </p:cNvGrpSpPr>
          <p:nvPr/>
        </p:nvGrpSpPr>
        <p:grpSpPr bwMode="auto">
          <a:xfrm>
            <a:off x="2968625" y="2252663"/>
            <a:ext cx="3049588" cy="933450"/>
            <a:chOff x="1870" y="1419"/>
            <a:chExt cx="1921" cy="588"/>
          </a:xfrm>
        </p:grpSpPr>
        <p:grpSp>
          <p:nvGrpSpPr>
            <p:cNvPr id="239653" name="Group 30"/>
            <p:cNvGrpSpPr>
              <a:grpSpLocks/>
            </p:cNvGrpSpPr>
            <p:nvPr/>
          </p:nvGrpSpPr>
          <p:grpSpPr bwMode="auto">
            <a:xfrm>
              <a:off x="1870" y="1419"/>
              <a:ext cx="1921" cy="588"/>
              <a:chOff x="1870" y="1419"/>
              <a:chExt cx="1921" cy="588"/>
            </a:xfrm>
          </p:grpSpPr>
          <p:sp>
            <p:nvSpPr>
              <p:cNvPr id="239655" name="Line 31"/>
              <p:cNvSpPr>
                <a:spLocks noChangeShapeType="1"/>
              </p:cNvSpPr>
              <p:nvPr/>
            </p:nvSpPr>
            <p:spPr bwMode="auto">
              <a:xfrm flipV="1">
                <a:off x="1941" y="1813"/>
                <a:ext cx="1850" cy="194"/>
              </a:xfrm>
              <a:prstGeom prst="line">
                <a:avLst/>
              </a:prstGeom>
              <a:noFill/>
              <a:ln w="19050">
                <a:solidFill>
                  <a:schemeClr val="accent2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239656" name="AutoShape 32"/>
              <p:cNvSpPr>
                <a:spLocks noChangeArrowheads="1"/>
              </p:cNvSpPr>
              <p:nvPr/>
            </p:nvSpPr>
            <p:spPr bwMode="auto">
              <a:xfrm>
                <a:off x="1870" y="1419"/>
                <a:ext cx="691" cy="384"/>
              </a:xfrm>
              <a:prstGeom prst="wedgeRoundRectCallout">
                <a:avLst>
                  <a:gd name="adj1" fmla="val 17440"/>
                  <a:gd name="adj2" fmla="val 87759"/>
                  <a:gd name="adj3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algn="ctr">
                  <a:buClr>
                    <a:srgbClr val="3333CC"/>
                  </a:buClr>
                </a:pPr>
                <a:endParaRPr lang="pt-BR" sz="2400">
                  <a:solidFill>
                    <a:srgbClr val="000000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239654" name="Text Box 33"/>
            <p:cNvSpPr txBox="1">
              <a:spLocks noChangeArrowheads="1"/>
            </p:cNvSpPr>
            <p:nvPr/>
          </p:nvSpPr>
          <p:spPr bwMode="auto">
            <a:xfrm>
              <a:off x="1908" y="1431"/>
              <a:ext cx="817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>
                <a:buClr>
                  <a:srgbClr val="3333CC"/>
                </a:buClr>
              </a:pPr>
              <a:r>
                <a:rPr lang="en-US" sz="2400" err="1" smtClean="0">
                  <a:solidFill>
                    <a:srgbClr val="CC0000"/>
                  </a:solidFill>
                  <a:cs typeface="Arial" pitchFamily="34" charset="0"/>
                </a:rPr>
                <a:t>Eu</a:t>
              </a:r>
              <a:r>
                <a:rPr lang="en-US" sz="2400" smtClean="0">
                  <a:solidFill>
                    <a:srgbClr val="CC0000"/>
                  </a:solidFill>
                  <a:cs typeface="Arial" pitchFamily="34" charset="0"/>
                </a:rPr>
                <a:t> </a:t>
              </a:r>
              <a:r>
                <a:rPr lang="en-US" sz="2400" err="1" smtClean="0">
                  <a:solidFill>
                    <a:srgbClr val="CC0000"/>
                  </a:solidFill>
                  <a:cs typeface="Arial" pitchFamily="34" charset="0"/>
                </a:rPr>
                <a:t>sou</a:t>
              </a:r>
              <a:endParaRPr lang="en-US" sz="2400">
                <a:solidFill>
                  <a:srgbClr val="CC0000"/>
                </a:solidFill>
                <a:cs typeface="Arial" pitchFamily="34" charset="0"/>
              </a:endParaRPr>
            </a:p>
          </p:txBody>
        </p:sp>
      </p:grpSp>
      <p:sp>
        <p:nvSpPr>
          <p:cNvPr id="226338" name="Text Box 34"/>
          <p:cNvSpPr txBox="1">
            <a:spLocks noChangeArrowheads="1"/>
          </p:cNvSpPr>
          <p:nvPr/>
        </p:nvSpPr>
        <p:spPr bwMode="auto">
          <a:xfrm>
            <a:off x="265113" y="1273175"/>
            <a:ext cx="2190411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>
              <a:lnSpc>
                <a:spcPts val="2375"/>
              </a:lnSpc>
              <a:buClr>
                <a:srgbClr val="3333CC"/>
              </a:buClr>
            </a:pPr>
            <a:r>
              <a:rPr lang="en-US" sz="2400" i="1" err="1" smtClean="0">
                <a:latin typeface="Gill Sans MT" pitchFamily="34" charset="0"/>
              </a:rPr>
              <a:t>Em</a:t>
            </a:r>
            <a:r>
              <a:rPr lang="en-US" sz="2400" i="1" smtClean="0">
                <a:latin typeface="Gill Sans MT" pitchFamily="34" charset="0"/>
              </a:rPr>
              <a:t> </a:t>
            </a:r>
            <a:r>
              <a:rPr lang="en-US" sz="2400" i="1" err="1" smtClean="0">
                <a:latin typeface="Gill Sans MT" pitchFamily="34" charset="0"/>
              </a:rPr>
              <a:t>média</a:t>
            </a:r>
            <a:r>
              <a:rPr lang="en-US" sz="2400" i="1" smtClean="0">
                <a:latin typeface="Gill Sans MT" pitchFamily="34" charset="0"/>
              </a:rPr>
              <a:t> O(N</a:t>
            </a:r>
            <a:r>
              <a:rPr lang="en-US" sz="2400" i="1">
                <a:latin typeface="Gill Sans MT" pitchFamily="34" charset="0"/>
              </a:rPr>
              <a:t>) </a:t>
            </a:r>
            <a:r>
              <a:rPr lang="en-US" sz="2400" err="1" smtClean="0">
                <a:latin typeface="Gill Sans MT" pitchFamily="34" charset="0"/>
              </a:rPr>
              <a:t>mensagens</a:t>
            </a:r>
            <a:r>
              <a:rPr lang="en-US" sz="2400" smtClean="0">
                <a:latin typeface="Gill Sans MT" pitchFamily="34" charset="0"/>
              </a:rPr>
              <a:t> </a:t>
            </a:r>
            <a:r>
              <a:rPr lang="en-US" sz="2400" err="1" smtClean="0">
                <a:latin typeface="Gill Sans MT" pitchFamily="34" charset="0"/>
              </a:rPr>
              <a:t>para</a:t>
            </a:r>
            <a:r>
              <a:rPr lang="en-US" sz="2400" smtClean="0">
                <a:latin typeface="Gill Sans MT" pitchFamily="34" charset="0"/>
              </a:rPr>
              <a:t> resolver a </a:t>
            </a:r>
            <a:r>
              <a:rPr lang="en-US" sz="2400" err="1" smtClean="0">
                <a:latin typeface="Gill Sans MT" pitchFamily="34" charset="0"/>
              </a:rPr>
              <a:t>consulta</a:t>
            </a:r>
            <a:r>
              <a:rPr lang="en-US" sz="2400" smtClean="0">
                <a:latin typeface="Gill Sans MT" pitchFamily="34" charset="0"/>
              </a:rPr>
              <a:t>, </a:t>
            </a:r>
            <a:r>
              <a:rPr lang="en-US" sz="2400" err="1" smtClean="0">
                <a:latin typeface="Gill Sans MT" pitchFamily="34" charset="0"/>
              </a:rPr>
              <a:t>quando</a:t>
            </a:r>
            <a:r>
              <a:rPr lang="en-US" sz="2400" smtClean="0">
                <a:latin typeface="Gill Sans MT" pitchFamily="34" charset="0"/>
              </a:rPr>
              <a:t> </a:t>
            </a:r>
            <a:r>
              <a:rPr lang="en-US" sz="2400" err="1" smtClean="0">
                <a:latin typeface="Gill Sans MT" pitchFamily="34" charset="0"/>
              </a:rPr>
              <a:t>houver</a:t>
            </a:r>
            <a:r>
              <a:rPr lang="en-US" sz="2400" smtClean="0">
                <a:latin typeface="Gill Sans MT" pitchFamily="34" charset="0"/>
              </a:rPr>
              <a:t> N pares</a:t>
            </a:r>
            <a:endParaRPr lang="en-US" sz="2400">
              <a:latin typeface="Gill Sans MT" pitchFamily="34" charset="0"/>
            </a:endParaRPr>
          </a:p>
        </p:txBody>
      </p:sp>
      <p:sp>
        <p:nvSpPr>
          <p:cNvPr id="226340" name="Text Box 36"/>
          <p:cNvSpPr txBox="1">
            <a:spLocks noChangeArrowheads="1"/>
          </p:cNvSpPr>
          <p:nvPr/>
        </p:nvSpPr>
        <p:spPr bwMode="auto">
          <a:xfrm>
            <a:off x="5943600" y="3429000"/>
            <a:ext cx="5207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>
              <a:buClr>
                <a:srgbClr val="3333CC"/>
              </a:buClr>
            </a:pPr>
            <a:r>
              <a:rPr lang="en-US" sz="1200">
                <a:solidFill>
                  <a:srgbClr val="3333CC"/>
                </a:solidFill>
                <a:cs typeface="Arial" pitchFamily="34" charset="0"/>
              </a:rPr>
              <a:t>1110</a:t>
            </a:r>
          </a:p>
        </p:txBody>
      </p:sp>
      <p:sp>
        <p:nvSpPr>
          <p:cNvPr id="226341" name="Text Box 37"/>
          <p:cNvSpPr txBox="1">
            <a:spLocks noChangeArrowheads="1"/>
          </p:cNvSpPr>
          <p:nvPr/>
        </p:nvSpPr>
        <p:spPr bwMode="auto">
          <a:xfrm>
            <a:off x="5943600" y="4343400"/>
            <a:ext cx="5207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>
              <a:buClr>
                <a:srgbClr val="3333CC"/>
              </a:buClr>
            </a:pPr>
            <a:r>
              <a:rPr lang="en-US" sz="1200">
                <a:solidFill>
                  <a:srgbClr val="3333CC"/>
                </a:solidFill>
                <a:cs typeface="Arial" pitchFamily="34" charset="0"/>
              </a:rPr>
              <a:t>1110</a:t>
            </a:r>
          </a:p>
        </p:txBody>
      </p:sp>
      <p:sp>
        <p:nvSpPr>
          <p:cNvPr id="226342" name="Text Box 38"/>
          <p:cNvSpPr txBox="1">
            <a:spLocks noChangeArrowheads="1"/>
          </p:cNvSpPr>
          <p:nvPr/>
        </p:nvSpPr>
        <p:spPr bwMode="auto">
          <a:xfrm>
            <a:off x="5181600" y="5105400"/>
            <a:ext cx="5207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>
              <a:buClr>
                <a:srgbClr val="3333CC"/>
              </a:buClr>
            </a:pPr>
            <a:r>
              <a:rPr lang="en-US" sz="1200">
                <a:solidFill>
                  <a:srgbClr val="3333CC"/>
                </a:solidFill>
                <a:cs typeface="Arial" pitchFamily="34" charset="0"/>
              </a:rPr>
              <a:t>1110</a:t>
            </a:r>
          </a:p>
        </p:txBody>
      </p:sp>
      <p:sp>
        <p:nvSpPr>
          <p:cNvPr id="226343" name="Text Box 39"/>
          <p:cNvSpPr txBox="1">
            <a:spLocks noChangeArrowheads="1"/>
          </p:cNvSpPr>
          <p:nvPr/>
        </p:nvSpPr>
        <p:spPr bwMode="auto">
          <a:xfrm>
            <a:off x="4114800" y="5410200"/>
            <a:ext cx="5207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>
              <a:buClr>
                <a:srgbClr val="3333CC"/>
              </a:buClr>
            </a:pPr>
            <a:r>
              <a:rPr lang="en-US" sz="1200">
                <a:solidFill>
                  <a:srgbClr val="3333CC"/>
                </a:solidFill>
                <a:cs typeface="Arial" pitchFamily="34" charset="0"/>
              </a:rPr>
              <a:t>1110</a:t>
            </a:r>
          </a:p>
        </p:txBody>
      </p:sp>
      <p:sp>
        <p:nvSpPr>
          <p:cNvPr id="226344" name="Text Box 40"/>
          <p:cNvSpPr txBox="1">
            <a:spLocks noChangeArrowheads="1"/>
          </p:cNvSpPr>
          <p:nvPr/>
        </p:nvSpPr>
        <p:spPr bwMode="auto">
          <a:xfrm>
            <a:off x="3352800" y="4953000"/>
            <a:ext cx="5207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>
              <a:buClr>
                <a:srgbClr val="3333CC"/>
              </a:buClr>
            </a:pPr>
            <a:r>
              <a:rPr lang="en-US" sz="1200">
                <a:solidFill>
                  <a:srgbClr val="3333CC"/>
                </a:solidFill>
                <a:cs typeface="Arial" pitchFamily="34" charset="0"/>
              </a:rPr>
              <a:t>1110</a:t>
            </a:r>
          </a:p>
        </p:txBody>
      </p:sp>
      <p:sp>
        <p:nvSpPr>
          <p:cNvPr id="226345" name="Text Box 41"/>
          <p:cNvSpPr txBox="1">
            <a:spLocks noChangeArrowheads="1"/>
          </p:cNvSpPr>
          <p:nvPr/>
        </p:nvSpPr>
        <p:spPr bwMode="auto">
          <a:xfrm>
            <a:off x="2971800" y="3962400"/>
            <a:ext cx="5207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>
              <a:buClr>
                <a:srgbClr val="3333CC"/>
              </a:buClr>
            </a:pPr>
            <a:r>
              <a:rPr lang="en-US" sz="1200">
                <a:solidFill>
                  <a:srgbClr val="3333CC"/>
                </a:solidFill>
                <a:cs typeface="Arial" pitchFamily="34" charset="0"/>
              </a:rPr>
              <a:t>1110</a:t>
            </a:r>
          </a:p>
        </p:txBody>
      </p:sp>
      <p:sp>
        <p:nvSpPr>
          <p:cNvPr id="239649" name="Text Box 42"/>
          <p:cNvSpPr txBox="1">
            <a:spLocks noChangeArrowheads="1"/>
          </p:cNvSpPr>
          <p:nvPr/>
        </p:nvSpPr>
        <p:spPr bwMode="auto">
          <a:xfrm>
            <a:off x="365125" y="5375275"/>
            <a:ext cx="2733441" cy="1015663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>
              <a:buClr>
                <a:srgbClr val="3333CC"/>
              </a:buClr>
            </a:pPr>
            <a:r>
              <a:rPr lang="en-US" err="1" smtClean="0">
                <a:solidFill>
                  <a:srgbClr val="CC0000"/>
                </a:solidFill>
                <a:cs typeface="Arial" pitchFamily="34" charset="0"/>
              </a:rPr>
              <a:t>Defina</a:t>
            </a:r>
            <a:r>
              <a:rPr lang="en-US" smtClean="0">
                <a:solidFill>
                  <a:srgbClr val="CC0000"/>
                </a:solidFill>
                <a:cs typeface="Arial" pitchFamily="34" charset="0"/>
              </a:rPr>
              <a:t> </a:t>
            </a:r>
            <a:r>
              <a:rPr lang="en-US" u="sng" err="1" smtClean="0">
                <a:solidFill>
                  <a:srgbClr val="CC0000"/>
                </a:solidFill>
                <a:cs typeface="Arial" pitchFamily="34" charset="0"/>
              </a:rPr>
              <a:t>mais</a:t>
            </a:r>
            <a:r>
              <a:rPr lang="en-US" u="sng" smtClean="0">
                <a:solidFill>
                  <a:srgbClr val="CC0000"/>
                </a:solidFill>
                <a:cs typeface="Arial" pitchFamily="34" charset="0"/>
              </a:rPr>
              <a:t> </a:t>
            </a:r>
            <a:r>
              <a:rPr lang="en-US" u="sng" err="1" smtClean="0">
                <a:solidFill>
                  <a:srgbClr val="CC0000"/>
                </a:solidFill>
                <a:cs typeface="Arial" pitchFamily="34" charset="0"/>
              </a:rPr>
              <a:t>próximo</a:t>
            </a:r>
            <a:r>
              <a:rPr lang="en-US">
                <a:solidFill>
                  <a:srgbClr val="CC0000"/>
                </a:solidFill>
                <a:cs typeface="Arial" pitchFamily="34" charset="0"/>
              </a:rPr>
              <a:t/>
            </a:r>
            <a:br>
              <a:rPr lang="en-US">
                <a:solidFill>
                  <a:srgbClr val="CC0000"/>
                </a:solidFill>
                <a:cs typeface="Arial" pitchFamily="34" charset="0"/>
              </a:rPr>
            </a:br>
            <a:r>
              <a:rPr lang="en-US" err="1" smtClean="0">
                <a:solidFill>
                  <a:srgbClr val="CC0000"/>
                </a:solidFill>
                <a:cs typeface="Arial" pitchFamily="34" charset="0"/>
              </a:rPr>
              <a:t>como</a:t>
            </a:r>
            <a:r>
              <a:rPr lang="en-US" smtClean="0">
                <a:solidFill>
                  <a:srgbClr val="CC0000"/>
                </a:solidFill>
                <a:cs typeface="Arial" pitchFamily="34" charset="0"/>
              </a:rPr>
              <a:t> o </a:t>
            </a:r>
            <a:r>
              <a:rPr lang="en-US" err="1" smtClean="0">
                <a:solidFill>
                  <a:srgbClr val="CC0000"/>
                </a:solidFill>
                <a:cs typeface="Arial" pitchFamily="34" charset="0"/>
              </a:rPr>
              <a:t>sucessor</a:t>
            </a:r>
            <a:r>
              <a:rPr lang="en-US" smtClean="0">
                <a:solidFill>
                  <a:srgbClr val="CC0000"/>
                </a:solidFill>
                <a:cs typeface="Arial" pitchFamily="34" charset="0"/>
              </a:rPr>
              <a:t> </a:t>
            </a:r>
            <a:r>
              <a:rPr lang="en-US" err="1" smtClean="0">
                <a:solidFill>
                  <a:srgbClr val="CC0000"/>
                </a:solidFill>
                <a:cs typeface="Arial" pitchFamily="34" charset="0"/>
              </a:rPr>
              <a:t>mais</a:t>
            </a:r>
            <a:endParaRPr lang="en-US" smtClean="0">
              <a:solidFill>
                <a:srgbClr val="CC0000"/>
              </a:solidFill>
              <a:cs typeface="Arial" pitchFamily="34" charset="0"/>
            </a:endParaRPr>
          </a:p>
          <a:p>
            <a:pPr>
              <a:buClr>
                <a:srgbClr val="3333CC"/>
              </a:buClr>
            </a:pPr>
            <a:r>
              <a:rPr lang="en-US" err="1" smtClean="0">
                <a:solidFill>
                  <a:srgbClr val="CC0000"/>
                </a:solidFill>
                <a:cs typeface="Arial" pitchFamily="34" charset="0"/>
              </a:rPr>
              <a:t>próximo</a:t>
            </a:r>
            <a:endParaRPr lang="en-US">
              <a:solidFill>
                <a:srgbClr val="CC0000"/>
              </a:solidFill>
              <a:cs typeface="Arial" pitchFamily="34" charset="0"/>
            </a:endParaRPr>
          </a:p>
        </p:txBody>
      </p:sp>
      <p:sp>
        <p:nvSpPr>
          <p:cNvPr id="239651" name="Title 6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/>
              <a:t>DHT circular (</a:t>
            </a:r>
            <a:r>
              <a:rPr lang="pt-BR" sz="4400" smtClean="0"/>
              <a:t>II)</a:t>
            </a:r>
            <a:endParaRPr lang="en-US" sz="4400" u="none" smtClean="0">
              <a:latin typeface="Gill Sans MT" pitchFamily="34" charset="0"/>
              <a:ea typeface="ＭＳ Ｐゴシック" pitchFamily="34" charset="-128"/>
            </a:endParaRPr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2: Camada de Aplicação</a:t>
            </a:r>
            <a:endParaRPr lang="pt-BR">
              <a:latin typeface="Times New Roman" pitchFamily="18" charset="0"/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84F6DF-CECA-42E0-B7A6-892A49DF6904}" type="slidenum">
              <a:rPr lang="en-US" smtClean="0"/>
              <a:pPr>
                <a:defRPr/>
              </a:pPr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107868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26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226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26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226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226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226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6326" grpId="0" animBg="1"/>
      <p:bldP spid="226327" grpId="0" animBg="1"/>
      <p:bldP spid="226328" grpId="0" animBg="1"/>
      <p:bldP spid="226329" grpId="0" animBg="1"/>
      <p:bldP spid="226330" grpId="0" animBg="1"/>
      <p:bldP spid="226331" grpId="0" animBg="1"/>
      <p:bldP spid="226338" grpId="0"/>
      <p:bldP spid="226340" grpId="0"/>
      <p:bldP spid="226341" grpId="0"/>
      <p:bldP spid="226342" grpId="0"/>
      <p:bldP spid="226343" grpId="0"/>
      <p:bldP spid="226344" grpId="0"/>
      <p:bldP spid="226345" grpId="0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641" name="Title 6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none" smtClean="0">
                <a:ea typeface="ＭＳ Ｐゴシック" pitchFamily="34" charset="-128"/>
              </a:rPr>
              <a:t>DHT circular com </a:t>
            </a:r>
            <a:r>
              <a:rPr lang="en-US" u="none" err="1" smtClean="0">
                <a:ea typeface="ＭＳ Ｐゴシック" pitchFamily="34" charset="-128"/>
              </a:rPr>
              <a:t>atalhos</a:t>
            </a:r>
            <a:endParaRPr lang="en-US" u="none" smtClean="0">
              <a:ea typeface="ＭＳ Ｐゴシック" pitchFamily="34" charset="-128"/>
            </a:endParaRPr>
          </a:p>
        </p:txBody>
      </p:sp>
      <p:sp>
        <p:nvSpPr>
          <p:cNvPr id="240642" name="Content Placeholder 37"/>
          <p:cNvSpPr>
            <a:spLocks noGrp="1"/>
          </p:cNvSpPr>
          <p:nvPr>
            <p:ph idx="1"/>
          </p:nvPr>
        </p:nvSpPr>
        <p:spPr>
          <a:xfrm>
            <a:off x="508433" y="4576763"/>
            <a:ext cx="7772400" cy="1755043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2400" err="1" smtClean="0">
                <a:latin typeface="Gill Sans MT" pitchFamily="34" charset="0"/>
                <a:ea typeface="ＭＳ Ｐゴシック" pitchFamily="34" charset="-128"/>
              </a:rPr>
              <a:t>cada</a:t>
            </a:r>
            <a:r>
              <a:rPr lang="en-US" sz="2400" smtClean="0">
                <a:latin typeface="Gill Sans MT" pitchFamily="34" charset="0"/>
                <a:ea typeface="ＭＳ Ｐゴシック" pitchFamily="34" charset="-128"/>
              </a:rPr>
              <a:t> par </a:t>
            </a:r>
            <a:r>
              <a:rPr lang="en-US" sz="2400" err="1" smtClean="0">
                <a:latin typeface="Gill Sans MT" pitchFamily="34" charset="0"/>
                <a:ea typeface="ＭＳ Ｐゴシック" pitchFamily="34" charset="-128"/>
              </a:rPr>
              <a:t>rastreia</a:t>
            </a:r>
            <a:r>
              <a:rPr lang="en-US" sz="2400" smtClean="0">
                <a:latin typeface="Gill Sans MT" pitchFamily="34" charset="0"/>
                <a:ea typeface="ＭＳ Ｐゴシック" pitchFamily="34" charset="-128"/>
              </a:rPr>
              <a:t> </a:t>
            </a:r>
            <a:r>
              <a:rPr lang="en-US" sz="2400" err="1" smtClean="0">
                <a:latin typeface="Gill Sans MT" pitchFamily="34" charset="0"/>
                <a:ea typeface="ＭＳ Ｐゴシック" pitchFamily="34" charset="-128"/>
              </a:rPr>
              <a:t>os</a:t>
            </a:r>
            <a:r>
              <a:rPr lang="en-US" sz="2400" smtClean="0">
                <a:latin typeface="Gill Sans MT" pitchFamily="34" charset="0"/>
                <a:ea typeface="ＭＳ Ｐゴシック" pitchFamily="34" charset="-128"/>
              </a:rPr>
              <a:t> </a:t>
            </a:r>
            <a:r>
              <a:rPr lang="en-US" sz="2400" err="1" smtClean="0">
                <a:latin typeface="Gill Sans MT" pitchFamily="34" charset="0"/>
                <a:ea typeface="ＭＳ Ｐゴシック" pitchFamily="34" charset="-128"/>
              </a:rPr>
              <a:t>endereços</a:t>
            </a:r>
            <a:r>
              <a:rPr lang="en-US" sz="2400" smtClean="0">
                <a:latin typeface="Gill Sans MT" pitchFamily="34" charset="0"/>
                <a:ea typeface="ＭＳ Ｐゴシック" pitchFamily="34" charset="-128"/>
              </a:rPr>
              <a:t> IP do antecessor, </a:t>
            </a:r>
            <a:r>
              <a:rPr lang="en-US" sz="2400" err="1" smtClean="0">
                <a:latin typeface="Gill Sans MT" pitchFamily="34" charset="0"/>
                <a:ea typeface="ＭＳ Ｐゴシック" pitchFamily="34" charset="-128"/>
              </a:rPr>
              <a:t>sucessor</a:t>
            </a:r>
            <a:r>
              <a:rPr lang="en-US" sz="2400" smtClean="0">
                <a:latin typeface="Gill Sans MT" pitchFamily="34" charset="0"/>
                <a:ea typeface="ＭＳ Ｐゴシック" pitchFamily="34" charset="-128"/>
              </a:rPr>
              <a:t> e </a:t>
            </a:r>
            <a:r>
              <a:rPr lang="en-US" sz="2400" err="1" smtClean="0">
                <a:latin typeface="Gill Sans MT" pitchFamily="34" charset="0"/>
                <a:ea typeface="ＭＳ Ｐゴシック" pitchFamily="34" charset="-128"/>
              </a:rPr>
              <a:t>atalhos</a:t>
            </a:r>
            <a:r>
              <a:rPr lang="en-US" sz="2400" smtClean="0">
                <a:latin typeface="Gill Sans MT" pitchFamily="34" charset="0"/>
                <a:ea typeface="ＭＳ Ｐゴシック" pitchFamily="34" charset="-128"/>
              </a:rPr>
              <a:t>.</a:t>
            </a:r>
          </a:p>
          <a:p>
            <a:pPr>
              <a:lnSpc>
                <a:spcPct val="80000"/>
              </a:lnSpc>
            </a:pPr>
            <a:r>
              <a:rPr lang="en-US" sz="2400" err="1" smtClean="0">
                <a:latin typeface="Gill Sans MT" pitchFamily="34" charset="0"/>
                <a:ea typeface="ＭＳ Ｐゴシック" pitchFamily="34" charset="-128"/>
              </a:rPr>
              <a:t>reduz</a:t>
            </a:r>
            <a:r>
              <a:rPr lang="en-US" sz="2400" smtClean="0">
                <a:latin typeface="Gill Sans MT" pitchFamily="34" charset="0"/>
                <a:ea typeface="ＭＳ Ｐゴシック" pitchFamily="34" charset="-128"/>
              </a:rPr>
              <a:t> de 6 </a:t>
            </a:r>
            <a:r>
              <a:rPr lang="en-US" sz="2400" err="1" smtClean="0">
                <a:latin typeface="Gill Sans MT" pitchFamily="34" charset="0"/>
                <a:ea typeface="ＭＳ Ｐゴシック" pitchFamily="34" charset="-128"/>
              </a:rPr>
              <a:t>para</a:t>
            </a:r>
            <a:r>
              <a:rPr lang="en-US" sz="2400" smtClean="0">
                <a:latin typeface="Gill Sans MT" pitchFamily="34" charset="0"/>
                <a:ea typeface="ＭＳ Ｐゴシック" pitchFamily="34" charset="-128"/>
              </a:rPr>
              <a:t> 2 </a:t>
            </a:r>
            <a:r>
              <a:rPr lang="en-US" sz="2400" err="1" smtClean="0">
                <a:latin typeface="Gill Sans MT" pitchFamily="34" charset="0"/>
                <a:ea typeface="ＭＳ Ｐゴシック" pitchFamily="34" charset="-128"/>
              </a:rPr>
              <a:t>mensagens</a:t>
            </a:r>
            <a:r>
              <a:rPr lang="en-US" sz="2400" smtClean="0">
                <a:latin typeface="Gill Sans MT" pitchFamily="34" charset="0"/>
                <a:ea typeface="ＭＳ Ｐゴシック" pitchFamily="34" charset="-128"/>
              </a:rPr>
              <a:t>.</a:t>
            </a:r>
          </a:p>
          <a:p>
            <a:pPr>
              <a:lnSpc>
                <a:spcPct val="80000"/>
              </a:lnSpc>
            </a:pPr>
            <a:r>
              <a:rPr lang="en-US" sz="2400" err="1" smtClean="0">
                <a:latin typeface="Gill Sans MT" pitchFamily="34" charset="0"/>
                <a:ea typeface="ＭＳ Ｐゴシック" pitchFamily="34" charset="-128"/>
              </a:rPr>
              <a:t>Permite</a:t>
            </a:r>
            <a:r>
              <a:rPr lang="en-US" sz="2400" smtClean="0">
                <a:latin typeface="Gill Sans MT" pitchFamily="34" charset="0"/>
                <a:ea typeface="ＭＳ Ｐゴシック" pitchFamily="34" charset="-128"/>
              </a:rPr>
              <a:t> </a:t>
            </a:r>
            <a:r>
              <a:rPr lang="en-US" sz="2400" err="1" smtClean="0">
                <a:latin typeface="Gill Sans MT" pitchFamily="34" charset="0"/>
                <a:ea typeface="ＭＳ Ｐゴシック" pitchFamily="34" charset="-128"/>
              </a:rPr>
              <a:t>projetar</a:t>
            </a:r>
            <a:r>
              <a:rPr lang="en-US" sz="2400" smtClean="0">
                <a:latin typeface="Gill Sans MT" pitchFamily="34" charset="0"/>
                <a:ea typeface="ＭＳ Ｐゴシック" pitchFamily="34" charset="-128"/>
              </a:rPr>
              <a:t> </a:t>
            </a:r>
            <a:r>
              <a:rPr lang="en-US" sz="2400" err="1" smtClean="0">
                <a:latin typeface="Gill Sans MT" pitchFamily="34" charset="0"/>
                <a:ea typeface="ＭＳ Ｐゴシック" pitchFamily="34" charset="-128"/>
              </a:rPr>
              <a:t>atalhos</a:t>
            </a:r>
            <a:r>
              <a:rPr lang="en-US" sz="2400" smtClean="0">
                <a:latin typeface="Gill Sans MT" pitchFamily="34" charset="0"/>
                <a:ea typeface="ＭＳ Ｐゴシック" pitchFamily="34" charset="-128"/>
              </a:rPr>
              <a:t> de </a:t>
            </a:r>
            <a:r>
              <a:rPr lang="en-US" sz="2400" err="1" smtClean="0">
                <a:latin typeface="Gill Sans MT" pitchFamily="34" charset="0"/>
                <a:ea typeface="ＭＳ Ｐゴシック" pitchFamily="34" charset="-128"/>
              </a:rPr>
              <a:t>modo</a:t>
            </a:r>
            <a:r>
              <a:rPr lang="en-US" sz="2400" smtClean="0">
                <a:latin typeface="Gill Sans MT" pitchFamily="34" charset="0"/>
                <a:ea typeface="ＭＳ Ｐゴシック" pitchFamily="34" charset="-128"/>
              </a:rPr>
              <a:t> </a:t>
            </a:r>
            <a:r>
              <a:rPr lang="en-US" sz="2400" err="1" smtClean="0">
                <a:latin typeface="Gill Sans MT" pitchFamily="34" charset="0"/>
                <a:ea typeface="ＭＳ Ｐゴシック" pitchFamily="34" charset="-128"/>
              </a:rPr>
              <a:t>que</a:t>
            </a:r>
            <a:r>
              <a:rPr lang="en-US" sz="2400" smtClean="0">
                <a:latin typeface="Gill Sans MT" pitchFamily="34" charset="0"/>
                <a:ea typeface="ＭＳ Ｐゴシック" pitchFamily="34" charset="-128"/>
              </a:rPr>
              <a:t> </a:t>
            </a:r>
            <a:r>
              <a:rPr lang="en-US" sz="2400" err="1" smtClean="0">
                <a:latin typeface="Gill Sans MT" pitchFamily="34" charset="0"/>
                <a:ea typeface="ＭＳ Ｐゴシック" pitchFamily="34" charset="-128"/>
              </a:rPr>
              <a:t>para</a:t>
            </a:r>
            <a:r>
              <a:rPr lang="en-US" sz="2400" smtClean="0">
                <a:latin typeface="Gill Sans MT" pitchFamily="34" charset="0"/>
                <a:ea typeface="ＭＳ Ｐゴシック" pitchFamily="34" charset="-128"/>
              </a:rPr>
              <a:t> </a:t>
            </a:r>
            <a:r>
              <a:rPr lang="en-US" sz="2400" i="1" smtClean="0">
                <a:latin typeface="Gill Sans MT" pitchFamily="34" charset="0"/>
                <a:ea typeface="ＭＳ Ｐゴシック" pitchFamily="34" charset="-128"/>
              </a:rPr>
              <a:t>O(log N) </a:t>
            </a:r>
            <a:r>
              <a:rPr lang="en-US" sz="2400" err="1" smtClean="0">
                <a:latin typeface="Gill Sans MT" pitchFamily="34" charset="0"/>
                <a:ea typeface="ＭＳ Ｐゴシック" pitchFamily="34" charset="-128"/>
              </a:rPr>
              <a:t>vizinhos</a:t>
            </a:r>
            <a:r>
              <a:rPr lang="en-US" sz="2400" smtClean="0">
                <a:latin typeface="Gill Sans MT" pitchFamily="34" charset="0"/>
                <a:ea typeface="ＭＳ Ｐゴシック" pitchFamily="34" charset="-128"/>
              </a:rPr>
              <a:t>, </a:t>
            </a:r>
            <a:r>
              <a:rPr lang="en-US" sz="2400" i="1" smtClean="0">
                <a:latin typeface="Gill Sans MT" pitchFamily="34" charset="0"/>
                <a:ea typeface="ＭＳ Ｐゴシック" pitchFamily="34" charset="-128"/>
              </a:rPr>
              <a:t>O(log N) </a:t>
            </a:r>
            <a:r>
              <a:rPr lang="en-US" sz="2400" err="1" smtClean="0">
                <a:latin typeface="Gill Sans MT" pitchFamily="34" charset="0"/>
                <a:ea typeface="ＭＳ Ｐゴシック" pitchFamily="34" charset="-128"/>
              </a:rPr>
              <a:t>mensagens</a:t>
            </a:r>
            <a:r>
              <a:rPr lang="en-US" sz="2400" smtClean="0">
                <a:latin typeface="Gill Sans MT" pitchFamily="34" charset="0"/>
                <a:ea typeface="ＭＳ Ｐゴシック" pitchFamily="34" charset="-128"/>
              </a:rPr>
              <a:t> </a:t>
            </a:r>
            <a:r>
              <a:rPr lang="en-US" sz="2400" err="1" smtClean="0">
                <a:latin typeface="Gill Sans MT" pitchFamily="34" charset="0"/>
                <a:ea typeface="ＭＳ Ｐゴシック" pitchFamily="34" charset="-128"/>
              </a:rPr>
              <a:t>na</a:t>
            </a:r>
            <a:r>
              <a:rPr lang="en-US" sz="2400" smtClean="0">
                <a:latin typeface="Gill Sans MT" pitchFamily="34" charset="0"/>
                <a:ea typeface="ＭＳ Ｐゴシック" pitchFamily="34" charset="-128"/>
              </a:rPr>
              <a:t> </a:t>
            </a:r>
            <a:r>
              <a:rPr lang="en-US" sz="2400" err="1" smtClean="0">
                <a:latin typeface="Gill Sans MT" pitchFamily="34" charset="0"/>
                <a:ea typeface="ＭＳ Ｐゴシック" pitchFamily="34" charset="-128"/>
              </a:rPr>
              <a:t>consulta</a:t>
            </a:r>
            <a:endParaRPr lang="en-US" sz="2400" smtClean="0">
              <a:latin typeface="Gill Sans MT" pitchFamily="34" charset="0"/>
              <a:ea typeface="ＭＳ Ｐゴシック" pitchFamily="34" charset="-128"/>
            </a:endParaRPr>
          </a:p>
        </p:txBody>
      </p:sp>
      <p:grpSp>
        <p:nvGrpSpPr>
          <p:cNvPr id="240643" name="Group 66"/>
          <p:cNvGrpSpPr>
            <a:grpSpLocks/>
          </p:cNvGrpSpPr>
          <p:nvPr/>
        </p:nvGrpSpPr>
        <p:grpSpPr bwMode="auto">
          <a:xfrm>
            <a:off x="2243138" y="914400"/>
            <a:ext cx="3751262" cy="3662363"/>
            <a:chOff x="4833190" y="1676400"/>
            <a:chExt cx="3752276" cy="3661993"/>
          </a:xfrm>
        </p:grpSpPr>
        <p:grpSp>
          <p:nvGrpSpPr>
            <p:cNvPr id="240651" name="Group 43"/>
            <p:cNvGrpSpPr>
              <a:grpSpLocks/>
            </p:cNvGrpSpPr>
            <p:nvPr/>
          </p:nvGrpSpPr>
          <p:grpSpPr bwMode="auto">
            <a:xfrm>
              <a:off x="4833190" y="1676400"/>
              <a:ext cx="3752276" cy="3661993"/>
              <a:chOff x="946990" y="1676400"/>
              <a:chExt cx="3752276" cy="3661993"/>
            </a:xfrm>
          </p:grpSpPr>
          <p:sp>
            <p:nvSpPr>
              <p:cNvPr id="240660" name="Oval 3"/>
              <p:cNvSpPr>
                <a:spLocks noChangeArrowheads="1"/>
              </p:cNvSpPr>
              <p:nvPr/>
            </p:nvSpPr>
            <p:spPr bwMode="auto">
              <a:xfrm>
                <a:off x="2794354" y="4791480"/>
                <a:ext cx="96564" cy="98891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buClr>
                    <a:srgbClr val="3333CC"/>
                  </a:buClr>
                </a:pPr>
                <a:endParaRPr lang="pt-BR" sz="2400">
                  <a:solidFill>
                    <a:srgbClr val="000000"/>
                  </a:solidFill>
                  <a:cs typeface="Arial" pitchFamily="34" charset="0"/>
                </a:endParaRPr>
              </a:p>
            </p:txBody>
          </p:sp>
          <p:sp>
            <p:nvSpPr>
              <p:cNvPr id="240661" name="Oval 4"/>
              <p:cNvSpPr>
                <a:spLocks noChangeArrowheads="1"/>
              </p:cNvSpPr>
              <p:nvPr/>
            </p:nvSpPr>
            <p:spPr bwMode="auto">
              <a:xfrm>
                <a:off x="1435115" y="2890435"/>
                <a:ext cx="96564" cy="98891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buClr>
                    <a:srgbClr val="3333CC"/>
                  </a:buClr>
                </a:pPr>
                <a:endParaRPr lang="pt-BR" sz="2400">
                  <a:solidFill>
                    <a:srgbClr val="000000"/>
                  </a:solidFill>
                  <a:cs typeface="Arial" pitchFamily="34" charset="0"/>
                </a:endParaRPr>
              </a:p>
            </p:txBody>
          </p:sp>
          <p:sp>
            <p:nvSpPr>
              <p:cNvPr id="240662" name="Oval 5"/>
              <p:cNvSpPr>
                <a:spLocks noChangeArrowheads="1"/>
              </p:cNvSpPr>
              <p:nvPr/>
            </p:nvSpPr>
            <p:spPr bwMode="auto">
              <a:xfrm>
                <a:off x="1459562" y="3978242"/>
                <a:ext cx="96564" cy="98892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buClr>
                    <a:srgbClr val="3333CC"/>
                  </a:buClr>
                </a:pPr>
                <a:endParaRPr lang="pt-BR" sz="2400">
                  <a:solidFill>
                    <a:srgbClr val="000000"/>
                  </a:solidFill>
                  <a:cs typeface="Arial" pitchFamily="34" charset="0"/>
                </a:endParaRPr>
              </a:p>
            </p:txBody>
          </p:sp>
          <p:sp>
            <p:nvSpPr>
              <p:cNvPr id="240663" name="Oval 6"/>
              <p:cNvSpPr>
                <a:spLocks noChangeArrowheads="1"/>
              </p:cNvSpPr>
              <p:nvPr/>
            </p:nvSpPr>
            <p:spPr bwMode="auto">
              <a:xfrm>
                <a:off x="3989799" y="2585616"/>
                <a:ext cx="96564" cy="98891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buClr>
                    <a:srgbClr val="3333CC"/>
                  </a:buClr>
                </a:pPr>
                <a:endParaRPr lang="pt-BR" sz="2400">
                  <a:solidFill>
                    <a:srgbClr val="000000"/>
                  </a:solidFill>
                  <a:cs typeface="Arial" pitchFamily="34" charset="0"/>
                </a:endParaRPr>
              </a:p>
            </p:txBody>
          </p:sp>
          <p:sp>
            <p:nvSpPr>
              <p:cNvPr id="240664" name="Oval 7"/>
              <p:cNvSpPr>
                <a:spLocks noChangeArrowheads="1"/>
              </p:cNvSpPr>
              <p:nvPr/>
            </p:nvSpPr>
            <p:spPr bwMode="auto">
              <a:xfrm>
                <a:off x="4283160" y="3457025"/>
                <a:ext cx="96564" cy="98892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buClr>
                    <a:srgbClr val="3333CC"/>
                  </a:buClr>
                </a:pPr>
                <a:endParaRPr lang="pt-BR" sz="2400">
                  <a:solidFill>
                    <a:srgbClr val="000000"/>
                  </a:solidFill>
                  <a:cs typeface="Arial" pitchFamily="34" charset="0"/>
                </a:endParaRPr>
              </a:p>
            </p:txBody>
          </p:sp>
          <p:sp>
            <p:nvSpPr>
              <p:cNvPr id="240665" name="Oval 8"/>
              <p:cNvSpPr>
                <a:spLocks noChangeArrowheads="1"/>
              </p:cNvSpPr>
              <p:nvPr/>
            </p:nvSpPr>
            <p:spPr bwMode="auto">
              <a:xfrm>
                <a:off x="4004467" y="4192313"/>
                <a:ext cx="96564" cy="98892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buClr>
                    <a:srgbClr val="3333CC"/>
                  </a:buClr>
                </a:pPr>
                <a:endParaRPr lang="pt-BR" sz="2400">
                  <a:solidFill>
                    <a:srgbClr val="000000"/>
                  </a:solidFill>
                  <a:cs typeface="Arial" pitchFamily="34" charset="0"/>
                </a:endParaRPr>
              </a:p>
            </p:txBody>
          </p:sp>
          <p:sp>
            <p:nvSpPr>
              <p:cNvPr id="240666" name="Oval 9"/>
              <p:cNvSpPr>
                <a:spLocks noChangeArrowheads="1"/>
              </p:cNvSpPr>
              <p:nvPr/>
            </p:nvSpPr>
            <p:spPr bwMode="auto">
              <a:xfrm>
                <a:off x="1991278" y="4548323"/>
                <a:ext cx="96565" cy="98892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buClr>
                    <a:srgbClr val="3333CC"/>
                  </a:buClr>
                </a:pPr>
                <a:endParaRPr lang="pt-BR" sz="2400">
                  <a:solidFill>
                    <a:srgbClr val="000000"/>
                  </a:solidFill>
                  <a:cs typeface="Arial" pitchFamily="34" charset="0"/>
                </a:endParaRPr>
              </a:p>
            </p:txBody>
          </p:sp>
          <p:sp>
            <p:nvSpPr>
              <p:cNvPr id="240667" name="Oval 10"/>
              <p:cNvSpPr>
                <a:spLocks noChangeArrowheads="1"/>
              </p:cNvSpPr>
              <p:nvPr/>
            </p:nvSpPr>
            <p:spPr bwMode="auto">
              <a:xfrm>
                <a:off x="1376443" y="2050438"/>
                <a:ext cx="2927496" cy="2793396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>
                  <a:buClr>
                    <a:srgbClr val="3333CC"/>
                  </a:buClr>
                </a:pPr>
                <a:endParaRPr lang="pt-BR" sz="2400">
                  <a:solidFill>
                    <a:srgbClr val="000000"/>
                  </a:solidFill>
                  <a:cs typeface="Arial" pitchFamily="34" charset="0"/>
                </a:endParaRPr>
              </a:p>
            </p:txBody>
          </p:sp>
          <p:sp>
            <p:nvSpPr>
              <p:cNvPr id="240668" name="Text Box 11"/>
              <p:cNvSpPr txBox="1">
                <a:spLocks noChangeArrowheads="1"/>
              </p:cNvSpPr>
              <p:nvPr/>
            </p:nvSpPr>
            <p:spPr bwMode="auto">
              <a:xfrm>
                <a:off x="2895600" y="1676400"/>
                <a:ext cx="355866" cy="46159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0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0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0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0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>
                  <a:buClr>
                    <a:srgbClr val="3333CC"/>
                  </a:buClr>
                </a:pPr>
                <a:r>
                  <a:rPr lang="en-US" sz="2400">
                    <a:solidFill>
                      <a:srgbClr val="000000"/>
                    </a:solidFill>
                    <a:cs typeface="Arial" pitchFamily="34" charset="0"/>
                  </a:rPr>
                  <a:t>1</a:t>
                </a:r>
              </a:p>
            </p:txBody>
          </p:sp>
          <p:sp>
            <p:nvSpPr>
              <p:cNvPr id="240669" name="Rectangle 12"/>
              <p:cNvSpPr>
                <a:spLocks noChangeArrowheads="1"/>
              </p:cNvSpPr>
              <p:nvPr/>
            </p:nvSpPr>
            <p:spPr bwMode="auto">
              <a:xfrm>
                <a:off x="4022305" y="2286000"/>
                <a:ext cx="355866" cy="46159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pPr>
                  <a:buClr>
                    <a:srgbClr val="3333CC"/>
                  </a:buClr>
                </a:pPr>
                <a:r>
                  <a:rPr lang="en-US" sz="2400">
                    <a:solidFill>
                      <a:srgbClr val="000000"/>
                    </a:solidFill>
                    <a:cs typeface="Arial" pitchFamily="34" charset="0"/>
                  </a:rPr>
                  <a:t>3</a:t>
                </a:r>
              </a:p>
            </p:txBody>
          </p:sp>
          <p:sp>
            <p:nvSpPr>
              <p:cNvPr id="240670" name="Rectangle 13"/>
              <p:cNvSpPr>
                <a:spLocks noChangeArrowheads="1"/>
              </p:cNvSpPr>
              <p:nvPr/>
            </p:nvSpPr>
            <p:spPr bwMode="auto">
              <a:xfrm>
                <a:off x="4343400" y="3352800"/>
                <a:ext cx="355866" cy="46159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pPr>
                  <a:buClr>
                    <a:srgbClr val="3333CC"/>
                  </a:buClr>
                </a:pPr>
                <a:r>
                  <a:rPr lang="en-US" sz="2400">
                    <a:solidFill>
                      <a:srgbClr val="000000"/>
                    </a:solidFill>
                    <a:cs typeface="Arial" pitchFamily="34" charset="0"/>
                  </a:rPr>
                  <a:t>4</a:t>
                </a:r>
              </a:p>
            </p:txBody>
          </p:sp>
          <p:sp>
            <p:nvSpPr>
              <p:cNvPr id="240671" name="Rectangle 14"/>
              <p:cNvSpPr>
                <a:spLocks noChangeArrowheads="1"/>
              </p:cNvSpPr>
              <p:nvPr/>
            </p:nvSpPr>
            <p:spPr bwMode="auto">
              <a:xfrm>
                <a:off x="4114800" y="4114800"/>
                <a:ext cx="355866" cy="46159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pPr>
                  <a:buClr>
                    <a:srgbClr val="3333CC"/>
                  </a:buClr>
                </a:pPr>
                <a:r>
                  <a:rPr lang="en-US" sz="2400">
                    <a:solidFill>
                      <a:srgbClr val="000000"/>
                    </a:solidFill>
                    <a:cs typeface="Arial" pitchFamily="34" charset="0"/>
                  </a:rPr>
                  <a:t>5</a:t>
                </a:r>
              </a:p>
            </p:txBody>
          </p:sp>
          <p:sp>
            <p:nvSpPr>
              <p:cNvPr id="240672" name="Rectangle 15"/>
              <p:cNvSpPr>
                <a:spLocks noChangeArrowheads="1"/>
              </p:cNvSpPr>
              <p:nvPr/>
            </p:nvSpPr>
            <p:spPr bwMode="auto">
              <a:xfrm>
                <a:off x="2743200" y="4876800"/>
                <a:ext cx="355866" cy="46159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pPr>
                  <a:buClr>
                    <a:srgbClr val="3333CC"/>
                  </a:buClr>
                </a:pPr>
                <a:r>
                  <a:rPr lang="en-US" sz="2400">
                    <a:solidFill>
                      <a:srgbClr val="000000"/>
                    </a:solidFill>
                    <a:cs typeface="Arial" pitchFamily="34" charset="0"/>
                  </a:rPr>
                  <a:t>8</a:t>
                </a:r>
              </a:p>
            </p:txBody>
          </p:sp>
          <p:sp>
            <p:nvSpPr>
              <p:cNvPr id="240673" name="Rectangle 16"/>
              <p:cNvSpPr>
                <a:spLocks noChangeArrowheads="1"/>
              </p:cNvSpPr>
              <p:nvPr/>
            </p:nvSpPr>
            <p:spPr bwMode="auto">
              <a:xfrm>
                <a:off x="1676400" y="4648200"/>
                <a:ext cx="527050" cy="46159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pPr>
                  <a:buClr>
                    <a:srgbClr val="3333CC"/>
                  </a:buClr>
                </a:pPr>
                <a:r>
                  <a:rPr lang="en-US" sz="2400">
                    <a:solidFill>
                      <a:srgbClr val="000000"/>
                    </a:solidFill>
                    <a:cs typeface="Arial" pitchFamily="34" charset="0"/>
                  </a:rPr>
                  <a:t>10</a:t>
                </a:r>
              </a:p>
            </p:txBody>
          </p:sp>
          <p:sp>
            <p:nvSpPr>
              <p:cNvPr id="240674" name="Rectangle 17"/>
              <p:cNvSpPr>
                <a:spLocks noChangeArrowheads="1"/>
              </p:cNvSpPr>
              <p:nvPr/>
            </p:nvSpPr>
            <p:spPr bwMode="auto">
              <a:xfrm>
                <a:off x="982933" y="3886200"/>
                <a:ext cx="527050" cy="46159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pPr>
                  <a:buClr>
                    <a:srgbClr val="3333CC"/>
                  </a:buClr>
                </a:pPr>
                <a:r>
                  <a:rPr lang="en-US" sz="2400">
                    <a:solidFill>
                      <a:srgbClr val="000000"/>
                    </a:solidFill>
                    <a:cs typeface="Arial" pitchFamily="34" charset="0"/>
                  </a:rPr>
                  <a:t>12</a:t>
                </a:r>
              </a:p>
            </p:txBody>
          </p:sp>
          <p:sp>
            <p:nvSpPr>
              <p:cNvPr id="240675" name="Rectangle 18"/>
              <p:cNvSpPr>
                <a:spLocks noChangeArrowheads="1"/>
              </p:cNvSpPr>
              <p:nvPr/>
            </p:nvSpPr>
            <p:spPr bwMode="auto">
              <a:xfrm>
                <a:off x="946990" y="2667000"/>
                <a:ext cx="527050" cy="46159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pPr>
                  <a:buClr>
                    <a:srgbClr val="3333CC"/>
                  </a:buClr>
                </a:pPr>
                <a:r>
                  <a:rPr lang="en-US" sz="2400">
                    <a:solidFill>
                      <a:srgbClr val="000000"/>
                    </a:solidFill>
                    <a:cs typeface="Arial" pitchFamily="34" charset="0"/>
                  </a:rPr>
                  <a:t>15</a:t>
                </a:r>
              </a:p>
            </p:txBody>
          </p:sp>
          <p:sp>
            <p:nvSpPr>
              <p:cNvPr id="240676" name="Oval 28"/>
              <p:cNvSpPr>
                <a:spLocks noChangeArrowheads="1"/>
              </p:cNvSpPr>
              <p:nvPr/>
            </p:nvSpPr>
            <p:spPr bwMode="auto">
              <a:xfrm>
                <a:off x="2912920" y="2010882"/>
                <a:ext cx="96565" cy="98891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buClr>
                    <a:srgbClr val="3333CC"/>
                  </a:buClr>
                </a:pPr>
                <a:endParaRPr lang="pt-BR" sz="2400">
                  <a:solidFill>
                    <a:srgbClr val="000000"/>
                  </a:solidFill>
                  <a:cs typeface="Arial" pitchFamily="34" charset="0"/>
                </a:endParaRPr>
              </a:p>
            </p:txBody>
          </p:sp>
        </p:grpSp>
        <p:cxnSp>
          <p:nvCxnSpPr>
            <p:cNvPr id="80" name="Straight Arrow Connector 79"/>
            <p:cNvCxnSpPr>
              <a:endCxn id="240666" idx="7"/>
            </p:cNvCxnSpPr>
            <p:nvPr/>
          </p:nvCxnSpPr>
          <p:spPr>
            <a:xfrm rot="10800000" flipV="1">
              <a:off x="5959031" y="3505015"/>
              <a:ext cx="2254859" cy="105716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/>
            <p:cNvCxnSpPr>
              <a:stCxn id="240665" idx="1"/>
              <a:endCxn id="240662" idx="6"/>
            </p:cNvCxnSpPr>
            <p:nvPr/>
          </p:nvCxnSpPr>
          <p:spPr>
            <a:xfrm rot="16200000" flipV="1">
              <a:off x="6583121" y="2885496"/>
              <a:ext cx="179369" cy="2462879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/>
            <p:cNvCxnSpPr>
              <a:stCxn id="240660" idx="0"/>
            </p:cNvCxnSpPr>
            <p:nvPr/>
          </p:nvCxnSpPr>
          <p:spPr>
            <a:xfrm rot="16200000" flipV="1">
              <a:off x="5159053" y="3222224"/>
              <a:ext cx="1820679" cy="131957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/>
            <p:cNvCxnSpPr/>
            <p:nvPr/>
          </p:nvCxnSpPr>
          <p:spPr>
            <a:xfrm rot="5400000" flipH="1" flipV="1">
              <a:off x="5160759" y="2839755"/>
              <a:ext cx="2452440" cy="887653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Arrow Connector 95"/>
            <p:cNvCxnSpPr>
              <a:stCxn id="240662" idx="7"/>
            </p:cNvCxnSpPr>
            <p:nvPr/>
          </p:nvCxnSpPr>
          <p:spPr>
            <a:xfrm rot="5400000" flipH="1" flipV="1">
              <a:off x="6013267" y="2080708"/>
              <a:ext cx="1325429" cy="2497812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Arrow Connector 100"/>
            <p:cNvCxnSpPr>
              <a:endCxn id="240667" idx="6"/>
            </p:cNvCxnSpPr>
            <p:nvPr/>
          </p:nvCxnSpPr>
          <p:spPr>
            <a:xfrm>
              <a:off x="5409608" y="2939922"/>
              <a:ext cx="2780464" cy="507949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Arrow Connector 103"/>
            <p:cNvCxnSpPr>
              <a:stCxn id="240676" idx="5"/>
            </p:cNvCxnSpPr>
            <p:nvPr/>
          </p:nvCxnSpPr>
          <p:spPr>
            <a:xfrm rot="16200000" flipH="1">
              <a:off x="6355609" y="2621467"/>
              <a:ext cx="2095288" cy="1043269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Arrow Connector 107"/>
            <p:cNvCxnSpPr/>
            <p:nvPr/>
          </p:nvCxnSpPr>
          <p:spPr>
            <a:xfrm rot="5400000">
              <a:off x="6292108" y="3156371"/>
              <a:ext cx="2177830" cy="1198887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4" name="Straight Arrow Connector 33"/>
          <p:cNvCxnSpPr/>
          <p:nvPr/>
        </p:nvCxnSpPr>
        <p:spPr>
          <a:xfrm rot="5400000">
            <a:off x="3848100" y="2476500"/>
            <a:ext cx="2133600" cy="1143000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rot="16200000" flipV="1">
            <a:off x="2438400" y="2590800"/>
            <a:ext cx="1828800" cy="1219200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19"/>
          <p:cNvGrpSpPr>
            <a:grpSpLocks/>
          </p:cNvGrpSpPr>
          <p:nvPr/>
        </p:nvGrpSpPr>
        <p:grpSpPr bwMode="auto">
          <a:xfrm>
            <a:off x="5694363" y="1030288"/>
            <a:ext cx="2487612" cy="860425"/>
            <a:chOff x="4311" y="1273"/>
            <a:chExt cx="737" cy="609"/>
          </a:xfrm>
        </p:grpSpPr>
        <p:sp>
          <p:nvSpPr>
            <p:cNvPr id="240649" name="AutoShape 20"/>
            <p:cNvSpPr>
              <a:spLocks noChangeArrowheads="1"/>
            </p:cNvSpPr>
            <p:nvPr/>
          </p:nvSpPr>
          <p:spPr bwMode="auto">
            <a:xfrm>
              <a:off x="4311" y="1273"/>
              <a:ext cx="709" cy="609"/>
            </a:xfrm>
            <a:prstGeom prst="wedgeRoundRectCallout">
              <a:avLst>
                <a:gd name="adj1" fmla="val -59593"/>
                <a:gd name="adj2" fmla="val 68556"/>
                <a:gd name="adj3" fmla="val 16667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>
                <a:buClr>
                  <a:srgbClr val="3333CC"/>
                </a:buClr>
              </a:pPr>
              <a:endParaRPr lang="pt-BR" sz="16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240650" name="Text Box 21"/>
            <p:cNvSpPr txBox="1">
              <a:spLocks noChangeArrowheads="1"/>
            </p:cNvSpPr>
            <p:nvPr/>
          </p:nvSpPr>
          <p:spPr bwMode="auto">
            <a:xfrm>
              <a:off x="4344" y="1326"/>
              <a:ext cx="704" cy="4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>
                <a:lnSpc>
                  <a:spcPts val="2000"/>
                </a:lnSpc>
                <a:buClr>
                  <a:srgbClr val="3333CC"/>
                </a:buClr>
              </a:pPr>
              <a:r>
                <a:rPr lang="pt-BR" sz="1800" smtClean="0">
                  <a:solidFill>
                    <a:srgbClr val="CC0000"/>
                  </a:solidFill>
                  <a:cs typeface="Arial" pitchFamily="34" charset="0"/>
                </a:rPr>
                <a:t>Quem é responsável pela chave </a:t>
              </a:r>
              <a:r>
                <a:rPr lang="en-US" sz="1800" smtClean="0">
                  <a:solidFill>
                    <a:srgbClr val="CC0000"/>
                  </a:solidFill>
                  <a:cs typeface="Arial" pitchFamily="34" charset="0"/>
                </a:rPr>
                <a:t>1110</a:t>
              </a:r>
              <a:r>
                <a:rPr lang="en-US" sz="1800">
                  <a:solidFill>
                    <a:srgbClr val="CC0000"/>
                  </a:solidFill>
                  <a:cs typeface="Arial" pitchFamily="34" charset="0"/>
                </a:rPr>
                <a:t>? </a:t>
              </a:r>
            </a:p>
          </p:txBody>
        </p:sp>
      </p:grpSp>
      <p:sp>
        <p:nvSpPr>
          <p:cNvPr id="2" name="Espaço Reservado para Rodapé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2: Camada de Aplicação</a:t>
            </a:r>
            <a:endParaRPr lang="pt-BR">
              <a:latin typeface="Times New Roman" pitchFamily="18" charset="0"/>
            </a:endParaRP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5706677-C860-4408-991F-9B1D0580ABBC}" type="slidenum">
              <a:rPr lang="en-US" smtClean="0"/>
              <a:pPr>
                <a:defRPr/>
              </a:pPr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908271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665" name="Title 67"/>
          <p:cNvSpPr>
            <a:spLocks noGrp="1"/>
          </p:cNvSpPr>
          <p:nvPr>
            <p:ph type="title"/>
          </p:nvPr>
        </p:nvSpPr>
        <p:spPr>
          <a:xfrm>
            <a:off x="381000" y="0"/>
            <a:ext cx="8229600" cy="1019175"/>
          </a:xfrm>
        </p:spPr>
        <p:txBody>
          <a:bodyPr/>
          <a:lstStyle/>
          <a:p>
            <a:r>
              <a:rPr lang="en-US" sz="4400" i="1" u="none" smtClean="0">
                <a:ea typeface="ＭＳ Ｐゴシック" pitchFamily="34" charset="-128"/>
              </a:rPr>
              <a:t>Peer churn</a:t>
            </a:r>
          </a:p>
        </p:txBody>
      </p:sp>
      <p:sp>
        <p:nvSpPr>
          <p:cNvPr id="69" name="Content Placeholder 68"/>
          <p:cNvSpPr>
            <a:spLocks noGrp="1"/>
          </p:cNvSpPr>
          <p:nvPr>
            <p:ph idx="1"/>
          </p:nvPr>
        </p:nvSpPr>
        <p:spPr>
          <a:xfrm>
            <a:off x="457199" y="4370388"/>
            <a:ext cx="8461375" cy="2133600"/>
          </a:xfrm>
        </p:spPr>
        <p:txBody>
          <a:bodyPr/>
          <a:lstStyle/>
          <a:p>
            <a:pPr marL="0" indent="0">
              <a:lnSpc>
                <a:spcPct val="90000"/>
              </a:lnSpc>
              <a:buFont typeface="Wingdings" pitchFamily="2" charset="2"/>
              <a:buNone/>
            </a:pPr>
            <a:r>
              <a:rPr lang="pt-BR" sz="2400" i="1" smtClean="0">
                <a:solidFill>
                  <a:srgbClr val="CC0000"/>
                </a:solidFill>
                <a:latin typeface="Gill Sans MT" pitchFamily="34" charset="0"/>
                <a:ea typeface="ＭＳ Ｐゴシック" pitchFamily="34" charset="-128"/>
              </a:rPr>
              <a:t>exemplo: par 5 sai abruptamente</a:t>
            </a:r>
          </a:p>
          <a:p>
            <a:pPr marL="0" indent="0">
              <a:lnSpc>
                <a:spcPct val="90000"/>
              </a:lnSpc>
            </a:pPr>
            <a:r>
              <a:rPr lang="pt-BR" sz="2400" smtClean="0">
                <a:latin typeface="Gill Sans MT" pitchFamily="34" charset="0"/>
                <a:ea typeface="ＭＳ Ｐゴシック" pitchFamily="34" charset="-128"/>
              </a:rPr>
              <a:t>par 4 detecta a saída do par 5; torna 8 o seu sucessor imediato; pergunta a 8 quem é o seu sucessor imediato; torna o sucessor imediato de 8 como o seu segundo sucessor.</a:t>
            </a:r>
          </a:p>
          <a:p>
            <a:pPr marL="0" indent="0">
              <a:lnSpc>
                <a:spcPct val="90000"/>
              </a:lnSpc>
            </a:pPr>
            <a:r>
              <a:rPr lang="pt-BR" sz="2400" smtClean="0">
                <a:latin typeface="Gill Sans MT" pitchFamily="34" charset="0"/>
                <a:ea typeface="ＭＳ Ｐゴシック" pitchFamily="34" charset="-128"/>
              </a:rPr>
              <a:t>o que fazer caso o par 13 resolva entrar?</a:t>
            </a:r>
          </a:p>
        </p:txBody>
      </p:sp>
      <p:grpSp>
        <p:nvGrpSpPr>
          <p:cNvPr id="241667" name="Group 42"/>
          <p:cNvGrpSpPr>
            <a:grpSpLocks/>
          </p:cNvGrpSpPr>
          <p:nvPr/>
        </p:nvGrpSpPr>
        <p:grpSpPr bwMode="auto">
          <a:xfrm>
            <a:off x="258763" y="814388"/>
            <a:ext cx="3751262" cy="3662362"/>
            <a:chOff x="946990" y="1676400"/>
            <a:chExt cx="3752276" cy="3661993"/>
          </a:xfrm>
        </p:grpSpPr>
        <p:sp>
          <p:nvSpPr>
            <p:cNvPr id="241676" name="Oval 3"/>
            <p:cNvSpPr>
              <a:spLocks noChangeArrowheads="1"/>
            </p:cNvSpPr>
            <p:nvPr/>
          </p:nvSpPr>
          <p:spPr bwMode="auto">
            <a:xfrm>
              <a:off x="2794354" y="4791480"/>
              <a:ext cx="96564" cy="98891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buClr>
                  <a:srgbClr val="3333CC"/>
                </a:buClr>
              </a:pPr>
              <a:endParaRPr lang="pt-BR" sz="2400">
                <a:solidFill>
                  <a:srgbClr val="000000"/>
                </a:solidFill>
                <a:cs typeface="Arial" pitchFamily="34" charset="0"/>
              </a:endParaRPr>
            </a:p>
          </p:txBody>
        </p:sp>
        <p:sp>
          <p:nvSpPr>
            <p:cNvPr id="241677" name="Oval 4"/>
            <p:cNvSpPr>
              <a:spLocks noChangeArrowheads="1"/>
            </p:cNvSpPr>
            <p:nvPr/>
          </p:nvSpPr>
          <p:spPr bwMode="auto">
            <a:xfrm>
              <a:off x="1435115" y="2890435"/>
              <a:ext cx="96564" cy="98891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buClr>
                  <a:srgbClr val="3333CC"/>
                </a:buClr>
              </a:pPr>
              <a:endParaRPr lang="pt-BR" sz="2400">
                <a:solidFill>
                  <a:srgbClr val="000000"/>
                </a:solidFill>
                <a:cs typeface="Arial" pitchFamily="34" charset="0"/>
              </a:endParaRPr>
            </a:p>
          </p:txBody>
        </p:sp>
        <p:sp>
          <p:nvSpPr>
            <p:cNvPr id="241678" name="Oval 5"/>
            <p:cNvSpPr>
              <a:spLocks noChangeArrowheads="1"/>
            </p:cNvSpPr>
            <p:nvPr/>
          </p:nvSpPr>
          <p:spPr bwMode="auto">
            <a:xfrm>
              <a:off x="1459562" y="3978242"/>
              <a:ext cx="96564" cy="9889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buClr>
                  <a:srgbClr val="3333CC"/>
                </a:buClr>
              </a:pPr>
              <a:endParaRPr lang="pt-BR" sz="2400">
                <a:solidFill>
                  <a:srgbClr val="000000"/>
                </a:solidFill>
                <a:cs typeface="Arial" pitchFamily="34" charset="0"/>
              </a:endParaRPr>
            </a:p>
          </p:txBody>
        </p:sp>
        <p:sp>
          <p:nvSpPr>
            <p:cNvPr id="241679" name="Oval 6"/>
            <p:cNvSpPr>
              <a:spLocks noChangeArrowheads="1"/>
            </p:cNvSpPr>
            <p:nvPr/>
          </p:nvSpPr>
          <p:spPr bwMode="auto">
            <a:xfrm>
              <a:off x="3989799" y="2585616"/>
              <a:ext cx="96564" cy="98891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buClr>
                  <a:srgbClr val="3333CC"/>
                </a:buClr>
              </a:pPr>
              <a:endParaRPr lang="pt-BR" sz="2400">
                <a:solidFill>
                  <a:srgbClr val="000000"/>
                </a:solidFill>
                <a:cs typeface="Arial" pitchFamily="34" charset="0"/>
              </a:endParaRPr>
            </a:p>
          </p:txBody>
        </p:sp>
        <p:sp>
          <p:nvSpPr>
            <p:cNvPr id="241680" name="Oval 7"/>
            <p:cNvSpPr>
              <a:spLocks noChangeArrowheads="1"/>
            </p:cNvSpPr>
            <p:nvPr/>
          </p:nvSpPr>
          <p:spPr bwMode="auto">
            <a:xfrm>
              <a:off x="4283160" y="3457025"/>
              <a:ext cx="96564" cy="9889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buClr>
                  <a:srgbClr val="3333CC"/>
                </a:buClr>
              </a:pPr>
              <a:endParaRPr lang="pt-BR" sz="2400">
                <a:solidFill>
                  <a:srgbClr val="000000"/>
                </a:solidFill>
                <a:cs typeface="Arial" pitchFamily="34" charset="0"/>
              </a:endParaRPr>
            </a:p>
          </p:txBody>
        </p:sp>
        <p:sp>
          <p:nvSpPr>
            <p:cNvPr id="241681" name="Oval 8"/>
            <p:cNvSpPr>
              <a:spLocks noChangeArrowheads="1"/>
            </p:cNvSpPr>
            <p:nvPr/>
          </p:nvSpPr>
          <p:spPr bwMode="auto">
            <a:xfrm>
              <a:off x="4004467" y="4192313"/>
              <a:ext cx="96564" cy="9889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buClr>
                  <a:srgbClr val="3333CC"/>
                </a:buClr>
              </a:pPr>
              <a:endParaRPr lang="pt-BR" sz="2400">
                <a:solidFill>
                  <a:srgbClr val="000000"/>
                </a:solidFill>
                <a:cs typeface="Arial" pitchFamily="34" charset="0"/>
              </a:endParaRPr>
            </a:p>
          </p:txBody>
        </p:sp>
        <p:sp>
          <p:nvSpPr>
            <p:cNvPr id="241682" name="Oval 9"/>
            <p:cNvSpPr>
              <a:spLocks noChangeArrowheads="1"/>
            </p:cNvSpPr>
            <p:nvPr/>
          </p:nvSpPr>
          <p:spPr bwMode="auto">
            <a:xfrm>
              <a:off x="1991278" y="4548323"/>
              <a:ext cx="96565" cy="9889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buClr>
                  <a:srgbClr val="3333CC"/>
                </a:buClr>
              </a:pPr>
              <a:endParaRPr lang="pt-BR" sz="2400">
                <a:solidFill>
                  <a:srgbClr val="000000"/>
                </a:solidFill>
                <a:cs typeface="Arial" pitchFamily="34" charset="0"/>
              </a:endParaRPr>
            </a:p>
          </p:txBody>
        </p:sp>
        <p:sp>
          <p:nvSpPr>
            <p:cNvPr id="241683" name="Oval 10"/>
            <p:cNvSpPr>
              <a:spLocks noChangeArrowheads="1"/>
            </p:cNvSpPr>
            <p:nvPr/>
          </p:nvSpPr>
          <p:spPr bwMode="auto">
            <a:xfrm>
              <a:off x="1376443" y="2050438"/>
              <a:ext cx="2927496" cy="2793396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>
                <a:buClr>
                  <a:srgbClr val="3333CC"/>
                </a:buClr>
              </a:pPr>
              <a:endParaRPr lang="pt-BR" sz="2400">
                <a:solidFill>
                  <a:srgbClr val="000000"/>
                </a:solidFill>
                <a:cs typeface="Arial" pitchFamily="34" charset="0"/>
              </a:endParaRPr>
            </a:p>
          </p:txBody>
        </p:sp>
        <p:sp>
          <p:nvSpPr>
            <p:cNvPr id="241684" name="Text Box 11"/>
            <p:cNvSpPr txBox="1">
              <a:spLocks noChangeArrowheads="1"/>
            </p:cNvSpPr>
            <p:nvPr/>
          </p:nvSpPr>
          <p:spPr bwMode="auto">
            <a:xfrm>
              <a:off x="2895600" y="1676400"/>
              <a:ext cx="355866" cy="4615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>
                <a:buClr>
                  <a:srgbClr val="3333CC"/>
                </a:buClr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1</a:t>
              </a:r>
            </a:p>
          </p:txBody>
        </p:sp>
        <p:sp>
          <p:nvSpPr>
            <p:cNvPr id="241685" name="Rectangle 12"/>
            <p:cNvSpPr>
              <a:spLocks noChangeArrowheads="1"/>
            </p:cNvSpPr>
            <p:nvPr/>
          </p:nvSpPr>
          <p:spPr bwMode="auto">
            <a:xfrm>
              <a:off x="4114800" y="2514600"/>
              <a:ext cx="355866" cy="4615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>
                <a:buClr>
                  <a:srgbClr val="3333CC"/>
                </a:buClr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3</a:t>
              </a:r>
            </a:p>
          </p:txBody>
        </p:sp>
        <p:sp>
          <p:nvSpPr>
            <p:cNvPr id="241686" name="Rectangle 13"/>
            <p:cNvSpPr>
              <a:spLocks noChangeArrowheads="1"/>
            </p:cNvSpPr>
            <p:nvPr/>
          </p:nvSpPr>
          <p:spPr bwMode="auto">
            <a:xfrm>
              <a:off x="4343400" y="3352800"/>
              <a:ext cx="355866" cy="4615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>
                <a:buClr>
                  <a:srgbClr val="3333CC"/>
                </a:buClr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4</a:t>
              </a:r>
            </a:p>
          </p:txBody>
        </p:sp>
        <p:sp>
          <p:nvSpPr>
            <p:cNvPr id="241687" name="Rectangle 14"/>
            <p:cNvSpPr>
              <a:spLocks noChangeArrowheads="1"/>
            </p:cNvSpPr>
            <p:nvPr/>
          </p:nvSpPr>
          <p:spPr bwMode="auto">
            <a:xfrm>
              <a:off x="4114800" y="4114800"/>
              <a:ext cx="355866" cy="4615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>
                <a:buClr>
                  <a:srgbClr val="3333CC"/>
                </a:buClr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5</a:t>
              </a:r>
            </a:p>
          </p:txBody>
        </p:sp>
        <p:sp>
          <p:nvSpPr>
            <p:cNvPr id="241688" name="Rectangle 15"/>
            <p:cNvSpPr>
              <a:spLocks noChangeArrowheads="1"/>
            </p:cNvSpPr>
            <p:nvPr/>
          </p:nvSpPr>
          <p:spPr bwMode="auto">
            <a:xfrm>
              <a:off x="2743200" y="4876800"/>
              <a:ext cx="355866" cy="4615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>
                <a:buClr>
                  <a:srgbClr val="3333CC"/>
                </a:buClr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8</a:t>
              </a:r>
            </a:p>
          </p:txBody>
        </p:sp>
        <p:sp>
          <p:nvSpPr>
            <p:cNvPr id="241689" name="Rectangle 16"/>
            <p:cNvSpPr>
              <a:spLocks noChangeArrowheads="1"/>
            </p:cNvSpPr>
            <p:nvPr/>
          </p:nvSpPr>
          <p:spPr bwMode="auto">
            <a:xfrm>
              <a:off x="1676400" y="4648200"/>
              <a:ext cx="527050" cy="4615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>
                <a:buClr>
                  <a:srgbClr val="3333CC"/>
                </a:buClr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10</a:t>
              </a:r>
            </a:p>
          </p:txBody>
        </p:sp>
        <p:sp>
          <p:nvSpPr>
            <p:cNvPr id="241690" name="Rectangle 17"/>
            <p:cNvSpPr>
              <a:spLocks noChangeArrowheads="1"/>
            </p:cNvSpPr>
            <p:nvPr/>
          </p:nvSpPr>
          <p:spPr bwMode="auto">
            <a:xfrm>
              <a:off x="970952" y="3886200"/>
              <a:ext cx="527050" cy="4615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>
                <a:buClr>
                  <a:srgbClr val="3333CC"/>
                </a:buClr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12</a:t>
              </a:r>
            </a:p>
          </p:txBody>
        </p:sp>
        <p:sp>
          <p:nvSpPr>
            <p:cNvPr id="241691" name="Rectangle 18"/>
            <p:cNvSpPr>
              <a:spLocks noChangeArrowheads="1"/>
            </p:cNvSpPr>
            <p:nvPr/>
          </p:nvSpPr>
          <p:spPr bwMode="auto">
            <a:xfrm>
              <a:off x="946990" y="2667000"/>
              <a:ext cx="527050" cy="4615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>
                <a:buClr>
                  <a:srgbClr val="3333CC"/>
                </a:buClr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15</a:t>
              </a:r>
            </a:p>
          </p:txBody>
        </p:sp>
        <p:sp>
          <p:nvSpPr>
            <p:cNvPr id="241692" name="Oval 28"/>
            <p:cNvSpPr>
              <a:spLocks noChangeArrowheads="1"/>
            </p:cNvSpPr>
            <p:nvPr/>
          </p:nvSpPr>
          <p:spPr bwMode="auto">
            <a:xfrm>
              <a:off x="2912920" y="2010882"/>
              <a:ext cx="96565" cy="98891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buClr>
                  <a:srgbClr val="3333CC"/>
                </a:buClr>
              </a:pPr>
              <a:endParaRPr lang="pt-BR" sz="2400">
                <a:solidFill>
                  <a:srgbClr val="000000"/>
                </a:solidFill>
                <a:cs typeface="Arial" pitchFamily="34" charset="0"/>
              </a:endParaRPr>
            </a:p>
          </p:txBody>
        </p:sp>
      </p:grpSp>
      <p:cxnSp>
        <p:nvCxnSpPr>
          <p:cNvPr id="64" name="Straight Connector 63"/>
          <p:cNvCxnSpPr/>
          <p:nvPr/>
        </p:nvCxnSpPr>
        <p:spPr>
          <a:xfrm>
            <a:off x="2054225" y="1119188"/>
            <a:ext cx="152400" cy="762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rot="10800000" flipV="1">
            <a:off x="2130425" y="1195388"/>
            <a:ext cx="169863" cy="968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3273425" y="3252788"/>
            <a:ext cx="228600" cy="18415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241687" idx="0"/>
          </p:cNvCxnSpPr>
          <p:nvPr/>
        </p:nvCxnSpPr>
        <p:spPr>
          <a:xfrm flipH="1">
            <a:off x="3197225" y="3252788"/>
            <a:ext cx="406400" cy="22860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1672" name="TextBox 28"/>
          <p:cNvSpPr txBox="1">
            <a:spLocks noChangeArrowheads="1"/>
          </p:cNvSpPr>
          <p:nvPr/>
        </p:nvSpPr>
        <p:spPr bwMode="auto">
          <a:xfrm>
            <a:off x="4491038" y="544513"/>
            <a:ext cx="4427537" cy="42267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>
              <a:buClr>
                <a:srgbClr val="000099"/>
              </a:buClr>
              <a:buSzPct val="75000"/>
            </a:pPr>
            <a:r>
              <a:rPr lang="pt-BR" sz="2800" smtClean="0">
                <a:solidFill>
                  <a:srgbClr val="CC0000"/>
                </a:solidFill>
                <a:latin typeface="Gill Sans MT" pitchFamily="34" charset="0"/>
              </a:rPr>
              <a:t>tratando </a:t>
            </a:r>
            <a:r>
              <a:rPr lang="pt-BR" sz="2800" err="1" smtClean="0">
                <a:solidFill>
                  <a:srgbClr val="CC0000"/>
                </a:solidFill>
                <a:latin typeface="Gill Sans MT" pitchFamily="34" charset="0"/>
              </a:rPr>
              <a:t>peer</a:t>
            </a:r>
            <a:r>
              <a:rPr lang="pt-BR" sz="2800" smtClean="0">
                <a:solidFill>
                  <a:srgbClr val="CC0000"/>
                </a:solidFill>
                <a:latin typeface="Gill Sans MT" pitchFamily="34" charset="0"/>
              </a:rPr>
              <a:t> </a:t>
            </a:r>
            <a:r>
              <a:rPr lang="pt-BR" sz="2800" i="1" err="1" smtClean="0">
                <a:solidFill>
                  <a:srgbClr val="CC0000"/>
                </a:solidFill>
                <a:latin typeface="Gill Sans MT" pitchFamily="34" charset="0"/>
              </a:rPr>
              <a:t>churn</a:t>
            </a:r>
            <a:r>
              <a:rPr lang="pt-BR" sz="2800" smtClean="0">
                <a:solidFill>
                  <a:srgbClr val="CC0000"/>
                </a:solidFill>
                <a:latin typeface="Gill Sans MT" pitchFamily="34" charset="0"/>
              </a:rPr>
              <a:t>:</a:t>
            </a:r>
          </a:p>
          <a:p>
            <a:pPr>
              <a:lnSpc>
                <a:spcPts val="2600"/>
              </a:lnSpc>
              <a:buClr>
                <a:srgbClr val="000099"/>
              </a:buClr>
              <a:buSzPct val="75000"/>
              <a:buFont typeface="Wingdings" pitchFamily="2" charset="2"/>
              <a:buChar char="v"/>
            </a:pPr>
            <a:r>
              <a:rPr lang="pt-BR" sz="2400" smtClean="0">
                <a:solidFill>
                  <a:srgbClr val="000000"/>
                </a:solidFill>
                <a:latin typeface="Gill Sans MT" pitchFamily="34" charset="0"/>
              </a:rPr>
              <a:t>pares podem chegar e sair (</a:t>
            </a:r>
            <a:r>
              <a:rPr lang="pt-BR" sz="2400" i="1" err="1" smtClean="0">
                <a:solidFill>
                  <a:srgbClr val="000000"/>
                </a:solidFill>
                <a:latin typeface="Gill Sans MT" pitchFamily="34" charset="0"/>
              </a:rPr>
              <a:t>churn</a:t>
            </a:r>
            <a:r>
              <a:rPr lang="pt-BR" sz="2400" smtClean="0">
                <a:solidFill>
                  <a:srgbClr val="000000"/>
                </a:solidFill>
                <a:latin typeface="Gill Sans MT" pitchFamily="34" charset="0"/>
              </a:rPr>
              <a:t>)</a:t>
            </a:r>
          </a:p>
          <a:p>
            <a:pPr>
              <a:lnSpc>
                <a:spcPts val="2600"/>
              </a:lnSpc>
              <a:buClr>
                <a:srgbClr val="000099"/>
              </a:buClr>
              <a:buSzPct val="75000"/>
              <a:buFont typeface="Wingdings" pitchFamily="2" charset="2"/>
              <a:buChar char="v"/>
            </a:pPr>
            <a:r>
              <a:rPr lang="pt-BR" sz="2400" smtClean="0">
                <a:solidFill>
                  <a:srgbClr val="000000"/>
                </a:solidFill>
                <a:latin typeface="Gill Sans MT" pitchFamily="34" charset="0"/>
              </a:rPr>
              <a:t>cada para conhece o endereço dos seus dois sucessores</a:t>
            </a:r>
          </a:p>
          <a:p>
            <a:pPr>
              <a:lnSpc>
                <a:spcPts val="2600"/>
              </a:lnSpc>
              <a:buClr>
                <a:srgbClr val="000099"/>
              </a:buClr>
              <a:buSzPct val="75000"/>
              <a:buFont typeface="Wingdings" pitchFamily="2" charset="2"/>
              <a:buChar char="v"/>
            </a:pPr>
            <a:r>
              <a:rPr lang="pt-BR" sz="2400" smtClean="0">
                <a:solidFill>
                  <a:srgbClr val="000000"/>
                </a:solidFill>
                <a:latin typeface="Gill Sans MT" pitchFamily="34" charset="0"/>
              </a:rPr>
              <a:t>cada par periodicamente envia um </a:t>
            </a:r>
            <a:r>
              <a:rPr lang="pt-BR" sz="2400" err="1" smtClean="0">
                <a:solidFill>
                  <a:srgbClr val="000000"/>
                </a:solidFill>
                <a:latin typeface="Gill Sans MT" pitchFamily="34" charset="0"/>
              </a:rPr>
              <a:t>ping</a:t>
            </a:r>
            <a:r>
              <a:rPr lang="pt-BR" sz="2400" smtClean="0">
                <a:solidFill>
                  <a:srgbClr val="000000"/>
                </a:solidFill>
                <a:latin typeface="Gill Sans MT" pitchFamily="34" charset="0"/>
              </a:rPr>
              <a:t> aos seus dois sucessores para verificar se estão vivos</a:t>
            </a:r>
          </a:p>
          <a:p>
            <a:pPr>
              <a:lnSpc>
                <a:spcPts val="2600"/>
              </a:lnSpc>
              <a:buClr>
                <a:srgbClr val="000099"/>
              </a:buClr>
              <a:buSzPct val="75000"/>
              <a:buFont typeface="Wingdings" pitchFamily="2" charset="2"/>
              <a:buChar char="v"/>
            </a:pPr>
            <a:r>
              <a:rPr lang="pt-BR" sz="2400" smtClean="0">
                <a:solidFill>
                  <a:srgbClr val="000000"/>
                </a:solidFill>
                <a:latin typeface="Gill Sans MT" pitchFamily="34" charset="0"/>
              </a:rPr>
              <a:t>se o sucessor imediato sair,  escolha o próximo sucessor como o sucessor imediato.</a:t>
            </a:r>
          </a:p>
          <a:p>
            <a:pPr>
              <a:buClr>
                <a:srgbClr val="3333CC"/>
              </a:buClr>
            </a:pPr>
            <a:endParaRPr lang="en-US" sz="2400">
              <a:solidFill>
                <a:srgbClr val="000000"/>
              </a:solidFill>
              <a:latin typeface="Gill Sans MT" pitchFamily="34" charset="0"/>
            </a:endParaRPr>
          </a:p>
        </p:txBody>
      </p:sp>
      <p:cxnSp>
        <p:nvCxnSpPr>
          <p:cNvPr id="241673" name="Straight Arrow Connector 30"/>
          <p:cNvCxnSpPr>
            <a:cxnSpLocks noChangeShapeType="1"/>
            <a:stCxn id="241686" idx="1"/>
          </p:cNvCxnSpPr>
          <p:nvPr/>
        </p:nvCxnSpPr>
        <p:spPr bwMode="auto">
          <a:xfrm flipH="1">
            <a:off x="3206750" y="2722563"/>
            <a:ext cx="447675" cy="265112"/>
          </a:xfrm>
          <a:prstGeom prst="straightConnector1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 type="arrow" w="med" len="med"/>
              </a14:hiddenLine>
            </a:ext>
          </a:extLst>
        </p:spPr>
      </p:cxnSp>
      <p:sp>
        <p:nvSpPr>
          <p:cNvPr id="2" name="Espaço Reservado para Rodapé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2: Camada de Aplicação</a:t>
            </a:r>
            <a:endParaRPr lang="pt-BR">
              <a:latin typeface="Times New Roman" pitchFamily="18" charset="0"/>
            </a:endParaRP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5706677-C860-4408-991F-9B1D0580ABBC}" type="slidenum">
              <a:rPr lang="en-US" smtClean="0"/>
              <a:pPr>
                <a:defRPr/>
              </a:pPr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846332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56" name="Espaço Reservado para Rodapé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/>
              <a:t>2: Camada de Aplicação</a:t>
            </a:r>
            <a:endParaRPr lang="en-US" smtClean="0">
              <a:latin typeface="Times New Roman" pitchFamily="18" charset="0"/>
            </a:endParaRPr>
          </a:p>
        </p:txBody>
      </p:sp>
      <p:sp>
        <p:nvSpPr>
          <p:cNvPr id="14357" name="Espaço Reservado para Número de Slide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1BDF6CAE-772C-4E83-8CB1-8D72A9CA7DC2}" type="slidenum">
              <a:rPr lang="en-US" smtClean="0"/>
              <a:pPr/>
              <a:t>103</a:t>
            </a:fld>
            <a:endParaRPr lang="en-US" smtClean="0"/>
          </a:p>
        </p:txBody>
      </p:sp>
      <p:sp>
        <p:nvSpPr>
          <p:cNvPr id="143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Estudo de caso P2P: Skype</a:t>
            </a:r>
          </a:p>
        </p:txBody>
      </p:sp>
      <p:sp>
        <p:nvSpPr>
          <p:cNvPr id="143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600200"/>
            <a:ext cx="3781425" cy="4648200"/>
          </a:xfrm>
        </p:spPr>
        <p:txBody>
          <a:bodyPr/>
          <a:lstStyle/>
          <a:p>
            <a:r>
              <a:rPr lang="en-US" sz="2000" smtClean="0"/>
              <a:t>inerentemente P2P: comunicação entre pares de usuários.</a:t>
            </a:r>
          </a:p>
          <a:p>
            <a:r>
              <a:rPr lang="en-US" sz="2000" smtClean="0"/>
              <a:t>protocolo proprietário da camada de aplicação (inferido através de engenharia reversa)</a:t>
            </a:r>
          </a:p>
          <a:p>
            <a:r>
              <a:rPr lang="en-US" sz="2000" smtClean="0"/>
              <a:t>overlay hierárquico com SNs</a:t>
            </a:r>
          </a:p>
          <a:p>
            <a:r>
              <a:rPr lang="en-US" sz="2000" smtClean="0"/>
              <a:t>Índice mapeia nomes dos usuários a endereços IP; distribuído através dos SNs</a:t>
            </a:r>
          </a:p>
        </p:txBody>
      </p:sp>
      <p:grpSp>
        <p:nvGrpSpPr>
          <p:cNvPr id="2" name="Group 122"/>
          <p:cNvGrpSpPr>
            <a:grpSpLocks/>
          </p:cNvGrpSpPr>
          <p:nvPr/>
        </p:nvGrpSpPr>
        <p:grpSpPr bwMode="auto">
          <a:xfrm>
            <a:off x="6256338" y="1789113"/>
            <a:ext cx="1635125" cy="1538287"/>
            <a:chOff x="3941" y="1127"/>
            <a:chExt cx="1030" cy="969"/>
          </a:xfrm>
        </p:grpSpPr>
        <p:sp>
          <p:nvSpPr>
            <p:cNvPr id="14425" name="Line 63"/>
            <p:cNvSpPr>
              <a:spLocks noChangeShapeType="1"/>
            </p:cNvSpPr>
            <p:nvPr/>
          </p:nvSpPr>
          <p:spPr bwMode="auto">
            <a:xfrm>
              <a:off x="3941" y="1599"/>
              <a:ext cx="401" cy="22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4426" name="Line 64"/>
            <p:cNvSpPr>
              <a:spLocks noChangeShapeType="1"/>
            </p:cNvSpPr>
            <p:nvPr/>
          </p:nvSpPr>
          <p:spPr bwMode="auto">
            <a:xfrm>
              <a:off x="4063" y="1232"/>
              <a:ext cx="314" cy="61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4427" name="Line 65"/>
            <p:cNvSpPr>
              <a:spLocks noChangeShapeType="1"/>
            </p:cNvSpPr>
            <p:nvPr/>
          </p:nvSpPr>
          <p:spPr bwMode="auto">
            <a:xfrm flipH="1">
              <a:off x="4352" y="1127"/>
              <a:ext cx="9" cy="6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4428" name="Line 66"/>
            <p:cNvSpPr>
              <a:spLocks noChangeShapeType="1"/>
            </p:cNvSpPr>
            <p:nvPr/>
          </p:nvSpPr>
          <p:spPr bwMode="auto">
            <a:xfrm flipH="1">
              <a:off x="4352" y="1231"/>
              <a:ext cx="375" cy="60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4429" name="Line 67"/>
            <p:cNvSpPr>
              <a:spLocks noChangeShapeType="1"/>
            </p:cNvSpPr>
            <p:nvPr/>
          </p:nvSpPr>
          <p:spPr bwMode="auto">
            <a:xfrm flipH="1">
              <a:off x="4369" y="1457"/>
              <a:ext cx="602" cy="41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grpSp>
          <p:nvGrpSpPr>
            <p:cNvPr id="14430" name="Group 60"/>
            <p:cNvGrpSpPr>
              <a:grpSpLocks/>
            </p:cNvGrpSpPr>
            <p:nvPr/>
          </p:nvGrpSpPr>
          <p:grpSpPr bwMode="auto">
            <a:xfrm>
              <a:off x="4098" y="1653"/>
              <a:ext cx="535" cy="443"/>
              <a:chOff x="3464" y="1275"/>
              <a:chExt cx="395" cy="329"/>
            </a:xfrm>
          </p:grpSpPr>
          <p:pic>
            <p:nvPicPr>
              <p:cNvPr id="14431" name="Picture 61" descr="kw_skype_logo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3464" y="1427"/>
                <a:ext cx="395" cy="1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graphicFrame>
            <p:nvGraphicFramePr>
              <p:cNvPr id="14355" name="Object 19"/>
              <p:cNvGraphicFramePr>
                <a:graphicFrameLocks noChangeAspect="1"/>
              </p:cNvGraphicFramePr>
              <p:nvPr/>
            </p:nvGraphicFramePr>
            <p:xfrm>
              <a:off x="3523" y="1275"/>
              <a:ext cx="280" cy="209"/>
            </p:xfrm>
            <a:graphic>
              <a:graphicData uri="http://schemas.openxmlformats.org/presentationml/2006/ole">
                <p:oleObj spid="_x0000_s30132" name="Clip" r:id="rId5" imgW="1307263" imgH="1084139" progId="">
                  <p:embed/>
                </p:oleObj>
              </a:graphicData>
            </a:graphic>
          </p:graphicFrame>
        </p:grpSp>
      </p:grpSp>
      <p:grpSp>
        <p:nvGrpSpPr>
          <p:cNvPr id="4" name="Group 124"/>
          <p:cNvGrpSpPr>
            <a:grpSpLocks/>
          </p:cNvGrpSpPr>
          <p:nvPr/>
        </p:nvGrpSpPr>
        <p:grpSpPr bwMode="auto">
          <a:xfrm>
            <a:off x="4751388" y="3451225"/>
            <a:ext cx="1557337" cy="2085975"/>
            <a:chOff x="2993" y="2174"/>
            <a:chExt cx="981" cy="1314"/>
          </a:xfrm>
        </p:grpSpPr>
        <p:sp>
          <p:nvSpPr>
            <p:cNvPr id="14408" name="Line 68"/>
            <p:cNvSpPr>
              <a:spLocks noChangeShapeType="1"/>
            </p:cNvSpPr>
            <p:nvPr/>
          </p:nvSpPr>
          <p:spPr bwMode="auto">
            <a:xfrm flipV="1">
              <a:off x="3622" y="2775"/>
              <a:ext cx="61" cy="4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4409" name="Line 69"/>
            <p:cNvSpPr>
              <a:spLocks noChangeShapeType="1"/>
            </p:cNvSpPr>
            <p:nvPr/>
          </p:nvSpPr>
          <p:spPr bwMode="auto">
            <a:xfrm>
              <a:off x="3405" y="2181"/>
              <a:ext cx="313" cy="61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4410" name="Line 70"/>
            <p:cNvSpPr>
              <a:spLocks noChangeShapeType="1"/>
            </p:cNvSpPr>
            <p:nvPr/>
          </p:nvSpPr>
          <p:spPr bwMode="auto">
            <a:xfrm>
              <a:off x="3265" y="2556"/>
              <a:ext cx="428" cy="21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4411" name="Line 71"/>
            <p:cNvSpPr>
              <a:spLocks noChangeShapeType="1"/>
            </p:cNvSpPr>
            <p:nvPr/>
          </p:nvSpPr>
          <p:spPr bwMode="auto">
            <a:xfrm flipV="1">
              <a:off x="3117" y="2784"/>
              <a:ext cx="576" cy="12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4412" name="Line 72"/>
            <p:cNvSpPr>
              <a:spLocks noChangeShapeType="1"/>
            </p:cNvSpPr>
            <p:nvPr/>
          </p:nvSpPr>
          <p:spPr bwMode="auto">
            <a:xfrm flipV="1">
              <a:off x="3238" y="2818"/>
              <a:ext cx="472" cy="47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grpSp>
          <p:nvGrpSpPr>
            <p:cNvPr id="14413" name="Group 73"/>
            <p:cNvGrpSpPr>
              <a:grpSpLocks/>
            </p:cNvGrpSpPr>
            <p:nvPr/>
          </p:nvGrpSpPr>
          <p:grpSpPr bwMode="auto">
            <a:xfrm>
              <a:off x="3125" y="3091"/>
              <a:ext cx="316" cy="303"/>
              <a:chOff x="3464" y="1275"/>
              <a:chExt cx="395" cy="329"/>
            </a:xfrm>
          </p:grpSpPr>
          <p:pic>
            <p:nvPicPr>
              <p:cNvPr id="14424" name="Picture 74" descr="kw_skype_logo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3464" y="1427"/>
                <a:ext cx="395" cy="1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graphicFrame>
            <p:nvGraphicFramePr>
              <p:cNvPr id="14354" name="Object 18"/>
              <p:cNvGraphicFramePr>
                <a:graphicFrameLocks noChangeAspect="1"/>
              </p:cNvGraphicFramePr>
              <p:nvPr/>
            </p:nvGraphicFramePr>
            <p:xfrm>
              <a:off x="3523" y="1275"/>
              <a:ext cx="280" cy="209"/>
            </p:xfrm>
            <a:graphic>
              <a:graphicData uri="http://schemas.openxmlformats.org/presentationml/2006/ole">
                <p:oleObj spid="_x0000_s30133" name="Clip" r:id="rId6" imgW="1307263" imgH="1084139" progId="">
                  <p:embed/>
                </p:oleObj>
              </a:graphicData>
            </a:graphic>
          </p:graphicFrame>
        </p:grpSp>
        <p:grpSp>
          <p:nvGrpSpPr>
            <p:cNvPr id="14414" name="Group 76"/>
            <p:cNvGrpSpPr>
              <a:grpSpLocks/>
            </p:cNvGrpSpPr>
            <p:nvPr/>
          </p:nvGrpSpPr>
          <p:grpSpPr bwMode="auto">
            <a:xfrm>
              <a:off x="2993" y="2768"/>
              <a:ext cx="316" cy="303"/>
              <a:chOff x="3464" y="1275"/>
              <a:chExt cx="395" cy="329"/>
            </a:xfrm>
          </p:grpSpPr>
          <p:pic>
            <p:nvPicPr>
              <p:cNvPr id="14423" name="Picture 77" descr="kw_skype_logo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3464" y="1427"/>
                <a:ext cx="395" cy="1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graphicFrame>
            <p:nvGraphicFramePr>
              <p:cNvPr id="14353" name="Object 17"/>
              <p:cNvGraphicFramePr>
                <a:graphicFrameLocks noChangeAspect="1"/>
              </p:cNvGraphicFramePr>
              <p:nvPr/>
            </p:nvGraphicFramePr>
            <p:xfrm>
              <a:off x="3523" y="1275"/>
              <a:ext cx="280" cy="209"/>
            </p:xfrm>
            <a:graphic>
              <a:graphicData uri="http://schemas.openxmlformats.org/presentationml/2006/ole">
                <p:oleObj spid="_x0000_s30134" name="Clip" r:id="rId7" imgW="1307263" imgH="1084139" progId="">
                  <p:embed/>
                </p:oleObj>
              </a:graphicData>
            </a:graphic>
          </p:graphicFrame>
        </p:grpSp>
        <p:grpSp>
          <p:nvGrpSpPr>
            <p:cNvPr id="14415" name="Group 79"/>
            <p:cNvGrpSpPr>
              <a:grpSpLocks/>
            </p:cNvGrpSpPr>
            <p:nvPr/>
          </p:nvGrpSpPr>
          <p:grpSpPr bwMode="auto">
            <a:xfrm>
              <a:off x="3509" y="3185"/>
              <a:ext cx="316" cy="303"/>
              <a:chOff x="3464" y="1275"/>
              <a:chExt cx="395" cy="329"/>
            </a:xfrm>
          </p:grpSpPr>
          <p:pic>
            <p:nvPicPr>
              <p:cNvPr id="14422" name="Picture 80" descr="kw_skype_logo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3464" y="1427"/>
                <a:ext cx="395" cy="1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graphicFrame>
            <p:nvGraphicFramePr>
              <p:cNvPr id="14352" name="Object 16"/>
              <p:cNvGraphicFramePr>
                <a:graphicFrameLocks noChangeAspect="1"/>
              </p:cNvGraphicFramePr>
              <p:nvPr/>
            </p:nvGraphicFramePr>
            <p:xfrm>
              <a:off x="3523" y="1275"/>
              <a:ext cx="280" cy="209"/>
            </p:xfrm>
            <a:graphic>
              <a:graphicData uri="http://schemas.openxmlformats.org/presentationml/2006/ole">
                <p:oleObj spid="_x0000_s30135" name="Clip" r:id="rId8" imgW="1307263" imgH="1084139" progId="">
                  <p:embed/>
                </p:oleObj>
              </a:graphicData>
            </a:graphic>
          </p:graphicFrame>
        </p:grpSp>
        <p:grpSp>
          <p:nvGrpSpPr>
            <p:cNvPr id="14416" name="Group 82"/>
            <p:cNvGrpSpPr>
              <a:grpSpLocks/>
            </p:cNvGrpSpPr>
            <p:nvPr/>
          </p:nvGrpSpPr>
          <p:grpSpPr bwMode="auto">
            <a:xfrm>
              <a:off x="3264" y="2174"/>
              <a:ext cx="316" cy="303"/>
              <a:chOff x="3464" y="1275"/>
              <a:chExt cx="395" cy="329"/>
            </a:xfrm>
          </p:grpSpPr>
          <p:pic>
            <p:nvPicPr>
              <p:cNvPr id="14421" name="Picture 83" descr="kw_skype_logo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3464" y="1427"/>
                <a:ext cx="395" cy="1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graphicFrame>
            <p:nvGraphicFramePr>
              <p:cNvPr id="14351" name="Object 15"/>
              <p:cNvGraphicFramePr>
                <a:graphicFrameLocks noChangeAspect="1"/>
              </p:cNvGraphicFramePr>
              <p:nvPr/>
            </p:nvGraphicFramePr>
            <p:xfrm>
              <a:off x="3523" y="1275"/>
              <a:ext cx="280" cy="209"/>
            </p:xfrm>
            <a:graphic>
              <a:graphicData uri="http://schemas.openxmlformats.org/presentationml/2006/ole">
                <p:oleObj spid="_x0000_s30136" name="Clip" r:id="rId9" imgW="1307263" imgH="1084139" progId="">
                  <p:embed/>
                </p:oleObj>
              </a:graphicData>
            </a:graphic>
          </p:graphicFrame>
        </p:grpSp>
        <p:grpSp>
          <p:nvGrpSpPr>
            <p:cNvPr id="14417" name="Group 85"/>
            <p:cNvGrpSpPr>
              <a:grpSpLocks/>
            </p:cNvGrpSpPr>
            <p:nvPr/>
          </p:nvGrpSpPr>
          <p:grpSpPr bwMode="auto">
            <a:xfrm>
              <a:off x="3019" y="2408"/>
              <a:ext cx="316" cy="303"/>
              <a:chOff x="3464" y="1275"/>
              <a:chExt cx="395" cy="329"/>
            </a:xfrm>
          </p:grpSpPr>
          <p:pic>
            <p:nvPicPr>
              <p:cNvPr id="14420" name="Picture 86" descr="kw_skype_logo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3464" y="1427"/>
                <a:ext cx="395" cy="1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graphicFrame>
            <p:nvGraphicFramePr>
              <p:cNvPr id="14350" name="Object 14"/>
              <p:cNvGraphicFramePr>
                <a:graphicFrameLocks noChangeAspect="1"/>
              </p:cNvGraphicFramePr>
              <p:nvPr/>
            </p:nvGraphicFramePr>
            <p:xfrm>
              <a:off x="3523" y="1275"/>
              <a:ext cx="280" cy="209"/>
            </p:xfrm>
            <a:graphic>
              <a:graphicData uri="http://schemas.openxmlformats.org/presentationml/2006/ole">
                <p:oleObj spid="_x0000_s30137" name="Clip" r:id="rId10" imgW="1307263" imgH="1084139" progId="">
                  <p:embed/>
                </p:oleObj>
              </a:graphicData>
            </a:graphic>
          </p:graphicFrame>
        </p:grpSp>
        <p:grpSp>
          <p:nvGrpSpPr>
            <p:cNvPr id="14418" name="Group 88"/>
            <p:cNvGrpSpPr>
              <a:grpSpLocks/>
            </p:cNvGrpSpPr>
            <p:nvPr/>
          </p:nvGrpSpPr>
          <p:grpSpPr bwMode="auto">
            <a:xfrm>
              <a:off x="3439" y="2610"/>
              <a:ext cx="535" cy="443"/>
              <a:chOff x="3464" y="1275"/>
              <a:chExt cx="395" cy="329"/>
            </a:xfrm>
          </p:grpSpPr>
          <p:pic>
            <p:nvPicPr>
              <p:cNvPr id="14419" name="Picture 89" descr="kw_skype_logo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3464" y="1427"/>
                <a:ext cx="395" cy="1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graphicFrame>
            <p:nvGraphicFramePr>
              <p:cNvPr id="14349" name="Object 13"/>
              <p:cNvGraphicFramePr>
                <a:graphicFrameLocks noChangeAspect="1"/>
              </p:cNvGraphicFramePr>
              <p:nvPr/>
            </p:nvGraphicFramePr>
            <p:xfrm>
              <a:off x="3523" y="1275"/>
              <a:ext cx="280" cy="209"/>
            </p:xfrm>
            <a:graphic>
              <a:graphicData uri="http://schemas.openxmlformats.org/presentationml/2006/ole">
                <p:oleObj spid="_x0000_s30138" name="Clip" r:id="rId11" imgW="1307263" imgH="1084139" progId="">
                  <p:embed/>
                </p:oleObj>
              </a:graphicData>
            </a:graphic>
          </p:graphicFrame>
        </p:grpSp>
      </p:grpSp>
      <p:sp>
        <p:nvSpPr>
          <p:cNvPr id="254067" name="Line 115"/>
          <p:cNvSpPr>
            <a:spLocks noChangeShapeType="1"/>
          </p:cNvSpPr>
          <p:nvPr/>
        </p:nvSpPr>
        <p:spPr bwMode="auto">
          <a:xfrm flipH="1">
            <a:off x="5930900" y="3021013"/>
            <a:ext cx="1011238" cy="13430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BR"/>
          </a:p>
        </p:txBody>
      </p:sp>
      <p:sp>
        <p:nvSpPr>
          <p:cNvPr id="254068" name="Line 116"/>
          <p:cNvSpPr>
            <a:spLocks noChangeShapeType="1"/>
          </p:cNvSpPr>
          <p:nvPr/>
        </p:nvSpPr>
        <p:spPr bwMode="auto">
          <a:xfrm>
            <a:off x="6983413" y="2868613"/>
            <a:ext cx="692150" cy="15097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BR"/>
          </a:p>
        </p:txBody>
      </p:sp>
      <p:sp>
        <p:nvSpPr>
          <p:cNvPr id="254069" name="Line 117"/>
          <p:cNvSpPr>
            <a:spLocks noChangeShapeType="1"/>
          </p:cNvSpPr>
          <p:nvPr/>
        </p:nvSpPr>
        <p:spPr bwMode="auto">
          <a:xfrm flipV="1">
            <a:off x="6013450" y="4335463"/>
            <a:ext cx="1703388" cy="15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BR"/>
          </a:p>
        </p:txBody>
      </p:sp>
      <p:grpSp>
        <p:nvGrpSpPr>
          <p:cNvPr id="11" name="Group 125"/>
          <p:cNvGrpSpPr>
            <a:grpSpLocks/>
          </p:cNvGrpSpPr>
          <p:nvPr/>
        </p:nvGrpSpPr>
        <p:grpSpPr bwMode="auto">
          <a:xfrm>
            <a:off x="7259638" y="3381375"/>
            <a:ext cx="1620837" cy="2074863"/>
            <a:chOff x="4564" y="2130"/>
            <a:chExt cx="1021" cy="1307"/>
          </a:xfrm>
        </p:grpSpPr>
        <p:sp>
          <p:nvSpPr>
            <p:cNvPr id="14391" name="Line 92"/>
            <p:cNvSpPr>
              <a:spLocks noChangeShapeType="1"/>
            </p:cNvSpPr>
            <p:nvPr/>
          </p:nvSpPr>
          <p:spPr bwMode="auto">
            <a:xfrm flipH="1" flipV="1">
              <a:off x="4808" y="2828"/>
              <a:ext cx="53" cy="39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4392" name="Line 93"/>
            <p:cNvSpPr>
              <a:spLocks noChangeShapeType="1"/>
            </p:cNvSpPr>
            <p:nvPr/>
          </p:nvSpPr>
          <p:spPr bwMode="auto">
            <a:xfrm flipH="1" flipV="1">
              <a:off x="4843" y="2846"/>
              <a:ext cx="490" cy="2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4393" name="Line 94"/>
            <p:cNvSpPr>
              <a:spLocks noChangeShapeType="1"/>
            </p:cNvSpPr>
            <p:nvPr/>
          </p:nvSpPr>
          <p:spPr bwMode="auto">
            <a:xfrm flipH="1" flipV="1">
              <a:off x="4818" y="2828"/>
              <a:ext cx="638" cy="6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4394" name="Line 95"/>
            <p:cNvSpPr>
              <a:spLocks noChangeShapeType="1"/>
            </p:cNvSpPr>
            <p:nvPr/>
          </p:nvSpPr>
          <p:spPr bwMode="auto">
            <a:xfrm flipH="1">
              <a:off x="4818" y="2233"/>
              <a:ext cx="375" cy="60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4395" name="Line 96"/>
            <p:cNvSpPr>
              <a:spLocks noChangeShapeType="1"/>
            </p:cNvSpPr>
            <p:nvPr/>
          </p:nvSpPr>
          <p:spPr bwMode="auto">
            <a:xfrm flipH="1">
              <a:off x="4835" y="2459"/>
              <a:ext cx="602" cy="41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grpSp>
          <p:nvGrpSpPr>
            <p:cNvPr id="14396" name="Group 100"/>
            <p:cNvGrpSpPr>
              <a:grpSpLocks/>
            </p:cNvGrpSpPr>
            <p:nvPr/>
          </p:nvGrpSpPr>
          <p:grpSpPr bwMode="auto">
            <a:xfrm>
              <a:off x="5269" y="2759"/>
              <a:ext cx="316" cy="303"/>
              <a:chOff x="3464" y="1275"/>
              <a:chExt cx="395" cy="329"/>
            </a:xfrm>
          </p:grpSpPr>
          <p:pic>
            <p:nvPicPr>
              <p:cNvPr id="14407" name="Picture 101" descr="kw_skype_logo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3464" y="1427"/>
                <a:ext cx="395" cy="1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graphicFrame>
            <p:nvGraphicFramePr>
              <p:cNvPr id="14348" name="Object 12"/>
              <p:cNvGraphicFramePr>
                <a:graphicFrameLocks noChangeAspect="1"/>
              </p:cNvGraphicFramePr>
              <p:nvPr/>
            </p:nvGraphicFramePr>
            <p:xfrm>
              <a:off x="3523" y="1275"/>
              <a:ext cx="280" cy="209"/>
            </p:xfrm>
            <a:graphic>
              <a:graphicData uri="http://schemas.openxmlformats.org/presentationml/2006/ole">
                <p:oleObj spid="_x0000_s30139" name="Clip" r:id="rId12" imgW="1307263" imgH="1084139" progId="">
                  <p:embed/>
                </p:oleObj>
              </a:graphicData>
            </a:graphic>
          </p:graphicFrame>
        </p:grpSp>
        <p:grpSp>
          <p:nvGrpSpPr>
            <p:cNvPr id="14397" name="Group 103"/>
            <p:cNvGrpSpPr>
              <a:grpSpLocks/>
            </p:cNvGrpSpPr>
            <p:nvPr/>
          </p:nvGrpSpPr>
          <p:grpSpPr bwMode="auto">
            <a:xfrm>
              <a:off x="5166" y="3081"/>
              <a:ext cx="316" cy="303"/>
              <a:chOff x="3464" y="1275"/>
              <a:chExt cx="395" cy="329"/>
            </a:xfrm>
          </p:grpSpPr>
          <p:pic>
            <p:nvPicPr>
              <p:cNvPr id="14406" name="Picture 104" descr="kw_skype_logo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3464" y="1427"/>
                <a:ext cx="395" cy="1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graphicFrame>
            <p:nvGraphicFramePr>
              <p:cNvPr id="14347" name="Object 11"/>
              <p:cNvGraphicFramePr>
                <a:graphicFrameLocks noChangeAspect="1"/>
              </p:cNvGraphicFramePr>
              <p:nvPr/>
            </p:nvGraphicFramePr>
            <p:xfrm>
              <a:off x="3523" y="1275"/>
              <a:ext cx="280" cy="209"/>
            </p:xfrm>
            <a:graphic>
              <a:graphicData uri="http://schemas.openxmlformats.org/presentationml/2006/ole">
                <p:oleObj spid="_x0000_s30140" name="Clip" r:id="rId13" imgW="1307263" imgH="1084139" progId="">
                  <p:embed/>
                </p:oleObj>
              </a:graphicData>
            </a:graphic>
          </p:graphicFrame>
        </p:grpSp>
        <p:grpSp>
          <p:nvGrpSpPr>
            <p:cNvPr id="14398" name="Group 106"/>
            <p:cNvGrpSpPr>
              <a:grpSpLocks/>
            </p:cNvGrpSpPr>
            <p:nvPr/>
          </p:nvGrpSpPr>
          <p:grpSpPr bwMode="auto">
            <a:xfrm>
              <a:off x="5262" y="2375"/>
              <a:ext cx="316" cy="303"/>
              <a:chOff x="3464" y="1275"/>
              <a:chExt cx="395" cy="329"/>
            </a:xfrm>
          </p:grpSpPr>
          <p:pic>
            <p:nvPicPr>
              <p:cNvPr id="14405" name="Picture 107" descr="kw_skype_logo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3464" y="1427"/>
                <a:ext cx="395" cy="1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graphicFrame>
            <p:nvGraphicFramePr>
              <p:cNvPr id="14346" name="Object 10"/>
              <p:cNvGraphicFramePr>
                <a:graphicFrameLocks noChangeAspect="1"/>
              </p:cNvGraphicFramePr>
              <p:nvPr/>
            </p:nvGraphicFramePr>
            <p:xfrm>
              <a:off x="3523" y="1275"/>
              <a:ext cx="280" cy="209"/>
            </p:xfrm>
            <a:graphic>
              <a:graphicData uri="http://schemas.openxmlformats.org/presentationml/2006/ole">
                <p:oleObj spid="_x0000_s30141" name="Clip" r:id="rId14" imgW="1307263" imgH="1084139" progId="">
                  <p:embed/>
                </p:oleObj>
              </a:graphicData>
            </a:graphic>
          </p:graphicFrame>
        </p:grpSp>
        <p:grpSp>
          <p:nvGrpSpPr>
            <p:cNvPr id="14399" name="Group 109"/>
            <p:cNvGrpSpPr>
              <a:grpSpLocks/>
            </p:cNvGrpSpPr>
            <p:nvPr/>
          </p:nvGrpSpPr>
          <p:grpSpPr bwMode="auto">
            <a:xfrm>
              <a:off x="5026" y="2130"/>
              <a:ext cx="316" cy="303"/>
              <a:chOff x="3464" y="1275"/>
              <a:chExt cx="395" cy="329"/>
            </a:xfrm>
          </p:grpSpPr>
          <p:pic>
            <p:nvPicPr>
              <p:cNvPr id="14404" name="Picture 110" descr="kw_skype_logo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3464" y="1427"/>
                <a:ext cx="395" cy="1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graphicFrame>
            <p:nvGraphicFramePr>
              <p:cNvPr id="14345" name="Object 9"/>
              <p:cNvGraphicFramePr>
                <a:graphicFrameLocks noChangeAspect="1"/>
              </p:cNvGraphicFramePr>
              <p:nvPr/>
            </p:nvGraphicFramePr>
            <p:xfrm>
              <a:off x="3523" y="1275"/>
              <a:ext cx="280" cy="209"/>
            </p:xfrm>
            <a:graphic>
              <a:graphicData uri="http://schemas.openxmlformats.org/presentationml/2006/ole">
                <p:oleObj spid="_x0000_s30142" name="Clip" r:id="rId15" imgW="1307263" imgH="1084139" progId="">
                  <p:embed/>
                </p:oleObj>
              </a:graphicData>
            </a:graphic>
          </p:graphicFrame>
        </p:grpSp>
        <p:grpSp>
          <p:nvGrpSpPr>
            <p:cNvPr id="14400" name="Group 97"/>
            <p:cNvGrpSpPr>
              <a:grpSpLocks/>
            </p:cNvGrpSpPr>
            <p:nvPr/>
          </p:nvGrpSpPr>
          <p:grpSpPr bwMode="auto">
            <a:xfrm>
              <a:off x="4720" y="3134"/>
              <a:ext cx="316" cy="303"/>
              <a:chOff x="3464" y="1275"/>
              <a:chExt cx="395" cy="329"/>
            </a:xfrm>
          </p:grpSpPr>
          <p:pic>
            <p:nvPicPr>
              <p:cNvPr id="14403" name="Picture 98" descr="kw_skype_logo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3464" y="1427"/>
                <a:ext cx="395" cy="1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graphicFrame>
            <p:nvGraphicFramePr>
              <p:cNvPr id="14344" name="Object 8"/>
              <p:cNvGraphicFramePr>
                <a:graphicFrameLocks noChangeAspect="1"/>
              </p:cNvGraphicFramePr>
              <p:nvPr/>
            </p:nvGraphicFramePr>
            <p:xfrm>
              <a:off x="3523" y="1275"/>
              <a:ext cx="280" cy="209"/>
            </p:xfrm>
            <a:graphic>
              <a:graphicData uri="http://schemas.openxmlformats.org/presentationml/2006/ole">
                <p:oleObj spid="_x0000_s30143" name="Clip" r:id="rId16" imgW="1307263" imgH="1084139" progId="">
                  <p:embed/>
                </p:oleObj>
              </a:graphicData>
            </a:graphic>
          </p:graphicFrame>
        </p:grpSp>
        <p:grpSp>
          <p:nvGrpSpPr>
            <p:cNvPr id="14401" name="Group 112"/>
            <p:cNvGrpSpPr>
              <a:grpSpLocks/>
            </p:cNvGrpSpPr>
            <p:nvPr/>
          </p:nvGrpSpPr>
          <p:grpSpPr bwMode="auto">
            <a:xfrm>
              <a:off x="4564" y="2655"/>
              <a:ext cx="535" cy="443"/>
              <a:chOff x="3464" y="1275"/>
              <a:chExt cx="395" cy="329"/>
            </a:xfrm>
          </p:grpSpPr>
          <p:pic>
            <p:nvPicPr>
              <p:cNvPr id="14402" name="Picture 113" descr="kw_skype_logo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3464" y="1427"/>
                <a:ext cx="395" cy="1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graphicFrame>
            <p:nvGraphicFramePr>
              <p:cNvPr id="14343" name="Object 7"/>
              <p:cNvGraphicFramePr>
                <a:graphicFrameLocks noChangeAspect="1"/>
              </p:cNvGraphicFramePr>
              <p:nvPr/>
            </p:nvGraphicFramePr>
            <p:xfrm>
              <a:off x="3523" y="1275"/>
              <a:ext cx="280" cy="209"/>
            </p:xfrm>
            <a:graphic>
              <a:graphicData uri="http://schemas.openxmlformats.org/presentationml/2006/ole">
                <p:oleObj spid="_x0000_s30144" name="Clip" r:id="rId17" imgW="1307263" imgH="1084139" progId="">
                  <p:embed/>
                </p:oleObj>
              </a:graphicData>
            </a:graphic>
          </p:graphicFrame>
        </p:grpSp>
      </p:grpSp>
      <p:grpSp>
        <p:nvGrpSpPr>
          <p:cNvPr id="18" name="Group 123"/>
          <p:cNvGrpSpPr>
            <a:grpSpLocks/>
          </p:cNvGrpSpPr>
          <p:nvPr/>
        </p:nvGrpSpPr>
        <p:grpSpPr bwMode="auto">
          <a:xfrm>
            <a:off x="5867400" y="1235075"/>
            <a:ext cx="3025775" cy="1425575"/>
            <a:chOff x="3696" y="778"/>
            <a:chExt cx="1906" cy="898"/>
          </a:xfrm>
        </p:grpSpPr>
        <p:grpSp>
          <p:nvGrpSpPr>
            <p:cNvPr id="14379" name="Group 121"/>
            <p:cNvGrpSpPr>
              <a:grpSpLocks/>
            </p:cNvGrpSpPr>
            <p:nvPr/>
          </p:nvGrpSpPr>
          <p:grpSpPr bwMode="auto">
            <a:xfrm>
              <a:off x="3696" y="1085"/>
              <a:ext cx="1416" cy="591"/>
              <a:chOff x="3696" y="1085"/>
              <a:chExt cx="1416" cy="591"/>
            </a:xfrm>
          </p:grpSpPr>
          <p:grpSp>
            <p:nvGrpSpPr>
              <p:cNvPr id="14381" name="Group 44"/>
              <p:cNvGrpSpPr>
                <a:grpSpLocks/>
              </p:cNvGrpSpPr>
              <p:nvPr/>
            </p:nvGrpSpPr>
            <p:grpSpPr bwMode="auto">
              <a:xfrm>
                <a:off x="3696" y="1373"/>
                <a:ext cx="316" cy="303"/>
                <a:chOff x="3464" y="1275"/>
                <a:chExt cx="395" cy="329"/>
              </a:xfrm>
            </p:grpSpPr>
            <p:pic>
              <p:nvPicPr>
                <p:cNvPr id="14390" name="Picture 4" descr="kw_skype_logo"/>
                <p:cNvPicPr>
                  <a:picLocks noChangeAspect="1" noChangeArrowheads="1"/>
                </p:cNvPicPr>
                <p:nvPr/>
              </p:nvPicPr>
              <p:blipFill>
                <a:blip r:embed="rId4" cstate="print"/>
                <a:srcRect/>
                <a:stretch>
                  <a:fillRect/>
                </a:stretch>
              </p:blipFill>
              <p:spPr bwMode="auto">
                <a:xfrm>
                  <a:off x="3464" y="1427"/>
                  <a:ext cx="395" cy="17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graphicFrame>
              <p:nvGraphicFramePr>
                <p:cNvPr id="14342" name="Object 6"/>
                <p:cNvGraphicFramePr>
                  <a:graphicFrameLocks noChangeAspect="1"/>
                </p:cNvGraphicFramePr>
                <p:nvPr/>
              </p:nvGraphicFramePr>
              <p:xfrm>
                <a:off x="3523" y="1275"/>
                <a:ext cx="280" cy="209"/>
              </p:xfrm>
              <a:graphic>
                <a:graphicData uri="http://schemas.openxmlformats.org/presentationml/2006/ole">
                  <p:oleObj spid="_x0000_s30145" name="Clip" r:id="rId18" imgW="1307263" imgH="1084139" progId="">
                    <p:embed/>
                  </p:oleObj>
                </a:graphicData>
              </a:graphic>
            </p:graphicFrame>
          </p:grpSp>
          <p:grpSp>
            <p:nvGrpSpPr>
              <p:cNvPr id="14382" name="Group 48"/>
              <p:cNvGrpSpPr>
                <a:grpSpLocks/>
              </p:cNvGrpSpPr>
              <p:nvPr/>
            </p:nvGrpSpPr>
            <p:grpSpPr bwMode="auto">
              <a:xfrm>
                <a:off x="4219" y="1085"/>
                <a:ext cx="316" cy="303"/>
                <a:chOff x="3464" y="1275"/>
                <a:chExt cx="395" cy="329"/>
              </a:xfrm>
            </p:grpSpPr>
            <p:pic>
              <p:nvPicPr>
                <p:cNvPr id="14389" name="Picture 49" descr="kw_skype_logo"/>
                <p:cNvPicPr>
                  <a:picLocks noChangeAspect="1" noChangeArrowheads="1"/>
                </p:cNvPicPr>
                <p:nvPr/>
              </p:nvPicPr>
              <p:blipFill>
                <a:blip r:embed="rId4" cstate="print"/>
                <a:srcRect/>
                <a:stretch>
                  <a:fillRect/>
                </a:stretch>
              </p:blipFill>
              <p:spPr bwMode="auto">
                <a:xfrm>
                  <a:off x="3464" y="1427"/>
                  <a:ext cx="395" cy="17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graphicFrame>
              <p:nvGraphicFramePr>
                <p:cNvPr id="14341" name="Object 5"/>
                <p:cNvGraphicFramePr>
                  <a:graphicFrameLocks noChangeAspect="1"/>
                </p:cNvGraphicFramePr>
                <p:nvPr/>
              </p:nvGraphicFramePr>
              <p:xfrm>
                <a:off x="3523" y="1275"/>
                <a:ext cx="280" cy="209"/>
              </p:xfrm>
              <a:graphic>
                <a:graphicData uri="http://schemas.openxmlformats.org/presentationml/2006/ole">
                  <p:oleObj spid="_x0000_s30146" name="Clip" r:id="rId19" imgW="1307263" imgH="1084139" progId="">
                    <p:embed/>
                  </p:oleObj>
                </a:graphicData>
              </a:graphic>
            </p:graphicFrame>
          </p:grpSp>
          <p:grpSp>
            <p:nvGrpSpPr>
              <p:cNvPr id="14383" name="Group 51"/>
              <p:cNvGrpSpPr>
                <a:grpSpLocks/>
              </p:cNvGrpSpPr>
              <p:nvPr/>
            </p:nvGrpSpPr>
            <p:grpSpPr bwMode="auto">
              <a:xfrm>
                <a:off x="3888" y="1146"/>
                <a:ext cx="316" cy="303"/>
                <a:chOff x="3464" y="1275"/>
                <a:chExt cx="395" cy="329"/>
              </a:xfrm>
            </p:grpSpPr>
            <p:pic>
              <p:nvPicPr>
                <p:cNvPr id="14388" name="Picture 52" descr="kw_skype_logo"/>
                <p:cNvPicPr>
                  <a:picLocks noChangeAspect="1" noChangeArrowheads="1"/>
                </p:cNvPicPr>
                <p:nvPr/>
              </p:nvPicPr>
              <p:blipFill>
                <a:blip r:embed="rId4" cstate="print"/>
                <a:srcRect/>
                <a:stretch>
                  <a:fillRect/>
                </a:stretch>
              </p:blipFill>
              <p:spPr bwMode="auto">
                <a:xfrm>
                  <a:off x="3464" y="1427"/>
                  <a:ext cx="395" cy="17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graphicFrame>
              <p:nvGraphicFramePr>
                <p:cNvPr id="14340" name="Object 4"/>
                <p:cNvGraphicFramePr>
                  <a:graphicFrameLocks noChangeAspect="1"/>
                </p:cNvGraphicFramePr>
                <p:nvPr/>
              </p:nvGraphicFramePr>
              <p:xfrm>
                <a:off x="3523" y="1275"/>
                <a:ext cx="280" cy="209"/>
              </p:xfrm>
              <a:graphic>
                <a:graphicData uri="http://schemas.openxmlformats.org/presentationml/2006/ole">
                  <p:oleObj spid="_x0000_s30147" name="Clip" r:id="rId20" imgW="1307263" imgH="1084139" progId="">
                    <p:embed/>
                  </p:oleObj>
                </a:graphicData>
              </a:graphic>
            </p:graphicFrame>
          </p:grpSp>
          <p:grpSp>
            <p:nvGrpSpPr>
              <p:cNvPr id="14384" name="Group 54"/>
              <p:cNvGrpSpPr>
                <a:grpSpLocks/>
              </p:cNvGrpSpPr>
              <p:nvPr/>
            </p:nvGrpSpPr>
            <p:grpSpPr bwMode="auto">
              <a:xfrm>
                <a:off x="4796" y="1373"/>
                <a:ext cx="316" cy="303"/>
                <a:chOff x="3464" y="1275"/>
                <a:chExt cx="395" cy="329"/>
              </a:xfrm>
            </p:grpSpPr>
            <p:pic>
              <p:nvPicPr>
                <p:cNvPr id="14387" name="Picture 55" descr="kw_skype_logo"/>
                <p:cNvPicPr>
                  <a:picLocks noChangeAspect="1" noChangeArrowheads="1"/>
                </p:cNvPicPr>
                <p:nvPr/>
              </p:nvPicPr>
              <p:blipFill>
                <a:blip r:embed="rId4" cstate="print"/>
                <a:srcRect/>
                <a:stretch>
                  <a:fillRect/>
                </a:stretch>
              </p:blipFill>
              <p:spPr bwMode="auto">
                <a:xfrm>
                  <a:off x="3464" y="1427"/>
                  <a:ext cx="395" cy="17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graphicFrame>
              <p:nvGraphicFramePr>
                <p:cNvPr id="14339" name="Object 3"/>
                <p:cNvGraphicFramePr>
                  <a:graphicFrameLocks noChangeAspect="1"/>
                </p:cNvGraphicFramePr>
                <p:nvPr/>
              </p:nvGraphicFramePr>
              <p:xfrm>
                <a:off x="3523" y="1275"/>
                <a:ext cx="280" cy="209"/>
              </p:xfrm>
              <a:graphic>
                <a:graphicData uri="http://schemas.openxmlformats.org/presentationml/2006/ole">
                  <p:oleObj spid="_x0000_s30148" name="Clip" r:id="rId21" imgW="1307263" imgH="1084139" progId="">
                    <p:embed/>
                  </p:oleObj>
                </a:graphicData>
              </a:graphic>
            </p:graphicFrame>
          </p:grpSp>
          <p:grpSp>
            <p:nvGrpSpPr>
              <p:cNvPr id="14385" name="Group 57"/>
              <p:cNvGrpSpPr>
                <a:grpSpLocks/>
              </p:cNvGrpSpPr>
              <p:nvPr/>
            </p:nvGrpSpPr>
            <p:grpSpPr bwMode="auto">
              <a:xfrm>
                <a:off x="4560" y="1128"/>
                <a:ext cx="316" cy="303"/>
                <a:chOff x="3464" y="1275"/>
                <a:chExt cx="395" cy="329"/>
              </a:xfrm>
            </p:grpSpPr>
            <p:pic>
              <p:nvPicPr>
                <p:cNvPr id="14386" name="Picture 58" descr="kw_skype_logo"/>
                <p:cNvPicPr>
                  <a:picLocks noChangeAspect="1" noChangeArrowheads="1"/>
                </p:cNvPicPr>
                <p:nvPr/>
              </p:nvPicPr>
              <p:blipFill>
                <a:blip r:embed="rId4" cstate="print"/>
                <a:srcRect/>
                <a:stretch>
                  <a:fillRect/>
                </a:stretch>
              </p:blipFill>
              <p:spPr bwMode="auto">
                <a:xfrm>
                  <a:off x="3464" y="1427"/>
                  <a:ext cx="395" cy="17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graphicFrame>
              <p:nvGraphicFramePr>
                <p:cNvPr id="14338" name="Object 2"/>
                <p:cNvGraphicFramePr>
                  <a:graphicFrameLocks noChangeAspect="1"/>
                </p:cNvGraphicFramePr>
                <p:nvPr/>
              </p:nvGraphicFramePr>
              <p:xfrm>
                <a:off x="3523" y="1275"/>
                <a:ext cx="280" cy="209"/>
              </p:xfrm>
              <a:graphic>
                <a:graphicData uri="http://schemas.openxmlformats.org/presentationml/2006/ole">
                  <p:oleObj spid="_x0000_s30149" name="Clip" r:id="rId22" imgW="1307263" imgH="1084139" progId="">
                    <p:embed/>
                  </p:oleObj>
                </a:graphicData>
              </a:graphic>
            </p:graphicFrame>
          </p:grpSp>
        </p:grpSp>
        <p:sp>
          <p:nvSpPr>
            <p:cNvPr id="14380" name="Text Box 118"/>
            <p:cNvSpPr txBox="1">
              <a:spLocks noChangeArrowheads="1"/>
            </p:cNvSpPr>
            <p:nvPr/>
          </p:nvSpPr>
          <p:spPr bwMode="auto">
            <a:xfrm>
              <a:off x="4115" y="778"/>
              <a:ext cx="1487" cy="25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342900" indent="-342900"/>
              <a:r>
                <a:rPr lang="en-US" sz="2000"/>
                <a:t>Skype clients (SC)</a:t>
              </a:r>
            </a:p>
          </p:txBody>
        </p:sp>
      </p:grpSp>
      <p:sp>
        <p:nvSpPr>
          <p:cNvPr id="254071" name="Text Box 119"/>
          <p:cNvSpPr txBox="1">
            <a:spLocks noChangeArrowheads="1"/>
          </p:cNvSpPr>
          <p:nvPr/>
        </p:nvSpPr>
        <p:spPr bwMode="auto">
          <a:xfrm>
            <a:off x="7242175" y="2746375"/>
            <a:ext cx="1522413" cy="7620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342900" indent="-342900"/>
            <a:r>
              <a:rPr lang="en-US" sz="2000"/>
              <a:t>Supernode </a:t>
            </a:r>
          </a:p>
          <a:p>
            <a:pPr marL="342900" indent="-342900"/>
            <a:r>
              <a:rPr lang="en-US" sz="2000"/>
              <a:t>(SN)</a:t>
            </a:r>
          </a:p>
        </p:txBody>
      </p:sp>
      <p:grpSp>
        <p:nvGrpSpPr>
          <p:cNvPr id="25" name="Group 127"/>
          <p:cNvGrpSpPr>
            <a:grpSpLocks/>
          </p:cNvGrpSpPr>
          <p:nvPr/>
        </p:nvGrpSpPr>
        <p:grpSpPr bwMode="auto">
          <a:xfrm>
            <a:off x="4189413" y="1677988"/>
            <a:ext cx="1574800" cy="1476375"/>
            <a:chOff x="2639" y="1057"/>
            <a:chExt cx="992" cy="930"/>
          </a:xfrm>
        </p:grpSpPr>
        <p:grpSp>
          <p:nvGrpSpPr>
            <p:cNvPr id="14369" name="Group 6"/>
            <p:cNvGrpSpPr>
              <a:grpSpLocks/>
            </p:cNvGrpSpPr>
            <p:nvPr/>
          </p:nvGrpSpPr>
          <p:grpSpPr bwMode="auto">
            <a:xfrm>
              <a:off x="2974" y="1057"/>
              <a:ext cx="269" cy="547"/>
              <a:chOff x="4180" y="783"/>
              <a:chExt cx="150" cy="307"/>
            </a:xfrm>
          </p:grpSpPr>
          <p:sp>
            <p:nvSpPr>
              <p:cNvPr id="14371" name="AutoShape 7"/>
              <p:cNvSpPr>
                <a:spLocks noChangeArrowheads="1"/>
              </p:cNvSpPr>
              <p:nvPr/>
            </p:nvSpPr>
            <p:spPr bwMode="auto">
              <a:xfrm>
                <a:off x="4180" y="1019"/>
                <a:ext cx="150" cy="71"/>
              </a:xfrm>
              <a:prstGeom prst="parallelogram">
                <a:avLst>
                  <a:gd name="adj" fmla="val 81387"/>
                </a:avLst>
              </a:prstGeom>
              <a:solidFill>
                <a:srgbClr val="33CCC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14372" name="Rectangle 8"/>
              <p:cNvSpPr>
                <a:spLocks noChangeArrowheads="1"/>
              </p:cNvSpPr>
              <p:nvPr/>
            </p:nvSpPr>
            <p:spPr bwMode="auto">
              <a:xfrm>
                <a:off x="4256" y="785"/>
                <a:ext cx="69" cy="236"/>
              </a:xfrm>
              <a:prstGeom prst="rect">
                <a:avLst/>
              </a:prstGeom>
              <a:solidFill>
                <a:srgbClr val="33CCC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14373" name="Rectangle 9"/>
              <p:cNvSpPr>
                <a:spLocks noChangeArrowheads="1"/>
              </p:cNvSpPr>
              <p:nvPr/>
            </p:nvSpPr>
            <p:spPr bwMode="auto">
              <a:xfrm>
                <a:off x="4181" y="852"/>
                <a:ext cx="95" cy="236"/>
              </a:xfrm>
              <a:prstGeom prst="rect">
                <a:avLst/>
              </a:prstGeom>
              <a:solidFill>
                <a:srgbClr val="33CC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14374" name="AutoShape 10"/>
              <p:cNvSpPr>
                <a:spLocks noChangeArrowheads="1"/>
              </p:cNvSpPr>
              <p:nvPr/>
            </p:nvSpPr>
            <p:spPr bwMode="auto">
              <a:xfrm>
                <a:off x="4180" y="783"/>
                <a:ext cx="150" cy="71"/>
              </a:xfrm>
              <a:prstGeom prst="parallelogram">
                <a:avLst>
                  <a:gd name="adj" fmla="val 81387"/>
                </a:avLst>
              </a:prstGeom>
              <a:solidFill>
                <a:srgbClr val="33CC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14375" name="Line 11"/>
              <p:cNvSpPr>
                <a:spLocks noChangeShapeType="1"/>
              </p:cNvSpPr>
              <p:nvPr/>
            </p:nvSpPr>
            <p:spPr bwMode="auto">
              <a:xfrm>
                <a:off x="4330" y="788"/>
                <a:ext cx="0" cy="23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14376" name="Line 12"/>
              <p:cNvSpPr>
                <a:spLocks noChangeShapeType="1"/>
              </p:cNvSpPr>
              <p:nvPr/>
            </p:nvSpPr>
            <p:spPr bwMode="auto">
              <a:xfrm flipH="1">
                <a:off x="4276" y="1019"/>
                <a:ext cx="54" cy="6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14377" name="Rectangle 13"/>
              <p:cNvSpPr>
                <a:spLocks noChangeArrowheads="1"/>
              </p:cNvSpPr>
              <p:nvPr/>
            </p:nvSpPr>
            <p:spPr bwMode="auto">
              <a:xfrm>
                <a:off x="4193" y="883"/>
                <a:ext cx="63" cy="13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14378" name="Rectangle 14"/>
              <p:cNvSpPr>
                <a:spLocks noChangeArrowheads="1"/>
              </p:cNvSpPr>
              <p:nvPr/>
            </p:nvSpPr>
            <p:spPr bwMode="auto">
              <a:xfrm>
                <a:off x="4202" y="924"/>
                <a:ext cx="48" cy="48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</p:grpSp>
        <p:sp>
          <p:nvSpPr>
            <p:cNvPr id="14370" name="Text Box 120"/>
            <p:cNvSpPr txBox="1">
              <a:spLocks noChangeArrowheads="1"/>
            </p:cNvSpPr>
            <p:nvPr/>
          </p:nvSpPr>
          <p:spPr bwMode="auto">
            <a:xfrm>
              <a:off x="2639" y="1603"/>
              <a:ext cx="992" cy="384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342900" indent="-342900">
                <a:lnSpc>
                  <a:spcPct val="75000"/>
                </a:lnSpc>
              </a:pPr>
              <a:r>
                <a:rPr lang="en-US" sz="2000"/>
                <a:t>Skype </a:t>
              </a:r>
            </a:p>
            <a:p>
              <a:pPr marL="342900" indent="-342900">
                <a:lnSpc>
                  <a:spcPct val="75000"/>
                </a:lnSpc>
              </a:pPr>
              <a:r>
                <a:rPr lang="en-US" sz="2000"/>
                <a:t>login server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xmlns="" val="1853562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0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0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4067" grpId="0" animBg="1"/>
      <p:bldP spid="254068" grpId="0" animBg="1"/>
      <p:bldP spid="254069" grpId="0" animBg="1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79" name="Espaço Reservado para Rodapé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/>
              <a:t>2: Camada de Aplicação</a:t>
            </a:r>
            <a:endParaRPr lang="en-US" smtClean="0">
              <a:latin typeface="Times New Roman" pitchFamily="18" charset="0"/>
            </a:endParaRPr>
          </a:p>
        </p:txBody>
      </p:sp>
      <p:sp>
        <p:nvSpPr>
          <p:cNvPr id="15380" name="Espaço Reservado para Número de Slide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47019155-5623-4FFD-813E-A90134A7A46C}" type="slidenum">
              <a:rPr lang="en-US" smtClean="0"/>
              <a:pPr/>
              <a:t>104</a:t>
            </a:fld>
            <a:endParaRPr lang="en-US" smtClean="0"/>
          </a:p>
        </p:txBody>
      </p:sp>
      <p:sp>
        <p:nvSpPr>
          <p:cNvPr id="1538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Pares como intermediários (</a:t>
            </a:r>
            <a:r>
              <a:rPr lang="pt-BR" i="1" smtClean="0"/>
              <a:t>relays</a:t>
            </a:r>
            <a:r>
              <a:rPr lang="pt-BR" smtClean="0"/>
              <a:t>)</a:t>
            </a:r>
          </a:p>
        </p:txBody>
      </p:sp>
      <p:sp>
        <p:nvSpPr>
          <p:cNvPr id="1538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600200"/>
            <a:ext cx="3997325" cy="46482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pt-BR" sz="2400" smtClean="0"/>
              <a:t>Problema quando tanto Alice como Bob estão atrás de “NATs”.</a:t>
            </a:r>
          </a:p>
          <a:p>
            <a:pPr lvl="1">
              <a:lnSpc>
                <a:spcPct val="90000"/>
              </a:lnSpc>
            </a:pPr>
            <a:r>
              <a:rPr lang="pt-BR" sz="2000" smtClean="0"/>
              <a:t>O NAT impede que um par externo inicie uma chamada com um par interno</a:t>
            </a:r>
          </a:p>
          <a:p>
            <a:pPr>
              <a:lnSpc>
                <a:spcPct val="90000"/>
              </a:lnSpc>
            </a:pPr>
            <a:r>
              <a:rPr lang="pt-BR" sz="2400" smtClean="0"/>
              <a:t>Solução:</a:t>
            </a:r>
          </a:p>
          <a:p>
            <a:pPr lvl="1">
              <a:lnSpc>
                <a:spcPct val="90000"/>
              </a:lnSpc>
            </a:pPr>
            <a:r>
              <a:rPr lang="pt-BR" sz="1600" smtClean="0"/>
              <a:t>Intermediário é escolhido, usando os SNs de Alice e de Bob.</a:t>
            </a:r>
          </a:p>
          <a:p>
            <a:pPr lvl="1">
              <a:lnSpc>
                <a:spcPct val="90000"/>
              </a:lnSpc>
            </a:pPr>
            <a:r>
              <a:rPr lang="pt-BR" sz="1600" smtClean="0"/>
              <a:t>Cada par inicia sessão com o intermediário</a:t>
            </a:r>
          </a:p>
          <a:p>
            <a:pPr lvl="1">
              <a:lnSpc>
                <a:spcPct val="90000"/>
              </a:lnSpc>
            </a:pPr>
            <a:r>
              <a:rPr lang="pt-BR" sz="1600" smtClean="0"/>
              <a:t>Pares podem se comunicar através de NATs através do intermediário</a:t>
            </a:r>
          </a:p>
        </p:txBody>
      </p:sp>
      <p:grpSp>
        <p:nvGrpSpPr>
          <p:cNvPr id="15383" name="Group 4"/>
          <p:cNvGrpSpPr>
            <a:grpSpLocks/>
          </p:cNvGrpSpPr>
          <p:nvPr/>
        </p:nvGrpSpPr>
        <p:grpSpPr bwMode="auto">
          <a:xfrm>
            <a:off x="4751388" y="1722438"/>
            <a:ext cx="4129087" cy="3814762"/>
            <a:chOff x="2993" y="1085"/>
            <a:chExt cx="2601" cy="2403"/>
          </a:xfrm>
        </p:grpSpPr>
        <p:sp>
          <p:nvSpPr>
            <p:cNvPr id="15384" name="Line 5"/>
            <p:cNvSpPr>
              <a:spLocks noChangeShapeType="1"/>
            </p:cNvSpPr>
            <p:nvPr/>
          </p:nvSpPr>
          <p:spPr bwMode="auto">
            <a:xfrm>
              <a:off x="3941" y="1599"/>
              <a:ext cx="401" cy="22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5385" name="Line 6"/>
            <p:cNvSpPr>
              <a:spLocks noChangeShapeType="1"/>
            </p:cNvSpPr>
            <p:nvPr/>
          </p:nvSpPr>
          <p:spPr bwMode="auto">
            <a:xfrm>
              <a:off x="4063" y="1232"/>
              <a:ext cx="314" cy="61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5386" name="Line 7"/>
            <p:cNvSpPr>
              <a:spLocks noChangeShapeType="1"/>
            </p:cNvSpPr>
            <p:nvPr/>
          </p:nvSpPr>
          <p:spPr bwMode="auto">
            <a:xfrm flipH="1">
              <a:off x="4352" y="1127"/>
              <a:ext cx="9" cy="6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5387" name="Line 8"/>
            <p:cNvSpPr>
              <a:spLocks noChangeShapeType="1"/>
            </p:cNvSpPr>
            <p:nvPr/>
          </p:nvSpPr>
          <p:spPr bwMode="auto">
            <a:xfrm flipH="1">
              <a:off x="4369" y="1457"/>
              <a:ext cx="602" cy="41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grpSp>
          <p:nvGrpSpPr>
            <p:cNvPr id="15388" name="Group 9"/>
            <p:cNvGrpSpPr>
              <a:grpSpLocks/>
            </p:cNvGrpSpPr>
            <p:nvPr/>
          </p:nvGrpSpPr>
          <p:grpSpPr bwMode="auto">
            <a:xfrm>
              <a:off x="4098" y="1653"/>
              <a:ext cx="535" cy="443"/>
              <a:chOff x="3464" y="1275"/>
              <a:chExt cx="395" cy="329"/>
            </a:xfrm>
          </p:grpSpPr>
          <p:pic>
            <p:nvPicPr>
              <p:cNvPr id="15439" name="Picture 10" descr="kw_skype_logo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3464" y="1427"/>
                <a:ext cx="395" cy="1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graphicFrame>
            <p:nvGraphicFramePr>
              <p:cNvPr id="15378" name="Object 18"/>
              <p:cNvGraphicFramePr>
                <a:graphicFrameLocks noChangeAspect="1"/>
              </p:cNvGraphicFramePr>
              <p:nvPr/>
            </p:nvGraphicFramePr>
            <p:xfrm>
              <a:off x="3523" y="1275"/>
              <a:ext cx="280" cy="209"/>
            </p:xfrm>
            <a:graphic>
              <a:graphicData uri="http://schemas.openxmlformats.org/presentationml/2006/ole">
                <p:oleObj spid="_x0000_s31132" name="Clip" r:id="rId5" imgW="1307263" imgH="1084139" progId="">
                  <p:embed/>
                </p:oleObj>
              </a:graphicData>
            </a:graphic>
          </p:graphicFrame>
        </p:grpSp>
        <p:sp>
          <p:nvSpPr>
            <p:cNvPr id="15389" name="Line 12"/>
            <p:cNvSpPr>
              <a:spLocks noChangeShapeType="1"/>
            </p:cNvSpPr>
            <p:nvPr/>
          </p:nvSpPr>
          <p:spPr bwMode="auto">
            <a:xfrm flipV="1">
              <a:off x="3622" y="2775"/>
              <a:ext cx="61" cy="4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5390" name="Line 13"/>
            <p:cNvSpPr>
              <a:spLocks noChangeShapeType="1"/>
            </p:cNvSpPr>
            <p:nvPr/>
          </p:nvSpPr>
          <p:spPr bwMode="auto">
            <a:xfrm>
              <a:off x="3405" y="2181"/>
              <a:ext cx="313" cy="61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5391" name="Line 14"/>
            <p:cNvSpPr>
              <a:spLocks noChangeShapeType="1"/>
            </p:cNvSpPr>
            <p:nvPr/>
          </p:nvSpPr>
          <p:spPr bwMode="auto">
            <a:xfrm>
              <a:off x="3265" y="2556"/>
              <a:ext cx="428" cy="21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5392" name="Line 15"/>
            <p:cNvSpPr>
              <a:spLocks noChangeShapeType="1"/>
            </p:cNvSpPr>
            <p:nvPr/>
          </p:nvSpPr>
          <p:spPr bwMode="auto">
            <a:xfrm flipV="1">
              <a:off x="3117" y="2784"/>
              <a:ext cx="576" cy="12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5393" name="Line 16"/>
            <p:cNvSpPr>
              <a:spLocks noChangeShapeType="1"/>
            </p:cNvSpPr>
            <p:nvPr/>
          </p:nvSpPr>
          <p:spPr bwMode="auto">
            <a:xfrm flipV="1">
              <a:off x="3238" y="2818"/>
              <a:ext cx="472" cy="47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grpSp>
          <p:nvGrpSpPr>
            <p:cNvPr id="15394" name="Group 17"/>
            <p:cNvGrpSpPr>
              <a:grpSpLocks/>
            </p:cNvGrpSpPr>
            <p:nvPr/>
          </p:nvGrpSpPr>
          <p:grpSpPr bwMode="auto">
            <a:xfrm>
              <a:off x="3125" y="3091"/>
              <a:ext cx="316" cy="303"/>
              <a:chOff x="3464" y="1275"/>
              <a:chExt cx="395" cy="329"/>
            </a:xfrm>
          </p:grpSpPr>
          <p:pic>
            <p:nvPicPr>
              <p:cNvPr id="15438" name="Picture 18" descr="kw_skype_logo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3464" y="1427"/>
                <a:ext cx="395" cy="1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graphicFrame>
            <p:nvGraphicFramePr>
              <p:cNvPr id="15377" name="Object 17"/>
              <p:cNvGraphicFramePr>
                <a:graphicFrameLocks noChangeAspect="1"/>
              </p:cNvGraphicFramePr>
              <p:nvPr/>
            </p:nvGraphicFramePr>
            <p:xfrm>
              <a:off x="3523" y="1275"/>
              <a:ext cx="280" cy="209"/>
            </p:xfrm>
            <a:graphic>
              <a:graphicData uri="http://schemas.openxmlformats.org/presentationml/2006/ole">
                <p:oleObj spid="_x0000_s31133" name="Clip" r:id="rId6" imgW="1307263" imgH="1084139" progId="">
                  <p:embed/>
                </p:oleObj>
              </a:graphicData>
            </a:graphic>
          </p:graphicFrame>
        </p:grpSp>
        <p:grpSp>
          <p:nvGrpSpPr>
            <p:cNvPr id="15395" name="Group 20"/>
            <p:cNvGrpSpPr>
              <a:grpSpLocks/>
            </p:cNvGrpSpPr>
            <p:nvPr/>
          </p:nvGrpSpPr>
          <p:grpSpPr bwMode="auto">
            <a:xfrm>
              <a:off x="2993" y="2768"/>
              <a:ext cx="316" cy="303"/>
              <a:chOff x="3464" y="1275"/>
              <a:chExt cx="395" cy="329"/>
            </a:xfrm>
          </p:grpSpPr>
          <p:pic>
            <p:nvPicPr>
              <p:cNvPr id="15437" name="Picture 21" descr="kw_skype_logo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3464" y="1427"/>
                <a:ext cx="395" cy="1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graphicFrame>
            <p:nvGraphicFramePr>
              <p:cNvPr id="15376" name="Object 16"/>
              <p:cNvGraphicFramePr>
                <a:graphicFrameLocks noChangeAspect="1"/>
              </p:cNvGraphicFramePr>
              <p:nvPr/>
            </p:nvGraphicFramePr>
            <p:xfrm>
              <a:off x="3523" y="1275"/>
              <a:ext cx="280" cy="209"/>
            </p:xfrm>
            <a:graphic>
              <a:graphicData uri="http://schemas.openxmlformats.org/presentationml/2006/ole">
                <p:oleObj spid="_x0000_s31134" name="Clip" r:id="rId7" imgW="1307263" imgH="1084139" progId="">
                  <p:embed/>
                </p:oleObj>
              </a:graphicData>
            </a:graphic>
          </p:graphicFrame>
        </p:grpSp>
        <p:grpSp>
          <p:nvGrpSpPr>
            <p:cNvPr id="15396" name="Group 23"/>
            <p:cNvGrpSpPr>
              <a:grpSpLocks/>
            </p:cNvGrpSpPr>
            <p:nvPr/>
          </p:nvGrpSpPr>
          <p:grpSpPr bwMode="auto">
            <a:xfrm>
              <a:off x="3509" y="3185"/>
              <a:ext cx="316" cy="303"/>
              <a:chOff x="3464" y="1275"/>
              <a:chExt cx="395" cy="329"/>
            </a:xfrm>
          </p:grpSpPr>
          <p:pic>
            <p:nvPicPr>
              <p:cNvPr id="15436" name="Picture 24" descr="kw_skype_logo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3464" y="1427"/>
                <a:ext cx="395" cy="1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graphicFrame>
            <p:nvGraphicFramePr>
              <p:cNvPr id="15375" name="Object 15"/>
              <p:cNvGraphicFramePr>
                <a:graphicFrameLocks noChangeAspect="1"/>
              </p:cNvGraphicFramePr>
              <p:nvPr/>
            </p:nvGraphicFramePr>
            <p:xfrm>
              <a:off x="3523" y="1275"/>
              <a:ext cx="280" cy="209"/>
            </p:xfrm>
            <a:graphic>
              <a:graphicData uri="http://schemas.openxmlformats.org/presentationml/2006/ole">
                <p:oleObj spid="_x0000_s31135" name="Clip" r:id="rId8" imgW="1307263" imgH="1084139" progId="">
                  <p:embed/>
                </p:oleObj>
              </a:graphicData>
            </a:graphic>
          </p:graphicFrame>
        </p:grpSp>
        <p:grpSp>
          <p:nvGrpSpPr>
            <p:cNvPr id="15397" name="Group 26"/>
            <p:cNvGrpSpPr>
              <a:grpSpLocks/>
            </p:cNvGrpSpPr>
            <p:nvPr/>
          </p:nvGrpSpPr>
          <p:grpSpPr bwMode="auto">
            <a:xfrm>
              <a:off x="3264" y="2174"/>
              <a:ext cx="316" cy="303"/>
              <a:chOff x="3464" y="1275"/>
              <a:chExt cx="395" cy="329"/>
            </a:xfrm>
          </p:grpSpPr>
          <p:pic>
            <p:nvPicPr>
              <p:cNvPr id="15435" name="Picture 27" descr="kw_skype_logo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3464" y="1427"/>
                <a:ext cx="395" cy="1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graphicFrame>
            <p:nvGraphicFramePr>
              <p:cNvPr id="15374" name="Object 14"/>
              <p:cNvGraphicFramePr>
                <a:graphicFrameLocks noChangeAspect="1"/>
              </p:cNvGraphicFramePr>
              <p:nvPr/>
            </p:nvGraphicFramePr>
            <p:xfrm>
              <a:off x="3523" y="1275"/>
              <a:ext cx="280" cy="209"/>
            </p:xfrm>
            <a:graphic>
              <a:graphicData uri="http://schemas.openxmlformats.org/presentationml/2006/ole">
                <p:oleObj spid="_x0000_s31136" name="Clip" r:id="rId9" imgW="1307263" imgH="1084139" progId="">
                  <p:embed/>
                </p:oleObj>
              </a:graphicData>
            </a:graphic>
          </p:graphicFrame>
        </p:grpSp>
        <p:grpSp>
          <p:nvGrpSpPr>
            <p:cNvPr id="15398" name="Group 29"/>
            <p:cNvGrpSpPr>
              <a:grpSpLocks/>
            </p:cNvGrpSpPr>
            <p:nvPr/>
          </p:nvGrpSpPr>
          <p:grpSpPr bwMode="auto">
            <a:xfrm>
              <a:off x="3019" y="2408"/>
              <a:ext cx="316" cy="303"/>
              <a:chOff x="3464" y="1275"/>
              <a:chExt cx="395" cy="329"/>
            </a:xfrm>
          </p:grpSpPr>
          <p:pic>
            <p:nvPicPr>
              <p:cNvPr id="15434" name="Picture 30" descr="kw_skype_logo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3464" y="1427"/>
                <a:ext cx="395" cy="1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graphicFrame>
            <p:nvGraphicFramePr>
              <p:cNvPr id="15373" name="Object 13"/>
              <p:cNvGraphicFramePr>
                <a:graphicFrameLocks noChangeAspect="1"/>
              </p:cNvGraphicFramePr>
              <p:nvPr/>
            </p:nvGraphicFramePr>
            <p:xfrm>
              <a:off x="3523" y="1275"/>
              <a:ext cx="280" cy="209"/>
            </p:xfrm>
            <a:graphic>
              <a:graphicData uri="http://schemas.openxmlformats.org/presentationml/2006/ole">
                <p:oleObj spid="_x0000_s31137" name="Clip" r:id="rId10" imgW="1307263" imgH="1084139" progId="">
                  <p:embed/>
                </p:oleObj>
              </a:graphicData>
            </a:graphic>
          </p:graphicFrame>
        </p:grpSp>
        <p:grpSp>
          <p:nvGrpSpPr>
            <p:cNvPr id="15399" name="Group 32"/>
            <p:cNvGrpSpPr>
              <a:grpSpLocks/>
            </p:cNvGrpSpPr>
            <p:nvPr/>
          </p:nvGrpSpPr>
          <p:grpSpPr bwMode="auto">
            <a:xfrm>
              <a:off x="3439" y="2610"/>
              <a:ext cx="535" cy="443"/>
              <a:chOff x="3464" y="1275"/>
              <a:chExt cx="395" cy="329"/>
            </a:xfrm>
          </p:grpSpPr>
          <p:pic>
            <p:nvPicPr>
              <p:cNvPr id="15433" name="Picture 33" descr="kw_skype_logo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3464" y="1427"/>
                <a:ext cx="395" cy="1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graphicFrame>
            <p:nvGraphicFramePr>
              <p:cNvPr id="15372" name="Object 12"/>
              <p:cNvGraphicFramePr>
                <a:graphicFrameLocks noChangeAspect="1"/>
              </p:cNvGraphicFramePr>
              <p:nvPr/>
            </p:nvGraphicFramePr>
            <p:xfrm>
              <a:off x="3523" y="1275"/>
              <a:ext cx="280" cy="209"/>
            </p:xfrm>
            <a:graphic>
              <a:graphicData uri="http://schemas.openxmlformats.org/presentationml/2006/ole">
                <p:oleObj spid="_x0000_s31138" name="Clip" r:id="rId11" imgW="1307263" imgH="1084139" progId="">
                  <p:embed/>
                </p:oleObj>
              </a:graphicData>
            </a:graphic>
          </p:graphicFrame>
        </p:grpSp>
        <p:sp>
          <p:nvSpPr>
            <p:cNvPr id="15400" name="Line 35"/>
            <p:cNvSpPr>
              <a:spLocks noChangeShapeType="1"/>
            </p:cNvSpPr>
            <p:nvPr/>
          </p:nvSpPr>
          <p:spPr bwMode="auto">
            <a:xfrm flipH="1">
              <a:off x="3736" y="1903"/>
              <a:ext cx="637" cy="84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5401" name="Line 36"/>
            <p:cNvSpPr>
              <a:spLocks noChangeShapeType="1"/>
            </p:cNvSpPr>
            <p:nvPr/>
          </p:nvSpPr>
          <p:spPr bwMode="auto">
            <a:xfrm>
              <a:off x="4399" y="1807"/>
              <a:ext cx="436" cy="95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5402" name="Line 37"/>
            <p:cNvSpPr>
              <a:spLocks noChangeShapeType="1"/>
            </p:cNvSpPr>
            <p:nvPr/>
          </p:nvSpPr>
          <p:spPr bwMode="auto">
            <a:xfrm flipV="1">
              <a:off x="3788" y="2731"/>
              <a:ext cx="1073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5403" name="Line 38"/>
            <p:cNvSpPr>
              <a:spLocks noChangeShapeType="1"/>
            </p:cNvSpPr>
            <p:nvPr/>
          </p:nvSpPr>
          <p:spPr bwMode="auto">
            <a:xfrm flipH="1" flipV="1">
              <a:off x="4817" y="2828"/>
              <a:ext cx="53" cy="39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5404" name="Line 39"/>
            <p:cNvSpPr>
              <a:spLocks noChangeShapeType="1"/>
            </p:cNvSpPr>
            <p:nvPr/>
          </p:nvSpPr>
          <p:spPr bwMode="auto">
            <a:xfrm flipH="1" flipV="1">
              <a:off x="4852" y="2846"/>
              <a:ext cx="490" cy="2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5405" name="Line 40"/>
            <p:cNvSpPr>
              <a:spLocks noChangeShapeType="1"/>
            </p:cNvSpPr>
            <p:nvPr/>
          </p:nvSpPr>
          <p:spPr bwMode="auto">
            <a:xfrm flipH="1" flipV="1">
              <a:off x="4827" y="2828"/>
              <a:ext cx="638" cy="6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5406" name="Line 41"/>
            <p:cNvSpPr>
              <a:spLocks noChangeShapeType="1"/>
            </p:cNvSpPr>
            <p:nvPr/>
          </p:nvSpPr>
          <p:spPr bwMode="auto">
            <a:xfrm flipH="1">
              <a:off x="4827" y="2233"/>
              <a:ext cx="375" cy="60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5407" name="Line 42"/>
            <p:cNvSpPr>
              <a:spLocks noChangeShapeType="1"/>
            </p:cNvSpPr>
            <p:nvPr/>
          </p:nvSpPr>
          <p:spPr bwMode="auto">
            <a:xfrm flipH="1">
              <a:off x="4844" y="2459"/>
              <a:ext cx="602" cy="41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grpSp>
          <p:nvGrpSpPr>
            <p:cNvPr id="15408" name="Group 43"/>
            <p:cNvGrpSpPr>
              <a:grpSpLocks/>
            </p:cNvGrpSpPr>
            <p:nvPr/>
          </p:nvGrpSpPr>
          <p:grpSpPr bwMode="auto">
            <a:xfrm>
              <a:off x="5278" y="2759"/>
              <a:ext cx="316" cy="303"/>
              <a:chOff x="3464" y="1275"/>
              <a:chExt cx="395" cy="329"/>
            </a:xfrm>
          </p:grpSpPr>
          <p:pic>
            <p:nvPicPr>
              <p:cNvPr id="15432" name="Picture 44" descr="kw_skype_logo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3464" y="1427"/>
                <a:ext cx="395" cy="1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graphicFrame>
            <p:nvGraphicFramePr>
              <p:cNvPr id="15371" name="Object 11"/>
              <p:cNvGraphicFramePr>
                <a:graphicFrameLocks noChangeAspect="1"/>
              </p:cNvGraphicFramePr>
              <p:nvPr/>
            </p:nvGraphicFramePr>
            <p:xfrm>
              <a:off x="3523" y="1275"/>
              <a:ext cx="280" cy="209"/>
            </p:xfrm>
            <a:graphic>
              <a:graphicData uri="http://schemas.openxmlformats.org/presentationml/2006/ole">
                <p:oleObj spid="_x0000_s31139" name="Clip" r:id="rId12" imgW="1307263" imgH="1084139" progId="">
                  <p:embed/>
                </p:oleObj>
              </a:graphicData>
            </a:graphic>
          </p:graphicFrame>
        </p:grpSp>
        <p:grpSp>
          <p:nvGrpSpPr>
            <p:cNvPr id="15409" name="Group 46"/>
            <p:cNvGrpSpPr>
              <a:grpSpLocks/>
            </p:cNvGrpSpPr>
            <p:nvPr/>
          </p:nvGrpSpPr>
          <p:grpSpPr bwMode="auto">
            <a:xfrm>
              <a:off x="5175" y="3081"/>
              <a:ext cx="316" cy="303"/>
              <a:chOff x="3464" y="1275"/>
              <a:chExt cx="395" cy="329"/>
            </a:xfrm>
          </p:grpSpPr>
          <p:pic>
            <p:nvPicPr>
              <p:cNvPr id="15431" name="Picture 47" descr="kw_skype_logo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3464" y="1427"/>
                <a:ext cx="395" cy="1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graphicFrame>
            <p:nvGraphicFramePr>
              <p:cNvPr id="15370" name="Object 10"/>
              <p:cNvGraphicFramePr>
                <a:graphicFrameLocks noChangeAspect="1"/>
              </p:cNvGraphicFramePr>
              <p:nvPr/>
            </p:nvGraphicFramePr>
            <p:xfrm>
              <a:off x="3523" y="1275"/>
              <a:ext cx="280" cy="209"/>
            </p:xfrm>
            <a:graphic>
              <a:graphicData uri="http://schemas.openxmlformats.org/presentationml/2006/ole">
                <p:oleObj spid="_x0000_s31140" name="Clip" r:id="rId13" imgW="1307263" imgH="1084139" progId="">
                  <p:embed/>
                </p:oleObj>
              </a:graphicData>
            </a:graphic>
          </p:graphicFrame>
        </p:grpSp>
        <p:grpSp>
          <p:nvGrpSpPr>
            <p:cNvPr id="15410" name="Group 49"/>
            <p:cNvGrpSpPr>
              <a:grpSpLocks/>
            </p:cNvGrpSpPr>
            <p:nvPr/>
          </p:nvGrpSpPr>
          <p:grpSpPr bwMode="auto">
            <a:xfrm>
              <a:off x="5271" y="2375"/>
              <a:ext cx="316" cy="303"/>
              <a:chOff x="3464" y="1275"/>
              <a:chExt cx="395" cy="329"/>
            </a:xfrm>
          </p:grpSpPr>
          <p:pic>
            <p:nvPicPr>
              <p:cNvPr id="15430" name="Picture 50" descr="kw_skype_logo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3464" y="1427"/>
                <a:ext cx="395" cy="1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graphicFrame>
            <p:nvGraphicFramePr>
              <p:cNvPr id="15369" name="Object 9"/>
              <p:cNvGraphicFramePr>
                <a:graphicFrameLocks noChangeAspect="1"/>
              </p:cNvGraphicFramePr>
              <p:nvPr/>
            </p:nvGraphicFramePr>
            <p:xfrm>
              <a:off x="3523" y="1275"/>
              <a:ext cx="280" cy="209"/>
            </p:xfrm>
            <a:graphic>
              <a:graphicData uri="http://schemas.openxmlformats.org/presentationml/2006/ole">
                <p:oleObj spid="_x0000_s31141" name="Clip" r:id="rId14" imgW="1307263" imgH="1084139" progId="">
                  <p:embed/>
                </p:oleObj>
              </a:graphicData>
            </a:graphic>
          </p:graphicFrame>
        </p:grpSp>
        <p:grpSp>
          <p:nvGrpSpPr>
            <p:cNvPr id="15411" name="Group 52"/>
            <p:cNvGrpSpPr>
              <a:grpSpLocks/>
            </p:cNvGrpSpPr>
            <p:nvPr/>
          </p:nvGrpSpPr>
          <p:grpSpPr bwMode="auto">
            <a:xfrm>
              <a:off x="5035" y="2130"/>
              <a:ext cx="316" cy="303"/>
              <a:chOff x="3464" y="1275"/>
              <a:chExt cx="395" cy="329"/>
            </a:xfrm>
          </p:grpSpPr>
          <p:pic>
            <p:nvPicPr>
              <p:cNvPr id="15429" name="Picture 53" descr="kw_skype_logo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3464" y="1427"/>
                <a:ext cx="395" cy="1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graphicFrame>
            <p:nvGraphicFramePr>
              <p:cNvPr id="15368" name="Object 8"/>
              <p:cNvGraphicFramePr>
                <a:graphicFrameLocks noChangeAspect="1"/>
              </p:cNvGraphicFramePr>
              <p:nvPr/>
            </p:nvGraphicFramePr>
            <p:xfrm>
              <a:off x="3523" y="1275"/>
              <a:ext cx="280" cy="209"/>
            </p:xfrm>
            <a:graphic>
              <a:graphicData uri="http://schemas.openxmlformats.org/presentationml/2006/ole">
                <p:oleObj spid="_x0000_s31142" name="Clip" r:id="rId15" imgW="1307263" imgH="1084139" progId="">
                  <p:embed/>
                </p:oleObj>
              </a:graphicData>
            </a:graphic>
          </p:graphicFrame>
        </p:grpSp>
        <p:grpSp>
          <p:nvGrpSpPr>
            <p:cNvPr id="15412" name="Group 55"/>
            <p:cNvGrpSpPr>
              <a:grpSpLocks/>
            </p:cNvGrpSpPr>
            <p:nvPr/>
          </p:nvGrpSpPr>
          <p:grpSpPr bwMode="auto">
            <a:xfrm>
              <a:off x="4729" y="3134"/>
              <a:ext cx="316" cy="303"/>
              <a:chOff x="3464" y="1275"/>
              <a:chExt cx="395" cy="329"/>
            </a:xfrm>
          </p:grpSpPr>
          <p:pic>
            <p:nvPicPr>
              <p:cNvPr id="15428" name="Picture 56" descr="kw_skype_logo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3464" y="1427"/>
                <a:ext cx="395" cy="1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graphicFrame>
            <p:nvGraphicFramePr>
              <p:cNvPr id="15367" name="Object 7"/>
              <p:cNvGraphicFramePr>
                <a:graphicFrameLocks noChangeAspect="1"/>
              </p:cNvGraphicFramePr>
              <p:nvPr/>
            </p:nvGraphicFramePr>
            <p:xfrm>
              <a:off x="3523" y="1275"/>
              <a:ext cx="280" cy="209"/>
            </p:xfrm>
            <a:graphic>
              <a:graphicData uri="http://schemas.openxmlformats.org/presentationml/2006/ole">
                <p:oleObj spid="_x0000_s31143" name="Clip" r:id="rId16" imgW="1307263" imgH="1084139" progId="">
                  <p:embed/>
                </p:oleObj>
              </a:graphicData>
            </a:graphic>
          </p:graphicFrame>
        </p:grpSp>
        <p:grpSp>
          <p:nvGrpSpPr>
            <p:cNvPr id="15413" name="Group 58"/>
            <p:cNvGrpSpPr>
              <a:grpSpLocks/>
            </p:cNvGrpSpPr>
            <p:nvPr/>
          </p:nvGrpSpPr>
          <p:grpSpPr bwMode="auto">
            <a:xfrm>
              <a:off x="4573" y="2655"/>
              <a:ext cx="535" cy="443"/>
              <a:chOff x="3464" y="1275"/>
              <a:chExt cx="395" cy="329"/>
            </a:xfrm>
          </p:grpSpPr>
          <p:pic>
            <p:nvPicPr>
              <p:cNvPr id="15427" name="Picture 59" descr="kw_skype_logo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3464" y="1427"/>
                <a:ext cx="395" cy="1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graphicFrame>
            <p:nvGraphicFramePr>
              <p:cNvPr id="15366" name="Object 6"/>
              <p:cNvGraphicFramePr>
                <a:graphicFrameLocks noChangeAspect="1"/>
              </p:cNvGraphicFramePr>
              <p:nvPr/>
            </p:nvGraphicFramePr>
            <p:xfrm>
              <a:off x="3523" y="1275"/>
              <a:ext cx="280" cy="209"/>
            </p:xfrm>
            <a:graphic>
              <a:graphicData uri="http://schemas.openxmlformats.org/presentationml/2006/ole">
                <p:oleObj spid="_x0000_s31144" name="Clip" r:id="rId17" imgW="1307263" imgH="1084139" progId="">
                  <p:embed/>
                </p:oleObj>
              </a:graphicData>
            </a:graphic>
          </p:graphicFrame>
        </p:grpSp>
        <p:grpSp>
          <p:nvGrpSpPr>
            <p:cNvPr id="15414" name="Group 61"/>
            <p:cNvGrpSpPr>
              <a:grpSpLocks/>
            </p:cNvGrpSpPr>
            <p:nvPr/>
          </p:nvGrpSpPr>
          <p:grpSpPr bwMode="auto">
            <a:xfrm>
              <a:off x="3696" y="1373"/>
              <a:ext cx="316" cy="303"/>
              <a:chOff x="3464" y="1275"/>
              <a:chExt cx="395" cy="329"/>
            </a:xfrm>
          </p:grpSpPr>
          <p:pic>
            <p:nvPicPr>
              <p:cNvPr id="15426" name="Picture 62" descr="kw_skype_logo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3464" y="1427"/>
                <a:ext cx="395" cy="1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graphicFrame>
            <p:nvGraphicFramePr>
              <p:cNvPr id="15365" name="Object 5"/>
              <p:cNvGraphicFramePr>
                <a:graphicFrameLocks noChangeAspect="1"/>
              </p:cNvGraphicFramePr>
              <p:nvPr/>
            </p:nvGraphicFramePr>
            <p:xfrm>
              <a:off x="3523" y="1275"/>
              <a:ext cx="280" cy="209"/>
            </p:xfrm>
            <a:graphic>
              <a:graphicData uri="http://schemas.openxmlformats.org/presentationml/2006/ole">
                <p:oleObj spid="_x0000_s31145" name="Clip" r:id="rId18" imgW="1307263" imgH="1084139" progId="">
                  <p:embed/>
                </p:oleObj>
              </a:graphicData>
            </a:graphic>
          </p:graphicFrame>
        </p:grpSp>
        <p:grpSp>
          <p:nvGrpSpPr>
            <p:cNvPr id="15415" name="Group 64"/>
            <p:cNvGrpSpPr>
              <a:grpSpLocks/>
            </p:cNvGrpSpPr>
            <p:nvPr/>
          </p:nvGrpSpPr>
          <p:grpSpPr bwMode="auto">
            <a:xfrm>
              <a:off x="4219" y="1085"/>
              <a:ext cx="316" cy="303"/>
              <a:chOff x="3464" y="1275"/>
              <a:chExt cx="395" cy="329"/>
            </a:xfrm>
          </p:grpSpPr>
          <p:pic>
            <p:nvPicPr>
              <p:cNvPr id="15425" name="Picture 65" descr="kw_skype_logo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3464" y="1427"/>
                <a:ext cx="395" cy="1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graphicFrame>
            <p:nvGraphicFramePr>
              <p:cNvPr id="15364" name="Object 4"/>
              <p:cNvGraphicFramePr>
                <a:graphicFrameLocks noChangeAspect="1"/>
              </p:cNvGraphicFramePr>
              <p:nvPr/>
            </p:nvGraphicFramePr>
            <p:xfrm>
              <a:off x="3523" y="1275"/>
              <a:ext cx="280" cy="209"/>
            </p:xfrm>
            <a:graphic>
              <a:graphicData uri="http://schemas.openxmlformats.org/presentationml/2006/ole">
                <p:oleObj spid="_x0000_s31146" name="Clip" r:id="rId19" imgW="1307263" imgH="1084139" progId="">
                  <p:embed/>
                </p:oleObj>
              </a:graphicData>
            </a:graphic>
          </p:graphicFrame>
        </p:grpSp>
        <p:grpSp>
          <p:nvGrpSpPr>
            <p:cNvPr id="15416" name="Group 67"/>
            <p:cNvGrpSpPr>
              <a:grpSpLocks/>
            </p:cNvGrpSpPr>
            <p:nvPr/>
          </p:nvGrpSpPr>
          <p:grpSpPr bwMode="auto">
            <a:xfrm>
              <a:off x="3888" y="1146"/>
              <a:ext cx="316" cy="303"/>
              <a:chOff x="3464" y="1275"/>
              <a:chExt cx="395" cy="329"/>
            </a:xfrm>
          </p:grpSpPr>
          <p:pic>
            <p:nvPicPr>
              <p:cNvPr id="15424" name="Picture 68" descr="kw_skype_logo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3464" y="1427"/>
                <a:ext cx="395" cy="1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graphicFrame>
            <p:nvGraphicFramePr>
              <p:cNvPr id="15363" name="Object 3"/>
              <p:cNvGraphicFramePr>
                <a:graphicFrameLocks noChangeAspect="1"/>
              </p:cNvGraphicFramePr>
              <p:nvPr/>
            </p:nvGraphicFramePr>
            <p:xfrm>
              <a:off x="3523" y="1275"/>
              <a:ext cx="280" cy="209"/>
            </p:xfrm>
            <a:graphic>
              <a:graphicData uri="http://schemas.openxmlformats.org/presentationml/2006/ole">
                <p:oleObj spid="_x0000_s31147" name="Clip" r:id="rId20" imgW="1307263" imgH="1084139" progId="">
                  <p:embed/>
                </p:oleObj>
              </a:graphicData>
            </a:graphic>
          </p:graphicFrame>
        </p:grpSp>
        <p:grpSp>
          <p:nvGrpSpPr>
            <p:cNvPr id="15417" name="Group 70"/>
            <p:cNvGrpSpPr>
              <a:grpSpLocks/>
            </p:cNvGrpSpPr>
            <p:nvPr/>
          </p:nvGrpSpPr>
          <p:grpSpPr bwMode="auto">
            <a:xfrm>
              <a:off x="4796" y="1373"/>
              <a:ext cx="316" cy="303"/>
              <a:chOff x="3464" y="1275"/>
              <a:chExt cx="395" cy="329"/>
            </a:xfrm>
          </p:grpSpPr>
          <p:pic>
            <p:nvPicPr>
              <p:cNvPr id="15423" name="Picture 71" descr="kw_skype_logo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3464" y="1427"/>
                <a:ext cx="395" cy="1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graphicFrame>
            <p:nvGraphicFramePr>
              <p:cNvPr id="15362" name="Object 2"/>
              <p:cNvGraphicFramePr>
                <a:graphicFrameLocks noChangeAspect="1"/>
              </p:cNvGraphicFramePr>
              <p:nvPr/>
            </p:nvGraphicFramePr>
            <p:xfrm>
              <a:off x="3523" y="1275"/>
              <a:ext cx="280" cy="209"/>
            </p:xfrm>
            <a:graphic>
              <a:graphicData uri="http://schemas.openxmlformats.org/presentationml/2006/ole">
                <p:oleObj spid="_x0000_s31148" name="Clip" r:id="rId21" imgW="1307263" imgH="1084139" progId="">
                  <p:embed/>
                </p:oleObj>
              </a:graphicData>
            </a:graphic>
          </p:graphicFrame>
        </p:grpSp>
        <p:sp>
          <p:nvSpPr>
            <p:cNvPr id="15418" name="Freeform 73"/>
            <p:cNvSpPr>
              <a:spLocks/>
            </p:cNvSpPr>
            <p:nvPr/>
          </p:nvSpPr>
          <p:spPr bwMode="auto">
            <a:xfrm>
              <a:off x="3693" y="1228"/>
              <a:ext cx="1597" cy="2008"/>
            </a:xfrm>
            <a:custGeom>
              <a:avLst/>
              <a:gdLst>
                <a:gd name="T0" fmla="*/ 737 w 1597"/>
                <a:gd name="T1" fmla="*/ 0 h 2008"/>
                <a:gd name="T2" fmla="*/ 1474 w 1597"/>
                <a:gd name="T3" fmla="*/ 983 h 2008"/>
                <a:gd name="T4" fmla="*/ 0 w 1597"/>
                <a:gd name="T5" fmla="*/ 2008 h 2008"/>
                <a:gd name="T6" fmla="*/ 0 60000 65536"/>
                <a:gd name="T7" fmla="*/ 0 60000 65536"/>
                <a:gd name="T8" fmla="*/ 0 60000 65536"/>
                <a:gd name="T9" fmla="*/ 0 w 1597"/>
                <a:gd name="T10" fmla="*/ 0 h 2008"/>
                <a:gd name="T11" fmla="*/ 1597 w 1597"/>
                <a:gd name="T12" fmla="*/ 2008 h 200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597" h="2008">
                  <a:moveTo>
                    <a:pt x="737" y="0"/>
                  </a:moveTo>
                  <a:cubicBezTo>
                    <a:pt x="1167" y="324"/>
                    <a:pt x="1597" y="648"/>
                    <a:pt x="1474" y="983"/>
                  </a:cubicBezTo>
                  <a:cubicBezTo>
                    <a:pt x="1351" y="1318"/>
                    <a:pt x="675" y="1663"/>
                    <a:pt x="0" y="2008"/>
                  </a:cubicBez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5419" name="Freeform 74"/>
            <p:cNvSpPr>
              <a:spLocks/>
            </p:cNvSpPr>
            <p:nvPr/>
          </p:nvSpPr>
          <p:spPr bwMode="auto">
            <a:xfrm>
              <a:off x="3685" y="1203"/>
              <a:ext cx="1615" cy="2075"/>
            </a:xfrm>
            <a:custGeom>
              <a:avLst/>
              <a:gdLst>
                <a:gd name="T0" fmla="*/ 745 w 1615"/>
                <a:gd name="T1" fmla="*/ 0 h 2075"/>
                <a:gd name="T2" fmla="*/ 1491 w 1615"/>
                <a:gd name="T3" fmla="*/ 1016 h 2075"/>
                <a:gd name="T4" fmla="*/ 0 w 1615"/>
                <a:gd name="T5" fmla="*/ 2075 h 2075"/>
                <a:gd name="T6" fmla="*/ 0 60000 65536"/>
                <a:gd name="T7" fmla="*/ 0 60000 65536"/>
                <a:gd name="T8" fmla="*/ 0 60000 65536"/>
                <a:gd name="T9" fmla="*/ 0 w 1615"/>
                <a:gd name="T10" fmla="*/ 0 h 2075"/>
                <a:gd name="T11" fmla="*/ 1615 w 1615"/>
                <a:gd name="T12" fmla="*/ 2075 h 207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615" h="2075">
                  <a:moveTo>
                    <a:pt x="745" y="0"/>
                  </a:moveTo>
                  <a:cubicBezTo>
                    <a:pt x="1180" y="335"/>
                    <a:pt x="1615" y="670"/>
                    <a:pt x="1491" y="1016"/>
                  </a:cubicBezTo>
                  <a:cubicBezTo>
                    <a:pt x="1367" y="1362"/>
                    <a:pt x="250" y="1899"/>
                    <a:pt x="0" y="2075"/>
                  </a:cubicBez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5420" name="Freeform 75"/>
            <p:cNvSpPr>
              <a:spLocks/>
            </p:cNvSpPr>
            <p:nvPr/>
          </p:nvSpPr>
          <p:spPr bwMode="auto">
            <a:xfrm>
              <a:off x="3693" y="1203"/>
              <a:ext cx="1600" cy="2058"/>
            </a:xfrm>
            <a:custGeom>
              <a:avLst/>
              <a:gdLst>
                <a:gd name="T0" fmla="*/ 754 w 1600"/>
                <a:gd name="T1" fmla="*/ 0 h 2058"/>
                <a:gd name="T2" fmla="*/ 1474 w 1600"/>
                <a:gd name="T3" fmla="*/ 982 h 2058"/>
                <a:gd name="T4" fmla="*/ 0 w 1600"/>
                <a:gd name="T5" fmla="*/ 2058 h 2058"/>
                <a:gd name="T6" fmla="*/ 0 60000 65536"/>
                <a:gd name="T7" fmla="*/ 0 60000 65536"/>
                <a:gd name="T8" fmla="*/ 0 60000 65536"/>
                <a:gd name="T9" fmla="*/ 0 w 1600"/>
                <a:gd name="T10" fmla="*/ 0 h 2058"/>
                <a:gd name="T11" fmla="*/ 1600 w 1600"/>
                <a:gd name="T12" fmla="*/ 2058 h 205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600" h="2058">
                  <a:moveTo>
                    <a:pt x="754" y="0"/>
                  </a:moveTo>
                  <a:cubicBezTo>
                    <a:pt x="1177" y="319"/>
                    <a:pt x="1600" y="639"/>
                    <a:pt x="1474" y="982"/>
                  </a:cubicBezTo>
                  <a:cubicBezTo>
                    <a:pt x="1348" y="1325"/>
                    <a:pt x="674" y="1691"/>
                    <a:pt x="0" y="2058"/>
                  </a:cubicBez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5421" name="Line 76"/>
            <p:cNvSpPr>
              <a:spLocks noChangeShapeType="1"/>
            </p:cNvSpPr>
            <p:nvPr/>
          </p:nvSpPr>
          <p:spPr bwMode="auto">
            <a:xfrm flipH="1">
              <a:off x="3736" y="1516"/>
              <a:ext cx="127" cy="1169"/>
            </a:xfrm>
            <a:prstGeom prst="line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5422" name="Freeform 77"/>
            <p:cNvSpPr>
              <a:spLocks/>
            </p:cNvSpPr>
            <p:nvPr/>
          </p:nvSpPr>
          <p:spPr bwMode="auto">
            <a:xfrm>
              <a:off x="3719" y="1203"/>
              <a:ext cx="1577" cy="2067"/>
            </a:xfrm>
            <a:custGeom>
              <a:avLst/>
              <a:gdLst>
                <a:gd name="T0" fmla="*/ 720 w 1577"/>
                <a:gd name="T1" fmla="*/ 0 h 2067"/>
                <a:gd name="T2" fmla="*/ 1457 w 1577"/>
                <a:gd name="T3" fmla="*/ 999 h 2067"/>
                <a:gd name="T4" fmla="*/ 0 w 1577"/>
                <a:gd name="T5" fmla="*/ 2067 h 2067"/>
                <a:gd name="T6" fmla="*/ 0 60000 65536"/>
                <a:gd name="T7" fmla="*/ 0 60000 65536"/>
                <a:gd name="T8" fmla="*/ 0 60000 65536"/>
                <a:gd name="T9" fmla="*/ 0 w 1577"/>
                <a:gd name="T10" fmla="*/ 0 h 2067"/>
                <a:gd name="T11" fmla="*/ 1577 w 1577"/>
                <a:gd name="T12" fmla="*/ 2067 h 206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577" h="2067">
                  <a:moveTo>
                    <a:pt x="720" y="0"/>
                  </a:moveTo>
                  <a:cubicBezTo>
                    <a:pt x="1148" y="327"/>
                    <a:pt x="1577" y="655"/>
                    <a:pt x="1457" y="999"/>
                  </a:cubicBezTo>
                  <a:cubicBezTo>
                    <a:pt x="1337" y="1343"/>
                    <a:pt x="249" y="1892"/>
                    <a:pt x="0" y="2067"/>
                  </a:cubicBezTo>
                </a:path>
              </a:pathLst>
            </a:custGeom>
            <a:noFill/>
            <a:ln w="3175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xmlns="" val="1633445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2: Camada de Aplicação</a:t>
            </a:r>
            <a:endParaRPr lang="pt-BR">
              <a:latin typeface="Times New Roman" pitchFamily="18" charset="0"/>
            </a:endParaRPr>
          </a:p>
        </p:txBody>
      </p:sp>
      <p:sp>
        <p:nvSpPr>
          <p:cNvPr id="30723" name="Espaço Reservado para Número de Slide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BE8C0B2C-A508-4D66-8805-C1F4F48E2AB1}" type="slidenum">
              <a:rPr lang="en-US" smtClean="0"/>
              <a:pPr/>
              <a:t>105</a:t>
            </a:fld>
            <a:endParaRPr lang="en-US" smtClean="0"/>
          </a:p>
        </p:txBody>
      </p:sp>
      <p:sp>
        <p:nvSpPr>
          <p:cNvPr id="30724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Capítulo 2: Roteiro</a:t>
            </a:r>
          </a:p>
        </p:txBody>
      </p:sp>
      <p:sp>
        <p:nvSpPr>
          <p:cNvPr id="30725" name="Rectangle 1027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r>
              <a:rPr lang="pt-BR" sz="2400" smtClean="0"/>
              <a:t>2.1 Princípios de aplicações de rede</a:t>
            </a:r>
          </a:p>
          <a:p>
            <a:r>
              <a:rPr lang="pt-BR" sz="2400" smtClean="0"/>
              <a:t>2.2 A Web e o HTTP</a:t>
            </a:r>
          </a:p>
          <a:p>
            <a:r>
              <a:rPr lang="pt-BR" sz="2400" smtClean="0"/>
              <a:t>2.3 Transferência de arquivo: FTP</a:t>
            </a:r>
          </a:p>
          <a:p>
            <a:r>
              <a:rPr lang="pt-BR" sz="2400" smtClean="0"/>
              <a:t>2.4 Correio Eletrônico na Internet</a:t>
            </a:r>
          </a:p>
          <a:p>
            <a:r>
              <a:rPr lang="pt-BR" sz="2400" smtClean="0"/>
              <a:t>2.5 DNS: o serviço de diretório da Internet</a:t>
            </a:r>
          </a:p>
          <a:p>
            <a:endParaRPr lang="pt-BR" sz="2400" smtClean="0"/>
          </a:p>
        </p:txBody>
      </p:sp>
      <p:sp>
        <p:nvSpPr>
          <p:cNvPr id="30726" name="Rectangle 1028"/>
          <p:cNvSpPr>
            <a:spLocks noGrp="1" noChangeArrowheads="1"/>
          </p:cNvSpPr>
          <p:nvPr>
            <p:ph type="body" sz="half" idx="2"/>
          </p:nvPr>
        </p:nvSpPr>
        <p:spPr>
          <a:xfrm>
            <a:off x="4495800" y="1600200"/>
            <a:ext cx="4054475" cy="4648200"/>
          </a:xfrm>
        </p:spPr>
        <p:txBody>
          <a:bodyPr/>
          <a:lstStyle/>
          <a:p>
            <a:r>
              <a:rPr lang="pt-BR" sz="2400" smtClean="0"/>
              <a:t>2.6 Aplicações P2P</a:t>
            </a:r>
          </a:p>
          <a:p>
            <a:r>
              <a:rPr lang="pt-BR" sz="2400" smtClean="0">
                <a:solidFill>
                  <a:srgbClr val="FF0000"/>
                </a:solidFill>
              </a:rPr>
              <a:t>2.7 Programação e desenvolvimento de aplicações com TCP</a:t>
            </a:r>
          </a:p>
          <a:p>
            <a:r>
              <a:rPr lang="pt-BR" sz="2400" smtClean="0"/>
              <a:t>2.8 Programação de </a:t>
            </a:r>
            <a:r>
              <a:rPr lang="pt-BR" sz="2400" i="1" err="1" smtClean="0"/>
              <a:t>sockets</a:t>
            </a:r>
            <a:r>
              <a:rPr lang="pt-BR" sz="2400" smtClean="0"/>
              <a:t> com UDP</a:t>
            </a:r>
          </a:p>
          <a:p>
            <a:endParaRPr lang="pt-BR" sz="2400" smtClean="0"/>
          </a:p>
          <a:p>
            <a:pPr>
              <a:buFont typeface="ZapfDingbats" pitchFamily="82" charset="0"/>
              <a:buNone/>
            </a:pPr>
            <a:endParaRPr lang="pt-BR" sz="2400" smtClean="0"/>
          </a:p>
        </p:txBody>
      </p:sp>
    </p:spTree>
    <p:extLst>
      <p:ext uri="{BB962C8B-B14F-4D97-AF65-F5344CB8AC3E}">
        <p14:creationId xmlns:p14="http://schemas.microsoft.com/office/powerpoint/2010/main" xmlns="" val="2160757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Espaço Reservado para Rodapé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/>
              <a:t>2: Camada de Aplicação</a:t>
            </a:r>
            <a:endParaRPr lang="pt-BR" smtClean="0">
              <a:latin typeface="Times New Roman" pitchFamily="18" charset="0"/>
            </a:endParaRPr>
          </a:p>
        </p:txBody>
      </p:sp>
      <p:sp>
        <p:nvSpPr>
          <p:cNvPr id="40963" name="Espaço Reservado para Número de Slide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68678DF2-DD24-4F90-9199-F2AB7B4060A4}" type="slidenum">
              <a:rPr lang="en-US" smtClean="0"/>
              <a:pPr/>
              <a:t>106</a:t>
            </a:fld>
            <a:endParaRPr lang="en-US" smtClean="0"/>
          </a:p>
        </p:txBody>
      </p:sp>
      <p:sp>
        <p:nvSpPr>
          <p:cNvPr id="40964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247650"/>
            <a:ext cx="7772400" cy="857250"/>
          </a:xfrm>
        </p:spPr>
        <p:txBody>
          <a:bodyPr/>
          <a:lstStyle/>
          <a:p>
            <a:r>
              <a:rPr lang="pt-BR" smtClean="0"/>
              <a:t>Programação com sockets</a:t>
            </a:r>
          </a:p>
        </p:txBody>
      </p:sp>
      <p:sp>
        <p:nvSpPr>
          <p:cNvPr id="4096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4850" y="2295525"/>
            <a:ext cx="3962400" cy="3695700"/>
          </a:xfrm>
        </p:spPr>
        <p:txBody>
          <a:bodyPr/>
          <a:lstStyle/>
          <a:p>
            <a:pPr>
              <a:buFont typeface="ZapfDingbats" pitchFamily="82" charset="0"/>
              <a:buNone/>
            </a:pPr>
            <a:r>
              <a:rPr lang="pt-BR" sz="2400" smtClean="0">
                <a:solidFill>
                  <a:srgbClr val="FF0000"/>
                </a:solidFill>
              </a:rPr>
              <a:t>API Sockets </a:t>
            </a:r>
            <a:endParaRPr lang="pt-BR" sz="2400" smtClean="0"/>
          </a:p>
          <a:p>
            <a:r>
              <a:rPr lang="pt-BR" sz="2000" smtClean="0"/>
              <a:t>apareceu no BSD4.1 UNIX em 1981</a:t>
            </a:r>
          </a:p>
          <a:p>
            <a:r>
              <a:rPr lang="pt-BR" sz="2000" smtClean="0"/>
              <a:t>são explicitamente criados, usados e liberados por </a:t>
            </a:r>
            <a:r>
              <a:rPr lang="pt-BR" sz="2000" err="1" smtClean="0"/>
              <a:t>apls</a:t>
            </a:r>
            <a:endParaRPr lang="pt-BR" sz="2000" smtClean="0"/>
          </a:p>
          <a:p>
            <a:r>
              <a:rPr lang="pt-BR" sz="2000" smtClean="0"/>
              <a:t>paradigma cliente/servidor</a:t>
            </a:r>
          </a:p>
          <a:p>
            <a:r>
              <a:rPr lang="pt-BR" sz="2000" smtClean="0"/>
              <a:t>dois tipos de serviço de transporte via API Sockets</a:t>
            </a:r>
          </a:p>
          <a:p>
            <a:pPr lvl="1"/>
            <a:r>
              <a:rPr lang="pt-BR" sz="1800" err="1" smtClean="0"/>
              <a:t>datagrama</a:t>
            </a:r>
            <a:r>
              <a:rPr lang="pt-BR" sz="1800" smtClean="0"/>
              <a:t> não confiável </a:t>
            </a:r>
          </a:p>
          <a:p>
            <a:pPr lvl="1"/>
            <a:r>
              <a:rPr lang="pt-BR" sz="1800" smtClean="0"/>
              <a:t>fluxo de bytes, confiável</a:t>
            </a:r>
          </a:p>
        </p:txBody>
      </p:sp>
      <p:grpSp>
        <p:nvGrpSpPr>
          <p:cNvPr id="40966" name="Group 11"/>
          <p:cNvGrpSpPr>
            <a:grpSpLocks/>
          </p:cNvGrpSpPr>
          <p:nvPr/>
        </p:nvGrpSpPr>
        <p:grpSpPr bwMode="auto">
          <a:xfrm>
            <a:off x="5149850" y="2025650"/>
            <a:ext cx="3394075" cy="4543425"/>
            <a:chOff x="3244" y="1458"/>
            <a:chExt cx="2138" cy="2862"/>
          </a:xfrm>
        </p:grpSpPr>
        <p:sp>
          <p:nvSpPr>
            <p:cNvPr id="40968" name="Text Box 4"/>
            <p:cNvSpPr txBox="1">
              <a:spLocks noChangeArrowheads="1"/>
            </p:cNvSpPr>
            <p:nvPr/>
          </p:nvSpPr>
          <p:spPr bwMode="auto">
            <a:xfrm>
              <a:off x="3244" y="1728"/>
              <a:ext cx="2078" cy="25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r>
                <a:rPr lang="pt-BR" sz="2000">
                  <a:latin typeface="+mj-lt"/>
                </a:rPr>
                <a:t>uma interface (uma “porta”), </a:t>
              </a:r>
              <a:r>
                <a:rPr lang="pt-BR" sz="2000">
                  <a:solidFill>
                    <a:srgbClr val="FF0000"/>
                  </a:solidFill>
                  <a:latin typeface="+mj-lt"/>
                </a:rPr>
                <a:t>local ao hospedeiro, criada por e pertencente à aplicação, e controlado pelo SO</a:t>
              </a:r>
              <a:r>
                <a:rPr lang="pt-BR" sz="2000">
                  <a:latin typeface="+mj-lt"/>
                </a:rPr>
                <a:t>, através da qual um processo de aplicação pode </a:t>
              </a:r>
              <a:r>
                <a:rPr lang="pt-BR" sz="2000">
                  <a:solidFill>
                    <a:srgbClr val="FF0000"/>
                  </a:solidFill>
                  <a:latin typeface="+mj-lt"/>
                </a:rPr>
                <a:t>tanto enviar como receber </a:t>
              </a:r>
              <a:r>
                <a:rPr lang="pt-BR" sz="2000">
                  <a:latin typeface="+mj-lt"/>
                </a:rPr>
                <a:t>mensagens para/de outro processo de aplicação </a:t>
              </a:r>
            </a:p>
            <a:p>
              <a:r>
                <a:rPr lang="pt-BR" sz="2000">
                  <a:latin typeface="+mj-lt"/>
                </a:rPr>
                <a:t>(remoto ou local)</a:t>
              </a:r>
              <a:endParaRPr lang="en-US" sz="2000">
                <a:latin typeface="+mj-lt"/>
              </a:endParaRPr>
            </a:p>
            <a:p>
              <a:endParaRPr lang="en-US" sz="2400">
                <a:latin typeface="Times New Roman" pitchFamily="18" charset="0"/>
              </a:endParaRPr>
            </a:p>
          </p:txBody>
        </p:sp>
        <p:sp>
          <p:nvSpPr>
            <p:cNvPr id="40969" name="Rectangle 5"/>
            <p:cNvSpPr>
              <a:spLocks noChangeArrowheads="1"/>
            </p:cNvSpPr>
            <p:nvPr/>
          </p:nvSpPr>
          <p:spPr bwMode="auto">
            <a:xfrm>
              <a:off x="3244" y="1602"/>
              <a:ext cx="2138" cy="2475"/>
            </a:xfrm>
            <a:prstGeom prst="rect">
              <a:avLst/>
            </a:prstGeom>
            <a:noFill/>
            <a:ln w="28575">
              <a:solidFill>
                <a:schemeClr val="accent2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grpSp>
          <p:nvGrpSpPr>
            <p:cNvPr id="40970" name="Group 8"/>
            <p:cNvGrpSpPr>
              <a:grpSpLocks/>
            </p:cNvGrpSpPr>
            <p:nvPr/>
          </p:nvGrpSpPr>
          <p:grpSpPr bwMode="auto">
            <a:xfrm>
              <a:off x="3410" y="1458"/>
              <a:ext cx="708" cy="288"/>
              <a:chOff x="134" y="3906"/>
              <a:chExt cx="708" cy="288"/>
            </a:xfrm>
          </p:grpSpPr>
          <p:sp>
            <p:nvSpPr>
              <p:cNvPr id="40971" name="Rectangle 7"/>
              <p:cNvSpPr>
                <a:spLocks noChangeArrowheads="1"/>
              </p:cNvSpPr>
              <p:nvPr/>
            </p:nvSpPr>
            <p:spPr bwMode="auto">
              <a:xfrm>
                <a:off x="138" y="3924"/>
                <a:ext cx="678" cy="252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40972" name="Text Box 6"/>
              <p:cNvSpPr txBox="1">
                <a:spLocks noChangeArrowheads="1"/>
              </p:cNvSpPr>
              <p:nvPr/>
            </p:nvSpPr>
            <p:spPr bwMode="auto">
              <a:xfrm>
                <a:off x="134" y="3906"/>
                <a:ext cx="708" cy="2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r>
                  <a:rPr lang="en-US" sz="2400">
                    <a:solidFill>
                      <a:schemeClr val="accent2"/>
                    </a:solidFill>
                    <a:latin typeface="+mj-lt"/>
                  </a:rPr>
                  <a:t>socket</a:t>
                </a:r>
                <a:endParaRPr lang="en-US" sz="2400">
                  <a:latin typeface="+mj-lt"/>
                </a:endParaRPr>
              </a:p>
            </p:txBody>
          </p:sp>
        </p:grpSp>
      </p:grpSp>
      <p:sp>
        <p:nvSpPr>
          <p:cNvPr id="40967" name="Rectangle 9"/>
          <p:cNvSpPr>
            <a:spLocks noChangeArrowheads="1"/>
          </p:cNvSpPr>
          <p:nvPr/>
        </p:nvSpPr>
        <p:spPr bwMode="auto">
          <a:xfrm>
            <a:off x="619125" y="1276350"/>
            <a:ext cx="8162925" cy="895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l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0"/>
              <a:buNone/>
            </a:pPr>
            <a:r>
              <a:rPr lang="pt-BR" sz="2400" u="sng">
                <a:solidFill>
                  <a:srgbClr val="FF0000"/>
                </a:solidFill>
                <a:latin typeface="+mj-lt"/>
              </a:rPr>
              <a:t>Meta:</a:t>
            </a:r>
            <a:r>
              <a:rPr lang="pt-BR" sz="2400">
                <a:latin typeface="+mj-lt"/>
              </a:rPr>
              <a:t> aprender a construir aplicações cliente/servidor que se comunicam usando sockets</a:t>
            </a:r>
            <a:endParaRPr lang="en-US" sz="24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275974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8" name="Espaço Reservado para Rodapé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/>
              <a:t>2: Camada de Aplicação</a:t>
            </a:r>
            <a:endParaRPr lang="pt-BR" smtClean="0">
              <a:latin typeface="Times New Roman" pitchFamily="18" charset="0"/>
            </a:endParaRPr>
          </a:p>
        </p:txBody>
      </p:sp>
      <p:sp>
        <p:nvSpPr>
          <p:cNvPr id="16389" name="Espaço Reservado para Número de Slide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AF48298B-223D-414C-9CA0-5C7F20793F21}" type="slidenum">
              <a:rPr lang="en-US" smtClean="0"/>
              <a:pPr/>
              <a:t>107</a:t>
            </a:fld>
            <a:endParaRPr lang="en-US" smtClean="0"/>
          </a:p>
        </p:txBody>
      </p:sp>
      <p:sp>
        <p:nvSpPr>
          <p:cNvPr id="16390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228600"/>
            <a:ext cx="8396288" cy="1143000"/>
          </a:xfrm>
        </p:spPr>
        <p:txBody>
          <a:bodyPr/>
          <a:lstStyle/>
          <a:p>
            <a:r>
              <a:rPr lang="pt-BR" sz="3600" smtClean="0"/>
              <a:t>Programação com sockets usando TCP</a:t>
            </a:r>
          </a:p>
        </p:txBody>
      </p:sp>
      <p:sp>
        <p:nvSpPr>
          <p:cNvPr id="163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0075" y="1419225"/>
            <a:ext cx="7970838" cy="1533525"/>
          </a:xfrm>
        </p:spPr>
        <p:txBody>
          <a:bodyPr/>
          <a:lstStyle/>
          <a:p>
            <a:pPr>
              <a:lnSpc>
                <a:spcPct val="90000"/>
              </a:lnSpc>
              <a:buFont typeface="ZapfDingbats" pitchFamily="82" charset="0"/>
              <a:buNone/>
            </a:pPr>
            <a:r>
              <a:rPr lang="pt-BR" sz="2400" u="sng" smtClean="0">
                <a:solidFill>
                  <a:srgbClr val="FF0000"/>
                </a:solidFill>
              </a:rPr>
              <a:t>Socket:</a:t>
            </a:r>
            <a:r>
              <a:rPr lang="pt-BR" sz="2400" smtClean="0"/>
              <a:t> uma porta entre o processo de aplicação e um protocolo de transporte fim-a-fim (UDP ou TCP)</a:t>
            </a:r>
          </a:p>
          <a:p>
            <a:pPr>
              <a:lnSpc>
                <a:spcPct val="90000"/>
              </a:lnSpc>
              <a:buFont typeface="ZapfDingbats" pitchFamily="82" charset="0"/>
              <a:buNone/>
            </a:pPr>
            <a:r>
              <a:rPr lang="pt-BR" sz="2400" u="sng" smtClean="0">
                <a:solidFill>
                  <a:srgbClr val="FF0000"/>
                </a:solidFill>
              </a:rPr>
              <a:t>Serviço TCP:</a:t>
            </a:r>
            <a:r>
              <a:rPr lang="pt-BR" sz="2400" smtClean="0"/>
              <a:t> transferência confiável de </a:t>
            </a:r>
            <a:r>
              <a:rPr lang="pt-BR" sz="2400" smtClean="0">
                <a:solidFill>
                  <a:schemeClr val="accent2"/>
                </a:solidFill>
              </a:rPr>
              <a:t>bytes</a:t>
            </a:r>
            <a:r>
              <a:rPr lang="pt-BR" sz="2400" smtClean="0"/>
              <a:t> de um processo para outro</a:t>
            </a:r>
          </a:p>
        </p:txBody>
      </p:sp>
      <p:graphicFrame>
        <p:nvGraphicFramePr>
          <p:cNvPr id="16386" name="Object 2048"/>
          <p:cNvGraphicFramePr>
            <a:graphicFrameLocks noChangeAspect="1"/>
          </p:cNvGraphicFramePr>
          <p:nvPr/>
        </p:nvGraphicFramePr>
        <p:xfrm>
          <a:off x="2073275" y="3513138"/>
          <a:ext cx="1123950" cy="892175"/>
        </p:xfrm>
        <a:graphic>
          <a:graphicData uri="http://schemas.openxmlformats.org/presentationml/2006/ole">
            <p:oleObj spid="_x0000_s31796" name="Clip" r:id="rId4" imgW="1307263" imgH="1084139" progId="">
              <p:embed/>
            </p:oleObj>
          </a:graphicData>
        </a:graphic>
      </p:graphicFrame>
      <p:grpSp>
        <p:nvGrpSpPr>
          <p:cNvPr id="16392" name="Group 14"/>
          <p:cNvGrpSpPr>
            <a:grpSpLocks/>
          </p:cNvGrpSpPr>
          <p:nvPr/>
        </p:nvGrpSpPr>
        <p:grpSpPr bwMode="auto">
          <a:xfrm>
            <a:off x="2127250" y="3854450"/>
            <a:ext cx="1122363" cy="1584325"/>
            <a:chOff x="656" y="2260"/>
            <a:chExt cx="707" cy="998"/>
          </a:xfrm>
        </p:grpSpPr>
        <p:sp>
          <p:nvSpPr>
            <p:cNvPr id="16415" name="Rectangle 6"/>
            <p:cNvSpPr>
              <a:spLocks noChangeArrowheads="1"/>
            </p:cNvSpPr>
            <p:nvPr/>
          </p:nvSpPr>
          <p:spPr bwMode="auto">
            <a:xfrm>
              <a:off x="678" y="2280"/>
              <a:ext cx="642" cy="28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pt-BR" sz="2400">
                <a:solidFill>
                  <a:schemeClr val="bg1"/>
                </a:solidFill>
                <a:latin typeface="Times New Roman" pitchFamily="18" charset="0"/>
              </a:endParaRPr>
            </a:p>
          </p:txBody>
        </p:sp>
        <p:sp>
          <p:nvSpPr>
            <p:cNvPr id="16416" name="Text Box 4"/>
            <p:cNvSpPr txBox="1">
              <a:spLocks noChangeArrowheads="1"/>
            </p:cNvSpPr>
            <p:nvPr/>
          </p:nvSpPr>
          <p:spPr bwMode="auto">
            <a:xfrm>
              <a:off x="656" y="2260"/>
              <a:ext cx="707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r>
                <a:rPr lang="en-US"/>
                <a:t>processo</a:t>
              </a:r>
              <a:endParaRPr lang="en-US">
                <a:latin typeface="Times New Roman" pitchFamily="18" charset="0"/>
              </a:endParaRPr>
            </a:p>
          </p:txBody>
        </p:sp>
        <p:grpSp>
          <p:nvGrpSpPr>
            <p:cNvPr id="16417" name="Group 11"/>
            <p:cNvGrpSpPr>
              <a:grpSpLocks/>
            </p:cNvGrpSpPr>
            <p:nvPr/>
          </p:nvGrpSpPr>
          <p:grpSpPr bwMode="auto">
            <a:xfrm>
              <a:off x="656" y="2628"/>
              <a:ext cx="702" cy="630"/>
              <a:chOff x="644" y="2610"/>
              <a:chExt cx="702" cy="630"/>
            </a:xfrm>
          </p:grpSpPr>
          <p:sp>
            <p:nvSpPr>
              <p:cNvPr id="16421" name="Text Box 5"/>
              <p:cNvSpPr txBox="1">
                <a:spLocks noChangeArrowheads="1"/>
              </p:cNvSpPr>
              <p:nvPr/>
            </p:nvSpPr>
            <p:spPr bwMode="auto">
              <a:xfrm>
                <a:off x="644" y="2658"/>
                <a:ext cx="702" cy="5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r>
                  <a:rPr lang="en-US"/>
                  <a:t>TCP com</a:t>
                </a:r>
              </a:p>
              <a:p>
                <a:r>
                  <a:rPr lang="en-US"/>
                  <a:t>buffers,</a:t>
                </a:r>
              </a:p>
              <a:p>
                <a:r>
                  <a:rPr lang="en-US"/>
                  <a:t>variáveis</a:t>
                </a:r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16422" name="Rectangle 7"/>
              <p:cNvSpPr>
                <a:spLocks noChangeArrowheads="1"/>
              </p:cNvSpPr>
              <p:nvPr/>
            </p:nvSpPr>
            <p:spPr bwMode="auto">
              <a:xfrm>
                <a:off x="672" y="2610"/>
                <a:ext cx="642" cy="63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</p:grpSp>
        <p:grpSp>
          <p:nvGrpSpPr>
            <p:cNvPr id="16418" name="Group 13"/>
            <p:cNvGrpSpPr>
              <a:grpSpLocks/>
            </p:cNvGrpSpPr>
            <p:nvPr/>
          </p:nvGrpSpPr>
          <p:grpSpPr bwMode="auto">
            <a:xfrm>
              <a:off x="741" y="2500"/>
              <a:ext cx="561" cy="231"/>
              <a:chOff x="897" y="3736"/>
              <a:chExt cx="561" cy="231"/>
            </a:xfrm>
          </p:grpSpPr>
          <p:sp>
            <p:nvSpPr>
              <p:cNvPr id="16419" name="Rectangle 10"/>
              <p:cNvSpPr>
                <a:spLocks noChangeArrowheads="1"/>
              </p:cNvSpPr>
              <p:nvPr/>
            </p:nvSpPr>
            <p:spPr bwMode="auto">
              <a:xfrm>
                <a:off x="924" y="3774"/>
                <a:ext cx="492" cy="156"/>
              </a:xfrm>
              <a:prstGeom prst="rect">
                <a:avLst/>
              </a:prstGeom>
              <a:solidFill>
                <a:srgbClr val="FF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16420" name="Text Box 12"/>
              <p:cNvSpPr txBox="1">
                <a:spLocks noChangeArrowheads="1"/>
              </p:cNvSpPr>
              <p:nvPr/>
            </p:nvSpPr>
            <p:spPr bwMode="auto">
              <a:xfrm>
                <a:off x="897" y="3736"/>
                <a:ext cx="561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r>
                  <a:rPr lang="en-US">
                    <a:solidFill>
                      <a:schemeClr val="bg1"/>
                    </a:solidFill>
                  </a:rPr>
                  <a:t>socket</a:t>
                </a:r>
                <a:endParaRPr lang="en-US" sz="2400">
                  <a:latin typeface="Times New Roman" pitchFamily="18" charset="0"/>
                </a:endParaRPr>
              </a:p>
            </p:txBody>
          </p:sp>
        </p:grpSp>
      </p:grpSp>
      <p:sp>
        <p:nvSpPr>
          <p:cNvPr id="16393" name="Text Box 15"/>
          <p:cNvSpPr txBox="1">
            <a:spLocks noChangeArrowheads="1"/>
          </p:cNvSpPr>
          <p:nvPr/>
        </p:nvSpPr>
        <p:spPr bwMode="auto">
          <a:xfrm>
            <a:off x="133350" y="3681413"/>
            <a:ext cx="1814513" cy="82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r"/>
            <a:r>
              <a:rPr lang="en-US" sz="1600"/>
              <a:t>controlado pelo</a:t>
            </a:r>
            <a:br>
              <a:rPr lang="en-US" sz="1600"/>
            </a:br>
            <a:r>
              <a:rPr lang="en-US" sz="1600"/>
              <a:t>desenvolvedor de</a:t>
            </a:r>
          </a:p>
          <a:p>
            <a:pPr algn="r"/>
            <a:r>
              <a:rPr lang="en-US" sz="1600"/>
              <a:t>aplicação</a:t>
            </a:r>
            <a:endParaRPr lang="en-US" sz="2400">
              <a:latin typeface="Times New Roman" pitchFamily="18" charset="0"/>
            </a:endParaRPr>
          </a:p>
        </p:txBody>
      </p:sp>
      <p:sp>
        <p:nvSpPr>
          <p:cNvPr id="16394" name="Text Box 16"/>
          <p:cNvSpPr txBox="1">
            <a:spLocks noChangeArrowheads="1"/>
          </p:cNvSpPr>
          <p:nvPr/>
        </p:nvSpPr>
        <p:spPr bwMode="auto">
          <a:xfrm>
            <a:off x="571500" y="4548188"/>
            <a:ext cx="1347788" cy="82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r"/>
            <a:r>
              <a:rPr lang="en-US" sz="1600"/>
              <a:t>controlado</a:t>
            </a:r>
            <a:br>
              <a:rPr lang="en-US" sz="1600"/>
            </a:br>
            <a:r>
              <a:rPr lang="en-US" sz="1600"/>
              <a:t>pelo sistema</a:t>
            </a:r>
            <a:br>
              <a:rPr lang="en-US" sz="1600"/>
            </a:br>
            <a:r>
              <a:rPr lang="en-US" sz="1600"/>
              <a:t>operacional</a:t>
            </a:r>
            <a:endParaRPr lang="en-US" sz="2400">
              <a:latin typeface="Times New Roman" pitchFamily="18" charset="0"/>
            </a:endParaRPr>
          </a:p>
        </p:txBody>
      </p:sp>
      <p:sp>
        <p:nvSpPr>
          <p:cNvPr id="16395" name="Line 17"/>
          <p:cNvSpPr>
            <a:spLocks noChangeShapeType="1"/>
          </p:cNvSpPr>
          <p:nvPr/>
        </p:nvSpPr>
        <p:spPr bwMode="auto">
          <a:xfrm flipV="1">
            <a:off x="1943100" y="3895725"/>
            <a:ext cx="0" cy="4857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  <a:tailEnd type="triangle" w="med" len="med"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16396" name="Line 18"/>
          <p:cNvSpPr>
            <a:spLocks noChangeShapeType="1"/>
          </p:cNvSpPr>
          <p:nvPr/>
        </p:nvSpPr>
        <p:spPr bwMode="auto">
          <a:xfrm flipH="1" flipV="1">
            <a:off x="1933575" y="4476750"/>
            <a:ext cx="0" cy="10001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  <a:tailEnd type="triangle" w="med" len="med"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16397" name="Text Box 20"/>
          <p:cNvSpPr txBox="1">
            <a:spLocks noChangeArrowheads="1"/>
          </p:cNvSpPr>
          <p:nvPr/>
        </p:nvSpPr>
        <p:spPr bwMode="auto">
          <a:xfrm>
            <a:off x="1962150" y="5600700"/>
            <a:ext cx="1431925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r>
              <a:rPr lang="en-US" sz="2000"/>
              <a:t>estação ou</a:t>
            </a:r>
          </a:p>
          <a:p>
            <a:r>
              <a:rPr lang="en-US" sz="2000"/>
              <a:t>servidor</a:t>
            </a:r>
            <a:endParaRPr lang="en-US" sz="2400">
              <a:latin typeface="Times New Roman" pitchFamily="18" charset="0"/>
            </a:endParaRPr>
          </a:p>
        </p:txBody>
      </p:sp>
      <p:graphicFrame>
        <p:nvGraphicFramePr>
          <p:cNvPr id="16387" name="Object 2049"/>
          <p:cNvGraphicFramePr>
            <a:graphicFrameLocks noChangeAspect="1"/>
          </p:cNvGraphicFramePr>
          <p:nvPr/>
        </p:nvGraphicFramePr>
        <p:xfrm>
          <a:off x="5730875" y="3408363"/>
          <a:ext cx="1123950" cy="892175"/>
        </p:xfrm>
        <a:graphic>
          <a:graphicData uri="http://schemas.openxmlformats.org/presentationml/2006/ole">
            <p:oleObj spid="_x0000_s31797" name="Clip" r:id="rId5" imgW="1307263" imgH="1084139" progId="">
              <p:embed/>
            </p:oleObj>
          </a:graphicData>
        </a:graphic>
      </p:graphicFrame>
      <p:grpSp>
        <p:nvGrpSpPr>
          <p:cNvPr id="16398" name="Group 24"/>
          <p:cNvGrpSpPr>
            <a:grpSpLocks/>
          </p:cNvGrpSpPr>
          <p:nvPr/>
        </p:nvGrpSpPr>
        <p:grpSpPr bwMode="auto">
          <a:xfrm>
            <a:off x="5784850" y="3749675"/>
            <a:ext cx="1122363" cy="1584325"/>
            <a:chOff x="656" y="2260"/>
            <a:chExt cx="707" cy="998"/>
          </a:xfrm>
        </p:grpSpPr>
        <p:sp>
          <p:nvSpPr>
            <p:cNvPr id="16407" name="Rectangle 25"/>
            <p:cNvSpPr>
              <a:spLocks noChangeArrowheads="1"/>
            </p:cNvSpPr>
            <p:nvPr/>
          </p:nvSpPr>
          <p:spPr bwMode="auto">
            <a:xfrm>
              <a:off x="678" y="2280"/>
              <a:ext cx="642" cy="28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pt-BR" sz="2400">
                <a:solidFill>
                  <a:schemeClr val="bg1"/>
                </a:solidFill>
                <a:latin typeface="Times New Roman" pitchFamily="18" charset="0"/>
              </a:endParaRPr>
            </a:p>
          </p:txBody>
        </p:sp>
        <p:sp>
          <p:nvSpPr>
            <p:cNvPr id="16408" name="Text Box 26"/>
            <p:cNvSpPr txBox="1">
              <a:spLocks noChangeArrowheads="1"/>
            </p:cNvSpPr>
            <p:nvPr/>
          </p:nvSpPr>
          <p:spPr bwMode="auto">
            <a:xfrm>
              <a:off x="656" y="2260"/>
              <a:ext cx="707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r>
                <a:rPr lang="en-US"/>
                <a:t>processo</a:t>
              </a:r>
              <a:endParaRPr lang="en-US">
                <a:latin typeface="Times New Roman" pitchFamily="18" charset="0"/>
              </a:endParaRPr>
            </a:p>
          </p:txBody>
        </p:sp>
        <p:grpSp>
          <p:nvGrpSpPr>
            <p:cNvPr id="16409" name="Group 27"/>
            <p:cNvGrpSpPr>
              <a:grpSpLocks/>
            </p:cNvGrpSpPr>
            <p:nvPr/>
          </p:nvGrpSpPr>
          <p:grpSpPr bwMode="auto">
            <a:xfrm>
              <a:off x="656" y="2628"/>
              <a:ext cx="702" cy="630"/>
              <a:chOff x="644" y="2610"/>
              <a:chExt cx="702" cy="630"/>
            </a:xfrm>
          </p:grpSpPr>
          <p:sp>
            <p:nvSpPr>
              <p:cNvPr id="16413" name="Text Box 28"/>
              <p:cNvSpPr txBox="1">
                <a:spLocks noChangeArrowheads="1"/>
              </p:cNvSpPr>
              <p:nvPr/>
            </p:nvSpPr>
            <p:spPr bwMode="auto">
              <a:xfrm>
                <a:off x="644" y="2658"/>
                <a:ext cx="702" cy="5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r>
                  <a:rPr lang="en-US"/>
                  <a:t>TCP com</a:t>
                </a:r>
              </a:p>
              <a:p>
                <a:r>
                  <a:rPr lang="en-US"/>
                  <a:t>buffers,</a:t>
                </a:r>
              </a:p>
              <a:p>
                <a:r>
                  <a:rPr lang="en-US"/>
                  <a:t>variáveis</a:t>
                </a:r>
              </a:p>
            </p:txBody>
          </p:sp>
          <p:sp>
            <p:nvSpPr>
              <p:cNvPr id="16414" name="Rectangle 29"/>
              <p:cNvSpPr>
                <a:spLocks noChangeArrowheads="1"/>
              </p:cNvSpPr>
              <p:nvPr/>
            </p:nvSpPr>
            <p:spPr bwMode="auto">
              <a:xfrm>
                <a:off x="672" y="2610"/>
                <a:ext cx="642" cy="63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</p:grpSp>
        <p:grpSp>
          <p:nvGrpSpPr>
            <p:cNvPr id="16410" name="Group 30"/>
            <p:cNvGrpSpPr>
              <a:grpSpLocks/>
            </p:cNvGrpSpPr>
            <p:nvPr/>
          </p:nvGrpSpPr>
          <p:grpSpPr bwMode="auto">
            <a:xfrm>
              <a:off x="741" y="2500"/>
              <a:ext cx="561" cy="231"/>
              <a:chOff x="897" y="3736"/>
              <a:chExt cx="561" cy="231"/>
            </a:xfrm>
          </p:grpSpPr>
          <p:sp>
            <p:nvSpPr>
              <p:cNvPr id="16411" name="Rectangle 31"/>
              <p:cNvSpPr>
                <a:spLocks noChangeArrowheads="1"/>
              </p:cNvSpPr>
              <p:nvPr/>
            </p:nvSpPr>
            <p:spPr bwMode="auto">
              <a:xfrm>
                <a:off x="924" y="3774"/>
                <a:ext cx="492" cy="156"/>
              </a:xfrm>
              <a:prstGeom prst="rect">
                <a:avLst/>
              </a:prstGeom>
              <a:solidFill>
                <a:srgbClr val="FF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16412" name="Text Box 32"/>
              <p:cNvSpPr txBox="1">
                <a:spLocks noChangeArrowheads="1"/>
              </p:cNvSpPr>
              <p:nvPr/>
            </p:nvSpPr>
            <p:spPr bwMode="auto">
              <a:xfrm>
                <a:off x="897" y="3736"/>
                <a:ext cx="561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r>
                  <a:rPr lang="en-US">
                    <a:solidFill>
                      <a:schemeClr val="bg1"/>
                    </a:solidFill>
                  </a:rPr>
                  <a:t>socket</a:t>
                </a:r>
                <a:endParaRPr lang="en-US" sz="2400">
                  <a:latin typeface="Times New Roman" pitchFamily="18" charset="0"/>
                </a:endParaRPr>
              </a:p>
            </p:txBody>
          </p:sp>
        </p:grpSp>
      </p:grpSp>
      <p:sp>
        <p:nvSpPr>
          <p:cNvPr id="16399" name="Text Box 33"/>
          <p:cNvSpPr txBox="1">
            <a:spLocks noChangeArrowheads="1"/>
          </p:cNvSpPr>
          <p:nvPr/>
        </p:nvSpPr>
        <p:spPr bwMode="auto">
          <a:xfrm>
            <a:off x="7118350" y="3519488"/>
            <a:ext cx="1814513" cy="82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l"/>
            <a:r>
              <a:rPr lang="en-US" sz="1600"/>
              <a:t>controlado pelo</a:t>
            </a:r>
            <a:br>
              <a:rPr lang="en-US" sz="1600"/>
            </a:br>
            <a:r>
              <a:rPr lang="en-US" sz="1600"/>
              <a:t>desenvolvedor de</a:t>
            </a:r>
          </a:p>
          <a:p>
            <a:pPr algn="l"/>
            <a:r>
              <a:rPr lang="en-US" sz="1600"/>
              <a:t>aplicação</a:t>
            </a:r>
          </a:p>
        </p:txBody>
      </p:sp>
      <p:sp>
        <p:nvSpPr>
          <p:cNvPr id="16400" name="Text Box 34"/>
          <p:cNvSpPr txBox="1">
            <a:spLocks noChangeArrowheads="1"/>
          </p:cNvSpPr>
          <p:nvPr/>
        </p:nvSpPr>
        <p:spPr bwMode="auto">
          <a:xfrm>
            <a:off x="7123113" y="4433888"/>
            <a:ext cx="1347787" cy="82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l"/>
            <a:r>
              <a:rPr lang="en-US" sz="1600"/>
              <a:t>controlado</a:t>
            </a:r>
            <a:br>
              <a:rPr lang="en-US" sz="1600"/>
            </a:br>
            <a:r>
              <a:rPr lang="en-US" sz="1600"/>
              <a:t>pelo sistema</a:t>
            </a:r>
            <a:br>
              <a:rPr lang="en-US" sz="1600"/>
            </a:br>
            <a:r>
              <a:rPr lang="en-US" sz="1600"/>
              <a:t>operacional</a:t>
            </a:r>
          </a:p>
        </p:txBody>
      </p:sp>
      <p:sp>
        <p:nvSpPr>
          <p:cNvPr id="16401" name="Line 35"/>
          <p:cNvSpPr>
            <a:spLocks noChangeShapeType="1"/>
          </p:cNvSpPr>
          <p:nvPr/>
        </p:nvSpPr>
        <p:spPr bwMode="auto">
          <a:xfrm flipV="1">
            <a:off x="7029450" y="3762375"/>
            <a:ext cx="0" cy="4857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  <a:tailEnd type="triangle" w="med" len="med"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16402" name="Line 36"/>
          <p:cNvSpPr>
            <a:spLocks noChangeShapeType="1"/>
          </p:cNvSpPr>
          <p:nvPr/>
        </p:nvSpPr>
        <p:spPr bwMode="auto">
          <a:xfrm flipH="1" flipV="1">
            <a:off x="7019925" y="4343400"/>
            <a:ext cx="0" cy="10001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  <a:tailEnd type="triangle" w="med" len="med"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16403" name="Text Box 37"/>
          <p:cNvSpPr txBox="1">
            <a:spLocks noChangeArrowheads="1"/>
          </p:cNvSpPr>
          <p:nvPr/>
        </p:nvSpPr>
        <p:spPr bwMode="auto">
          <a:xfrm>
            <a:off x="5618163" y="5495925"/>
            <a:ext cx="1431925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r>
              <a:rPr lang="en-US" sz="2000"/>
              <a:t>estação ou</a:t>
            </a:r>
          </a:p>
          <a:p>
            <a:r>
              <a:rPr lang="en-US" sz="2000"/>
              <a:t>servidor</a:t>
            </a:r>
          </a:p>
        </p:txBody>
      </p:sp>
      <p:sp>
        <p:nvSpPr>
          <p:cNvPr id="16404" name="Freeform 39"/>
          <p:cNvSpPr>
            <a:spLocks/>
          </p:cNvSpPr>
          <p:nvPr/>
        </p:nvSpPr>
        <p:spPr bwMode="auto">
          <a:xfrm>
            <a:off x="3597275" y="4229100"/>
            <a:ext cx="1798638" cy="1674813"/>
          </a:xfrm>
          <a:custGeom>
            <a:avLst/>
            <a:gdLst>
              <a:gd name="T0" fmla="*/ 2147483647 w 1292"/>
              <a:gd name="T1" fmla="*/ 2147483647 h 1255"/>
              <a:gd name="T2" fmla="*/ 2147483647 w 1292"/>
              <a:gd name="T3" fmla="*/ 2147483647 h 1255"/>
              <a:gd name="T4" fmla="*/ 2147483647 w 1292"/>
              <a:gd name="T5" fmla="*/ 2147483647 h 1255"/>
              <a:gd name="T6" fmla="*/ 2147483647 w 1292"/>
              <a:gd name="T7" fmla="*/ 2147483647 h 1255"/>
              <a:gd name="T8" fmla="*/ 2147483647 w 1292"/>
              <a:gd name="T9" fmla="*/ 2147483647 h 1255"/>
              <a:gd name="T10" fmla="*/ 2147483647 w 1292"/>
              <a:gd name="T11" fmla="*/ 2147483647 h 1255"/>
              <a:gd name="T12" fmla="*/ 2147483647 w 1292"/>
              <a:gd name="T13" fmla="*/ 2147483647 h 1255"/>
              <a:gd name="T14" fmla="*/ 2147483647 w 1292"/>
              <a:gd name="T15" fmla="*/ 2147483647 h 1255"/>
              <a:gd name="T16" fmla="*/ 2147483647 w 1292"/>
              <a:gd name="T17" fmla="*/ 2147483647 h 1255"/>
              <a:gd name="T18" fmla="*/ 2147483647 w 1292"/>
              <a:gd name="T19" fmla="*/ 2147483647 h 1255"/>
              <a:gd name="T20" fmla="*/ 2147483647 w 1292"/>
              <a:gd name="T21" fmla="*/ 2147483647 h 1255"/>
              <a:gd name="T22" fmla="*/ 2147483647 w 1292"/>
              <a:gd name="T23" fmla="*/ 2147483647 h 1255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292"/>
              <a:gd name="T37" fmla="*/ 0 h 1255"/>
              <a:gd name="T38" fmla="*/ 1292 w 1292"/>
              <a:gd name="T39" fmla="*/ 1255 h 1255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1292" h="1255">
                <a:moveTo>
                  <a:pt x="239" y="7"/>
                </a:moveTo>
                <a:cubicBezTo>
                  <a:pt x="120" y="14"/>
                  <a:pt x="70" y="71"/>
                  <a:pt x="35" y="157"/>
                </a:cubicBezTo>
                <a:cubicBezTo>
                  <a:pt x="0" y="243"/>
                  <a:pt x="26" y="411"/>
                  <a:pt x="29" y="523"/>
                </a:cubicBezTo>
                <a:cubicBezTo>
                  <a:pt x="32" y="635"/>
                  <a:pt x="17" y="771"/>
                  <a:pt x="53" y="829"/>
                </a:cubicBezTo>
                <a:cubicBezTo>
                  <a:pt x="89" y="887"/>
                  <a:pt x="146" y="821"/>
                  <a:pt x="245" y="871"/>
                </a:cubicBezTo>
                <a:cubicBezTo>
                  <a:pt x="344" y="921"/>
                  <a:pt x="522" y="1068"/>
                  <a:pt x="647" y="1129"/>
                </a:cubicBezTo>
                <a:cubicBezTo>
                  <a:pt x="772" y="1190"/>
                  <a:pt x="903" y="1255"/>
                  <a:pt x="995" y="1237"/>
                </a:cubicBezTo>
                <a:cubicBezTo>
                  <a:pt x="1087" y="1219"/>
                  <a:pt x="1153" y="1153"/>
                  <a:pt x="1199" y="1021"/>
                </a:cubicBezTo>
                <a:cubicBezTo>
                  <a:pt x="1245" y="889"/>
                  <a:pt x="1270" y="580"/>
                  <a:pt x="1271" y="445"/>
                </a:cubicBezTo>
                <a:cubicBezTo>
                  <a:pt x="1272" y="310"/>
                  <a:pt x="1292" y="266"/>
                  <a:pt x="1205" y="211"/>
                </a:cubicBezTo>
                <a:cubicBezTo>
                  <a:pt x="1118" y="156"/>
                  <a:pt x="908" y="150"/>
                  <a:pt x="749" y="115"/>
                </a:cubicBezTo>
                <a:cubicBezTo>
                  <a:pt x="590" y="80"/>
                  <a:pt x="358" y="0"/>
                  <a:pt x="239" y="7"/>
                </a:cubicBezTo>
                <a:close/>
              </a:path>
            </a:pathLst>
          </a:custGeom>
          <a:solidFill>
            <a:srgbClr val="CCFFFF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16405" name="Text Box 40"/>
          <p:cNvSpPr txBox="1">
            <a:spLocks noChangeArrowheads="1"/>
          </p:cNvSpPr>
          <p:nvPr/>
        </p:nvSpPr>
        <p:spPr bwMode="auto">
          <a:xfrm>
            <a:off x="3935413" y="4838700"/>
            <a:ext cx="11620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r>
              <a:rPr lang="en-US" sz="2000"/>
              <a:t>internet</a:t>
            </a:r>
            <a:endParaRPr lang="en-US" sz="2400">
              <a:latin typeface="Times New Roman" pitchFamily="18" charset="0"/>
            </a:endParaRPr>
          </a:p>
        </p:txBody>
      </p:sp>
      <p:sp>
        <p:nvSpPr>
          <p:cNvPr id="16406" name="Line 41"/>
          <p:cNvSpPr>
            <a:spLocks noChangeShapeType="1"/>
          </p:cNvSpPr>
          <p:nvPr/>
        </p:nvSpPr>
        <p:spPr bwMode="auto">
          <a:xfrm flipH="1">
            <a:off x="3228975" y="4733925"/>
            <a:ext cx="2533650" cy="9525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 wrap="none" anchor="ctr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xmlns="" val="424244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Espaço Reservado para Rodapé 5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/>
              <a:t>2: </a:t>
            </a:r>
            <a:r>
              <a:rPr lang="en-US" err="1" smtClean="0"/>
              <a:t>Camada</a:t>
            </a:r>
            <a:r>
              <a:rPr lang="en-US" smtClean="0"/>
              <a:t> de </a:t>
            </a:r>
            <a:r>
              <a:rPr lang="en-US" err="1" smtClean="0"/>
              <a:t>Aplicação</a:t>
            </a:r>
            <a:endParaRPr lang="pt-BR" smtClean="0">
              <a:latin typeface="Times New Roman" pitchFamily="18" charset="0"/>
            </a:endParaRPr>
          </a:p>
        </p:txBody>
      </p:sp>
      <p:sp>
        <p:nvSpPr>
          <p:cNvPr id="41987" name="Espaço Reservado para Número de Slide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BEFA816B-51D6-4295-96CD-3297CF4FD48F}" type="slidenum">
              <a:rPr lang="en-US" smtClean="0"/>
              <a:pPr/>
              <a:t>108</a:t>
            </a:fld>
            <a:endParaRPr lang="en-US" smtClean="0"/>
          </a:p>
        </p:txBody>
      </p:sp>
      <p:sp>
        <p:nvSpPr>
          <p:cNvPr id="41988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00050" y="1352550"/>
            <a:ext cx="4057650" cy="5075238"/>
          </a:xfrm>
        </p:spPr>
        <p:txBody>
          <a:bodyPr/>
          <a:lstStyle/>
          <a:p>
            <a:pPr>
              <a:lnSpc>
                <a:spcPct val="90000"/>
              </a:lnSpc>
              <a:buFont typeface="ZapfDingbats" pitchFamily="82" charset="0"/>
              <a:buNone/>
            </a:pPr>
            <a:r>
              <a:rPr lang="pt-BR" sz="2000" smtClean="0">
                <a:solidFill>
                  <a:srgbClr val="FF0000"/>
                </a:solidFill>
              </a:rPr>
              <a:t>Cliente deve contactar servidor</a:t>
            </a:r>
            <a:endParaRPr lang="pt-BR" sz="2400" smtClean="0"/>
          </a:p>
          <a:p>
            <a:pPr>
              <a:lnSpc>
                <a:spcPct val="90000"/>
              </a:lnSpc>
            </a:pPr>
            <a:r>
              <a:rPr lang="pt-BR" sz="2000" smtClean="0"/>
              <a:t>processo servidor deve antes estar em execução</a:t>
            </a:r>
          </a:p>
          <a:p>
            <a:pPr>
              <a:lnSpc>
                <a:spcPct val="90000"/>
              </a:lnSpc>
            </a:pPr>
            <a:r>
              <a:rPr lang="pt-BR" sz="2000" smtClean="0"/>
              <a:t>servidor deve antes ter criado socket (porta) que aguarda contato do cliente</a:t>
            </a:r>
            <a:endParaRPr lang="pt-BR" sz="2400" smtClean="0"/>
          </a:p>
          <a:p>
            <a:pPr>
              <a:lnSpc>
                <a:spcPct val="90000"/>
              </a:lnSpc>
              <a:spcBef>
                <a:spcPct val="50000"/>
              </a:spcBef>
              <a:buFont typeface="ZapfDingbats" pitchFamily="82" charset="0"/>
              <a:buNone/>
            </a:pPr>
            <a:r>
              <a:rPr lang="pt-BR" sz="2000" smtClean="0">
                <a:solidFill>
                  <a:srgbClr val="FF0000"/>
                </a:solidFill>
              </a:rPr>
              <a:t>Cliente contacta servidor para:</a:t>
            </a:r>
            <a:endParaRPr lang="pt-BR" sz="2400" smtClean="0"/>
          </a:p>
          <a:p>
            <a:pPr>
              <a:lnSpc>
                <a:spcPct val="90000"/>
              </a:lnSpc>
            </a:pPr>
            <a:r>
              <a:rPr lang="pt-BR" sz="2000" smtClean="0"/>
              <a:t>criar socket TCP local ao cliente</a:t>
            </a:r>
          </a:p>
          <a:p>
            <a:pPr>
              <a:lnSpc>
                <a:spcPct val="90000"/>
              </a:lnSpc>
            </a:pPr>
            <a:r>
              <a:rPr lang="pt-BR" sz="2000" smtClean="0"/>
              <a:t>especificar endereço IP, número de porta do processo servidor</a:t>
            </a:r>
          </a:p>
          <a:p>
            <a:pPr>
              <a:lnSpc>
                <a:spcPct val="90000"/>
              </a:lnSpc>
            </a:pPr>
            <a:r>
              <a:rPr lang="pt-BR" sz="2000" smtClean="0"/>
              <a:t>Quando </a:t>
            </a:r>
            <a:r>
              <a:rPr lang="pt-BR" sz="2000" smtClean="0">
                <a:solidFill>
                  <a:srgbClr val="FF0000"/>
                </a:solidFill>
              </a:rPr>
              <a:t>cliente cria socket</a:t>
            </a:r>
            <a:r>
              <a:rPr lang="pt-BR" sz="2000" smtClean="0"/>
              <a:t>: TCP cliente cria conexão com TCP do servidor</a:t>
            </a:r>
          </a:p>
        </p:txBody>
      </p:sp>
      <p:sp>
        <p:nvSpPr>
          <p:cNvPr id="41989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4432300" y="1377950"/>
            <a:ext cx="4648200" cy="3000375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pt-BR" sz="2000" dirty="0" smtClean="0"/>
              <a:t>Quando contatado pelo cliente, </a:t>
            </a:r>
            <a:r>
              <a:rPr lang="pt-BR" sz="2000" dirty="0" smtClean="0">
                <a:solidFill>
                  <a:srgbClr val="FF0000"/>
                </a:solidFill>
              </a:rPr>
              <a:t>o TCP do</a:t>
            </a:r>
            <a:r>
              <a:rPr lang="pt-BR" sz="2000" dirty="0" smtClean="0"/>
              <a:t> </a:t>
            </a:r>
            <a:r>
              <a:rPr lang="pt-BR" sz="2000" dirty="0" smtClean="0">
                <a:solidFill>
                  <a:srgbClr val="FF0000"/>
                </a:solidFill>
              </a:rPr>
              <a:t>servidor cria socket novo</a:t>
            </a:r>
            <a:r>
              <a:rPr lang="pt-BR" sz="2000" dirty="0" smtClean="0"/>
              <a:t> para que o processo servidor possa se comunicar com o cliente</a:t>
            </a:r>
          </a:p>
          <a:p>
            <a:pPr lvl="1">
              <a:lnSpc>
                <a:spcPct val="90000"/>
              </a:lnSpc>
            </a:pPr>
            <a:r>
              <a:rPr lang="pt-BR" sz="2000" dirty="0" smtClean="0"/>
              <a:t>permite que o servidor converse com múltiplos clientes</a:t>
            </a:r>
          </a:p>
          <a:p>
            <a:pPr lvl="1">
              <a:lnSpc>
                <a:spcPct val="90000"/>
              </a:lnSpc>
            </a:pPr>
            <a:r>
              <a:rPr lang="pt-BR" sz="2000" dirty="0" smtClean="0"/>
              <a:t>Endereço IP e porta origem são usados para distinguir os clientes </a:t>
            </a:r>
            <a:r>
              <a:rPr lang="pt-BR" sz="2000" dirty="0" smtClean="0">
                <a:solidFill>
                  <a:schemeClr val="accent2"/>
                </a:solidFill>
              </a:rPr>
              <a:t>(mais no cap. 3)</a:t>
            </a:r>
          </a:p>
        </p:txBody>
      </p:sp>
      <p:sp>
        <p:nvSpPr>
          <p:cNvPr id="41990" name="Text Box 5"/>
          <p:cNvSpPr txBox="1">
            <a:spLocks noChangeArrowheads="1"/>
          </p:cNvSpPr>
          <p:nvPr/>
        </p:nvSpPr>
        <p:spPr bwMode="auto">
          <a:xfrm>
            <a:off x="4706938" y="4984750"/>
            <a:ext cx="3994150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r>
              <a:rPr lang="en-US" sz="2000" i="1">
                <a:solidFill>
                  <a:schemeClr val="accent2"/>
                </a:solidFill>
                <a:latin typeface="+mj-lt"/>
              </a:rPr>
              <a:t>TCP </a:t>
            </a:r>
            <a:r>
              <a:rPr lang="en-US" sz="2000" i="1" err="1">
                <a:solidFill>
                  <a:schemeClr val="accent2"/>
                </a:solidFill>
                <a:latin typeface="+mj-lt"/>
              </a:rPr>
              <a:t>provê</a:t>
            </a:r>
            <a:r>
              <a:rPr lang="en-US" sz="2000" i="1">
                <a:solidFill>
                  <a:schemeClr val="accent2"/>
                </a:solidFill>
                <a:latin typeface="+mj-lt"/>
              </a:rPr>
              <a:t> </a:t>
            </a:r>
            <a:r>
              <a:rPr lang="en-US" sz="2000" i="1" err="1">
                <a:solidFill>
                  <a:schemeClr val="accent2"/>
                </a:solidFill>
                <a:latin typeface="+mj-lt"/>
              </a:rPr>
              <a:t>transferência</a:t>
            </a:r>
            <a:r>
              <a:rPr lang="en-US" sz="2000" i="1">
                <a:solidFill>
                  <a:schemeClr val="accent2"/>
                </a:solidFill>
                <a:latin typeface="+mj-lt"/>
              </a:rPr>
              <a:t> </a:t>
            </a:r>
            <a:br>
              <a:rPr lang="en-US" sz="2000" i="1">
                <a:solidFill>
                  <a:schemeClr val="accent2"/>
                </a:solidFill>
                <a:latin typeface="+mj-lt"/>
              </a:rPr>
            </a:br>
            <a:r>
              <a:rPr lang="en-US" sz="2000" i="1" err="1">
                <a:solidFill>
                  <a:schemeClr val="accent2"/>
                </a:solidFill>
                <a:latin typeface="+mj-lt"/>
              </a:rPr>
              <a:t>confiável</a:t>
            </a:r>
            <a:r>
              <a:rPr lang="en-US" sz="2000" i="1">
                <a:solidFill>
                  <a:schemeClr val="accent2"/>
                </a:solidFill>
                <a:latin typeface="+mj-lt"/>
              </a:rPr>
              <a:t>, </a:t>
            </a:r>
            <a:r>
              <a:rPr lang="en-US" sz="2000" i="1" err="1">
                <a:solidFill>
                  <a:schemeClr val="accent2"/>
                </a:solidFill>
                <a:latin typeface="+mj-lt"/>
              </a:rPr>
              <a:t>ordenada</a:t>
            </a:r>
            <a:r>
              <a:rPr lang="en-US" sz="2000" i="1">
                <a:solidFill>
                  <a:schemeClr val="accent2"/>
                </a:solidFill>
                <a:latin typeface="+mj-lt"/>
              </a:rPr>
              <a:t> de bytes </a:t>
            </a:r>
          </a:p>
          <a:p>
            <a:r>
              <a:rPr lang="en-US" sz="2000" i="1">
                <a:solidFill>
                  <a:schemeClr val="accent2"/>
                </a:solidFill>
                <a:latin typeface="+mj-lt"/>
              </a:rPr>
              <a:t>(“</a:t>
            </a:r>
            <a:r>
              <a:rPr lang="en-US" sz="2000" i="1" err="1">
                <a:solidFill>
                  <a:schemeClr val="accent2"/>
                </a:solidFill>
                <a:latin typeface="+mj-lt"/>
              </a:rPr>
              <a:t>tubo</a:t>
            </a:r>
            <a:r>
              <a:rPr lang="en-US" sz="2000" i="1">
                <a:solidFill>
                  <a:schemeClr val="accent2"/>
                </a:solidFill>
                <a:latin typeface="+mj-lt"/>
              </a:rPr>
              <a:t>”) entre </a:t>
            </a:r>
            <a:r>
              <a:rPr lang="en-US" sz="2000" i="1" err="1">
                <a:solidFill>
                  <a:schemeClr val="accent2"/>
                </a:solidFill>
                <a:latin typeface="+mj-lt"/>
              </a:rPr>
              <a:t>cliente</a:t>
            </a:r>
            <a:r>
              <a:rPr lang="en-US" sz="2000" i="1">
                <a:solidFill>
                  <a:schemeClr val="accent2"/>
                </a:solidFill>
                <a:latin typeface="+mj-lt"/>
              </a:rPr>
              <a:t> e </a:t>
            </a:r>
            <a:r>
              <a:rPr lang="en-US" sz="2000" i="1" err="1">
                <a:solidFill>
                  <a:schemeClr val="accent2"/>
                </a:solidFill>
                <a:latin typeface="+mj-lt"/>
              </a:rPr>
              <a:t>servidor</a:t>
            </a:r>
            <a:endParaRPr lang="en-US" sz="2000" i="1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41991" name="Rectangle 6"/>
          <p:cNvSpPr>
            <a:spLocks noChangeArrowheads="1"/>
          </p:cNvSpPr>
          <p:nvPr/>
        </p:nvSpPr>
        <p:spPr bwMode="auto">
          <a:xfrm>
            <a:off x="4667250" y="4800600"/>
            <a:ext cx="4133850" cy="1419225"/>
          </a:xfrm>
          <a:prstGeom prst="rect">
            <a:avLst/>
          </a:prstGeom>
          <a:noFill/>
          <a:ln w="28575">
            <a:solidFill>
              <a:schemeClr val="accent2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pt-BR"/>
          </a:p>
        </p:txBody>
      </p:sp>
      <p:grpSp>
        <p:nvGrpSpPr>
          <p:cNvPr id="41992" name="Group 17"/>
          <p:cNvGrpSpPr>
            <a:grpSpLocks/>
          </p:cNvGrpSpPr>
          <p:nvPr/>
        </p:nvGrpSpPr>
        <p:grpSpPr bwMode="auto">
          <a:xfrm>
            <a:off x="4830763" y="4556125"/>
            <a:ext cx="3343275" cy="396875"/>
            <a:chOff x="0" y="4070"/>
            <a:chExt cx="2106" cy="250"/>
          </a:xfrm>
        </p:grpSpPr>
        <p:sp>
          <p:nvSpPr>
            <p:cNvPr id="41994" name="Rectangle 9"/>
            <p:cNvSpPr>
              <a:spLocks noChangeArrowheads="1"/>
            </p:cNvSpPr>
            <p:nvPr/>
          </p:nvSpPr>
          <p:spPr bwMode="auto">
            <a:xfrm>
              <a:off x="0" y="4167"/>
              <a:ext cx="2102" cy="153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pt-BR"/>
            </a:p>
          </p:txBody>
        </p:sp>
        <p:sp>
          <p:nvSpPr>
            <p:cNvPr id="41995" name="Text Box 7"/>
            <p:cNvSpPr txBox="1">
              <a:spLocks noChangeArrowheads="1"/>
            </p:cNvSpPr>
            <p:nvPr/>
          </p:nvSpPr>
          <p:spPr bwMode="auto">
            <a:xfrm>
              <a:off x="0" y="4070"/>
              <a:ext cx="2106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r>
                <a:rPr lang="en-US" sz="2000" err="1">
                  <a:solidFill>
                    <a:srgbClr val="FF0000"/>
                  </a:solidFill>
                  <a:latin typeface="+mj-lt"/>
                </a:rPr>
                <a:t>ponto</a:t>
              </a:r>
              <a:r>
                <a:rPr lang="en-US" sz="2000">
                  <a:solidFill>
                    <a:srgbClr val="FF0000"/>
                  </a:solidFill>
                  <a:latin typeface="+mj-lt"/>
                </a:rPr>
                <a:t> de vista da </a:t>
              </a:r>
              <a:r>
                <a:rPr lang="en-US" sz="2000" err="1">
                  <a:solidFill>
                    <a:srgbClr val="FF0000"/>
                  </a:solidFill>
                  <a:latin typeface="+mj-lt"/>
                </a:rPr>
                <a:t>aplicação</a:t>
              </a:r>
              <a:endParaRPr lang="en-US">
                <a:latin typeface="+mj-lt"/>
              </a:endParaRPr>
            </a:p>
          </p:txBody>
        </p:sp>
      </p:grpSp>
      <p:sp>
        <p:nvSpPr>
          <p:cNvPr id="41993" name="Rectangle 15"/>
          <p:cNvSpPr>
            <a:spLocks noGrp="1" noChangeArrowheads="1"/>
          </p:cNvSpPr>
          <p:nvPr>
            <p:ph type="title"/>
          </p:nvPr>
        </p:nvSpPr>
        <p:spPr>
          <a:xfrm>
            <a:off x="533400" y="228600"/>
            <a:ext cx="8183563" cy="1143000"/>
          </a:xfrm>
          <a:noFill/>
        </p:spPr>
        <p:txBody>
          <a:bodyPr/>
          <a:lstStyle/>
          <a:p>
            <a:r>
              <a:rPr lang="pt-BR" sz="3600" smtClean="0"/>
              <a:t>Programação com sockets </a:t>
            </a:r>
            <a:r>
              <a:rPr lang="pt-BR" sz="3600" smtClean="0">
                <a:solidFill>
                  <a:srgbClr val="FF0000"/>
                </a:solidFill>
              </a:rPr>
              <a:t>usando TCP</a:t>
            </a:r>
          </a:p>
        </p:txBody>
      </p:sp>
    </p:spTree>
    <p:extLst>
      <p:ext uri="{BB962C8B-B14F-4D97-AF65-F5344CB8AC3E}">
        <p14:creationId xmlns:p14="http://schemas.microsoft.com/office/powerpoint/2010/main" xmlns="" val="4135256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Espaço Reservado para Rodapé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/>
              <a:t>2: Camada de Aplicação</a:t>
            </a:r>
            <a:endParaRPr lang="pt-BR" smtClean="0">
              <a:latin typeface="Times New Roman" pitchFamily="18" charset="0"/>
            </a:endParaRPr>
          </a:p>
        </p:txBody>
      </p:sp>
      <p:sp>
        <p:nvSpPr>
          <p:cNvPr id="43011" name="Espaço Reservado para Número de Slide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F1608129-6F9B-40AB-9117-90D1FAA3A91E}" type="slidenum">
              <a:rPr lang="en-US" smtClean="0"/>
              <a:pPr/>
              <a:t>109</a:t>
            </a:fld>
            <a:endParaRPr lang="en-US" smtClean="0"/>
          </a:p>
        </p:txBody>
      </p:sp>
      <p:sp>
        <p:nvSpPr>
          <p:cNvPr id="43012" name="Rectangle 205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Comunicação entre sockets</a:t>
            </a:r>
          </a:p>
        </p:txBody>
      </p:sp>
      <p:pic>
        <p:nvPicPr>
          <p:cNvPr id="43013" name="Picture 2052" descr="f0227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2052638" y="1781175"/>
            <a:ext cx="4733925" cy="4286250"/>
          </a:xfrm>
          <a:noFill/>
        </p:spPr>
      </p:pic>
    </p:spTree>
    <p:extLst>
      <p:ext uri="{BB962C8B-B14F-4D97-AF65-F5344CB8AC3E}">
        <p14:creationId xmlns:p14="http://schemas.microsoft.com/office/powerpoint/2010/main" xmlns="" val="1019436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2: Camada de Aplicação</a:t>
            </a:r>
            <a:endParaRPr lang="pt-BR">
              <a:latin typeface="Times New Roman" pitchFamily="18" charset="0"/>
            </a:endParaRPr>
          </a:p>
        </p:txBody>
      </p:sp>
      <p:sp>
        <p:nvSpPr>
          <p:cNvPr id="38915" name="Espaço Reservado para Número de Slide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486A4F5F-82AA-4A94-9C77-EE6DCA3C3F74}" type="slidenum">
              <a:rPr lang="en-US" smtClean="0"/>
              <a:pPr/>
              <a:t>11</a:t>
            </a:fld>
            <a:endParaRPr lang="en-US" smtClean="0"/>
          </a:p>
        </p:txBody>
      </p:sp>
      <p:sp>
        <p:nvSpPr>
          <p:cNvPr id="38916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sz="3600" smtClean="0"/>
              <a:t>Endereçamento de processos</a:t>
            </a:r>
            <a:endParaRPr lang="pt-BR" sz="4400" smtClean="0"/>
          </a:p>
        </p:txBody>
      </p:sp>
      <p:sp>
        <p:nvSpPr>
          <p:cNvPr id="38917" name="Rectangle 1027"/>
          <p:cNvSpPr>
            <a:spLocks noGrp="1" noChangeArrowheads="1"/>
          </p:cNvSpPr>
          <p:nvPr>
            <p:ph type="body" sz="half" idx="2"/>
          </p:nvPr>
        </p:nvSpPr>
        <p:spPr>
          <a:xfrm>
            <a:off x="661988" y="1233488"/>
            <a:ext cx="3921125" cy="46482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pt-BR" sz="2000" dirty="0" smtClean="0"/>
              <a:t>Para que um processo receba mensagens, ele deve possuir um </a:t>
            </a:r>
            <a:r>
              <a:rPr lang="pt-BR" sz="2000" dirty="0" smtClean="0">
                <a:solidFill>
                  <a:srgbClr val="FF0000"/>
                </a:solidFill>
              </a:rPr>
              <a:t>identificador</a:t>
            </a:r>
          </a:p>
          <a:p>
            <a:pPr>
              <a:lnSpc>
                <a:spcPct val="90000"/>
              </a:lnSpc>
            </a:pPr>
            <a:r>
              <a:rPr lang="pt-BR" sz="2000" dirty="0" smtClean="0"/>
              <a:t>Cada hospedeiro possui um </a:t>
            </a:r>
            <a:r>
              <a:rPr lang="pt-BR" sz="2000" dirty="0" smtClean="0">
                <a:solidFill>
                  <a:srgbClr val="FF0000"/>
                </a:solidFill>
              </a:rPr>
              <a:t>endereço IP</a:t>
            </a:r>
            <a:r>
              <a:rPr lang="pt-BR" sz="2000" dirty="0" smtClean="0"/>
              <a:t> único de 32 bits</a:t>
            </a:r>
          </a:p>
          <a:p>
            <a:pPr>
              <a:lnSpc>
                <a:spcPct val="90000"/>
              </a:lnSpc>
            </a:pPr>
            <a:r>
              <a:rPr lang="pt-BR" sz="2000" dirty="0" smtClean="0">
                <a:solidFill>
                  <a:srgbClr val="FF0000"/>
                </a:solidFill>
              </a:rPr>
              <a:t>Pergunta:</a:t>
            </a:r>
            <a:r>
              <a:rPr lang="pt-BR" sz="2000" dirty="0" smtClean="0"/>
              <a:t> </a:t>
            </a:r>
            <a:r>
              <a:rPr lang="pt-BR" sz="2000" dirty="0" smtClean="0"/>
              <a:t>o endereço IP do hospedeiro no qual o processo está sendo executado é suficiente para identificar o processo?</a:t>
            </a:r>
          </a:p>
          <a:p>
            <a:pPr>
              <a:lnSpc>
                <a:spcPct val="90000"/>
              </a:lnSpc>
            </a:pPr>
            <a:r>
              <a:rPr lang="pt-BR" sz="2000" dirty="0" smtClean="0">
                <a:solidFill>
                  <a:srgbClr val="FF0000"/>
                </a:solidFill>
              </a:rPr>
              <a:t>Resposta:</a:t>
            </a:r>
            <a:r>
              <a:rPr lang="pt-BR" sz="2000" dirty="0" smtClean="0"/>
              <a:t> Não, muitos processos podem estar executando no mesmo hospedeiro </a:t>
            </a:r>
          </a:p>
        </p:txBody>
      </p:sp>
      <p:sp>
        <p:nvSpPr>
          <p:cNvPr id="38918" name="Rectangle 1028"/>
          <p:cNvSpPr>
            <a:spLocks noGrp="1" noChangeArrowheads="1"/>
          </p:cNvSpPr>
          <p:nvPr>
            <p:ph type="body" sz="half" idx="1"/>
          </p:nvPr>
        </p:nvSpPr>
        <p:spPr>
          <a:xfrm>
            <a:off x="4719638" y="1246188"/>
            <a:ext cx="3835400" cy="46482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pt-BR" sz="2000" dirty="0" smtClean="0"/>
              <a:t>O identificador inclui tanto o </a:t>
            </a:r>
            <a:r>
              <a:rPr lang="pt-BR" sz="2000" dirty="0" smtClean="0">
                <a:solidFill>
                  <a:srgbClr val="FF0000"/>
                </a:solidFill>
              </a:rPr>
              <a:t>endereço IP </a:t>
            </a:r>
            <a:r>
              <a:rPr lang="pt-BR" sz="2000" dirty="0" smtClean="0"/>
              <a:t>quanto os </a:t>
            </a:r>
            <a:r>
              <a:rPr lang="pt-BR" sz="2000" dirty="0" smtClean="0">
                <a:solidFill>
                  <a:srgbClr val="FF0000"/>
                </a:solidFill>
              </a:rPr>
              <a:t>números das portas </a:t>
            </a:r>
            <a:r>
              <a:rPr lang="pt-BR" sz="2000" dirty="0" smtClean="0"/>
              <a:t>associadas com o processo no hospedeiro . </a:t>
            </a:r>
          </a:p>
          <a:p>
            <a:pPr>
              <a:lnSpc>
                <a:spcPct val="90000"/>
              </a:lnSpc>
            </a:pPr>
            <a:r>
              <a:rPr lang="pt-BR" sz="2000" dirty="0" smtClean="0"/>
              <a:t>Exemplo de números de portas:</a:t>
            </a:r>
          </a:p>
          <a:p>
            <a:pPr lvl="1">
              <a:lnSpc>
                <a:spcPct val="90000"/>
              </a:lnSpc>
            </a:pPr>
            <a:r>
              <a:rPr lang="pt-BR" sz="1800" dirty="0" smtClean="0"/>
              <a:t>Servidor HTTP: 80</a:t>
            </a:r>
          </a:p>
          <a:p>
            <a:pPr lvl="1">
              <a:lnSpc>
                <a:spcPct val="90000"/>
              </a:lnSpc>
            </a:pPr>
            <a:r>
              <a:rPr lang="pt-BR" sz="1800" dirty="0" smtClean="0"/>
              <a:t>Servidor de Correio: 25</a:t>
            </a:r>
          </a:p>
          <a:p>
            <a:pPr>
              <a:lnSpc>
                <a:spcPct val="90000"/>
              </a:lnSpc>
            </a:pPr>
            <a:r>
              <a:rPr lang="pt-BR" sz="2000" dirty="0" smtClean="0"/>
              <a:t>Para enviar uma </a:t>
            </a:r>
            <a:r>
              <a:rPr lang="pt-BR" sz="2000" dirty="0" err="1" smtClean="0"/>
              <a:t>msg</a:t>
            </a:r>
            <a:r>
              <a:rPr lang="pt-BR" sz="2000" dirty="0" smtClean="0"/>
              <a:t> HTTP para o servidor Web </a:t>
            </a:r>
            <a:r>
              <a:rPr lang="pt-BR" sz="2000" dirty="0" err="1" smtClean="0"/>
              <a:t>gaia</a:t>
            </a:r>
            <a:r>
              <a:rPr lang="pt-BR" sz="2000" dirty="0" smtClean="0"/>
              <a:t>.</a:t>
            </a:r>
            <a:r>
              <a:rPr lang="pt-BR" sz="2000" dirty="0" err="1" smtClean="0"/>
              <a:t>cs</a:t>
            </a:r>
            <a:r>
              <a:rPr lang="pt-BR" sz="2000" dirty="0" smtClean="0"/>
              <a:t>.umass.edu</a:t>
            </a:r>
          </a:p>
          <a:p>
            <a:pPr lvl="1">
              <a:lnSpc>
                <a:spcPct val="90000"/>
              </a:lnSpc>
            </a:pPr>
            <a:r>
              <a:rPr lang="pt-BR" sz="1600" dirty="0" smtClean="0">
                <a:solidFill>
                  <a:srgbClr val="FF0000"/>
                </a:solidFill>
              </a:rPr>
              <a:t>Endereço IP: </a:t>
            </a:r>
            <a:r>
              <a:rPr lang="pt-BR" sz="1600" dirty="0" smtClean="0"/>
              <a:t>128.119.245.12</a:t>
            </a:r>
          </a:p>
          <a:p>
            <a:pPr lvl="1">
              <a:lnSpc>
                <a:spcPct val="90000"/>
              </a:lnSpc>
            </a:pPr>
            <a:r>
              <a:rPr lang="pt-BR" sz="1600" dirty="0" smtClean="0">
                <a:solidFill>
                  <a:srgbClr val="FF0000"/>
                </a:solidFill>
              </a:rPr>
              <a:t>Número da porta: </a:t>
            </a:r>
            <a:r>
              <a:rPr lang="pt-BR" sz="1600" dirty="0" smtClean="0"/>
              <a:t>80</a:t>
            </a:r>
          </a:p>
          <a:p>
            <a:pPr>
              <a:lnSpc>
                <a:spcPct val="90000"/>
              </a:lnSpc>
            </a:pPr>
            <a:r>
              <a:rPr lang="pt-BR" sz="2000" dirty="0" smtClean="0"/>
              <a:t>Mais sobre isto posteriormente.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Espaço Reservado para Rodapé 5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/>
              <a:t>2: Camada de Aplicação</a:t>
            </a:r>
            <a:endParaRPr lang="pt-BR" smtClean="0">
              <a:latin typeface="Times New Roman" pitchFamily="18" charset="0"/>
            </a:endParaRPr>
          </a:p>
        </p:txBody>
      </p:sp>
      <p:sp>
        <p:nvSpPr>
          <p:cNvPr id="44035" name="Espaço Reservado para Número de Slide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CD53C936-CA3B-45E2-B43A-6BDFDD4FA748}" type="slidenum">
              <a:rPr lang="en-US" smtClean="0"/>
              <a:pPr/>
              <a:t>110</a:t>
            </a:fld>
            <a:endParaRPr lang="en-US" smtClean="0"/>
          </a:p>
        </p:txBody>
      </p:sp>
      <p:sp>
        <p:nvSpPr>
          <p:cNvPr id="4403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Jargão para Fluxo (</a:t>
            </a:r>
            <a:r>
              <a:rPr lang="pt-BR" i="1" smtClean="0"/>
              <a:t>Stream</a:t>
            </a:r>
            <a:r>
              <a:rPr lang="pt-BR" smtClean="0"/>
              <a:t>)</a:t>
            </a:r>
          </a:p>
        </p:txBody>
      </p:sp>
      <p:sp>
        <p:nvSpPr>
          <p:cNvPr id="44037" name="Rectangle 3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r>
              <a:rPr lang="pt-BR" sz="2000" smtClean="0"/>
              <a:t>Um </a:t>
            </a:r>
            <a:r>
              <a:rPr lang="pt-BR" sz="2000" smtClean="0">
                <a:solidFill>
                  <a:srgbClr val="FF0000"/>
                </a:solidFill>
              </a:rPr>
              <a:t>fluxo (</a:t>
            </a:r>
            <a:r>
              <a:rPr lang="pt-BR" sz="2000" i="1" smtClean="0">
                <a:solidFill>
                  <a:srgbClr val="FF0000"/>
                </a:solidFill>
              </a:rPr>
              <a:t>stream</a:t>
            </a:r>
            <a:r>
              <a:rPr lang="pt-BR" sz="2000" smtClean="0">
                <a:solidFill>
                  <a:srgbClr val="FF0000"/>
                </a:solidFill>
              </a:rPr>
              <a:t>)</a:t>
            </a:r>
            <a:r>
              <a:rPr lang="pt-BR" sz="2000" smtClean="0"/>
              <a:t> é uma seqüência de caracteres que fluem de ou para um processo.</a:t>
            </a:r>
          </a:p>
          <a:p>
            <a:r>
              <a:rPr lang="pt-BR" sz="2000" smtClean="0"/>
              <a:t>Um </a:t>
            </a:r>
            <a:r>
              <a:rPr lang="pt-BR" sz="2000" smtClean="0">
                <a:solidFill>
                  <a:srgbClr val="FF0000"/>
                </a:solidFill>
              </a:rPr>
              <a:t>fluxo de entrada</a:t>
            </a:r>
            <a:r>
              <a:rPr lang="pt-BR" sz="2000" smtClean="0"/>
              <a:t> é conectado a alguma fonte de entrada para o processo, por exemplo, teclado ou </a:t>
            </a:r>
            <a:r>
              <a:rPr lang="pt-BR" sz="2000" i="1" smtClean="0"/>
              <a:t>socket</a:t>
            </a:r>
            <a:r>
              <a:rPr lang="pt-BR" sz="2000" smtClean="0"/>
              <a:t>.</a:t>
            </a:r>
          </a:p>
          <a:p>
            <a:r>
              <a:rPr lang="pt-BR" sz="2000" smtClean="0"/>
              <a:t>Um </a:t>
            </a:r>
            <a:r>
              <a:rPr lang="pt-BR" sz="2000" smtClean="0">
                <a:solidFill>
                  <a:srgbClr val="FF0000"/>
                </a:solidFill>
              </a:rPr>
              <a:t>fluxo de saída</a:t>
            </a:r>
            <a:r>
              <a:rPr lang="pt-BR" sz="2000" smtClean="0"/>
              <a:t> é conectado a uma fonte de saída, por exemplo, um monitor ou um </a:t>
            </a:r>
            <a:r>
              <a:rPr lang="pt-BR" sz="2000" i="1" smtClean="0"/>
              <a:t>socket</a:t>
            </a:r>
            <a:r>
              <a:rPr lang="pt-BR" sz="200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xmlns="" val="546396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Espaço Reservado para Rodapé 5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/>
              <a:t>2: Camada de Aplicação</a:t>
            </a:r>
            <a:endParaRPr lang="pt-BR" smtClean="0">
              <a:latin typeface="Times New Roman" pitchFamily="18" charset="0"/>
            </a:endParaRPr>
          </a:p>
        </p:txBody>
      </p:sp>
      <p:sp>
        <p:nvSpPr>
          <p:cNvPr id="17412" name="Espaço Reservado para Número de Slide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2120FFC2-2704-406F-85E6-3997F3AAD3D4}" type="slidenum">
              <a:rPr lang="en-US" smtClean="0"/>
              <a:pPr/>
              <a:t>111</a:t>
            </a:fld>
            <a:endParaRPr lang="en-US" smtClean="0"/>
          </a:p>
        </p:txBody>
      </p:sp>
      <p:sp>
        <p:nvSpPr>
          <p:cNvPr id="17413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228600"/>
            <a:ext cx="8215313" cy="1143000"/>
          </a:xfrm>
        </p:spPr>
        <p:txBody>
          <a:bodyPr/>
          <a:lstStyle/>
          <a:p>
            <a:r>
              <a:rPr lang="pt-BR" sz="3600" smtClean="0"/>
              <a:t>Programação com sockets usando TCP</a:t>
            </a:r>
          </a:p>
        </p:txBody>
      </p:sp>
      <p:sp>
        <p:nvSpPr>
          <p:cNvPr id="17414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90525" y="1600200"/>
            <a:ext cx="4114800" cy="4648200"/>
          </a:xfrm>
        </p:spPr>
        <p:txBody>
          <a:bodyPr/>
          <a:lstStyle/>
          <a:p>
            <a:pPr marL="457200" indent="-457200">
              <a:lnSpc>
                <a:spcPct val="90000"/>
              </a:lnSpc>
              <a:buFont typeface="ZapfDingbats" pitchFamily="82" charset="0"/>
              <a:buNone/>
            </a:pPr>
            <a:r>
              <a:rPr lang="pt-BR" sz="2400" smtClean="0">
                <a:solidFill>
                  <a:srgbClr val="FF0000"/>
                </a:solidFill>
              </a:rPr>
              <a:t>Exemplo de apl. cliente-servidor:</a:t>
            </a:r>
          </a:p>
          <a:p>
            <a:pPr marL="457200" indent="-457200">
              <a:lnSpc>
                <a:spcPct val="90000"/>
              </a:lnSpc>
              <a:buFont typeface="ZapfDingbats" pitchFamily="82" charset="0"/>
              <a:buAutoNum type="arabicPeriod"/>
            </a:pPr>
            <a:r>
              <a:rPr lang="pt-BR" sz="2000" smtClean="0"/>
              <a:t>cliente lê linha da entrada padrão (fluxo </a:t>
            </a:r>
            <a:r>
              <a:rPr lang="pt-BR" sz="2000" b="1" smtClean="0">
                <a:latin typeface="Courier New" pitchFamily="49" charset="0"/>
              </a:rPr>
              <a:t>doUsuário</a:t>
            </a:r>
            <a:r>
              <a:rPr lang="pt-BR" sz="2000" smtClean="0"/>
              <a:t>), envia para servidor via socket (fluxo </a:t>
            </a:r>
            <a:r>
              <a:rPr lang="pt-BR" sz="2000" b="1" smtClean="0">
                <a:latin typeface="Courier New" pitchFamily="49" charset="0"/>
              </a:rPr>
              <a:t>paraServidor</a:t>
            </a:r>
            <a:r>
              <a:rPr lang="pt-BR" sz="2000" smtClean="0"/>
              <a:t>)</a:t>
            </a:r>
          </a:p>
          <a:p>
            <a:pPr marL="457200" indent="-457200">
              <a:lnSpc>
                <a:spcPct val="90000"/>
              </a:lnSpc>
              <a:buFont typeface="ZapfDingbats" pitchFamily="82" charset="0"/>
              <a:buAutoNum type="arabicPeriod"/>
            </a:pPr>
            <a:r>
              <a:rPr lang="pt-BR" sz="2000" smtClean="0"/>
              <a:t>servidor lê linha do socket</a:t>
            </a:r>
          </a:p>
          <a:p>
            <a:pPr marL="457200" indent="-457200">
              <a:lnSpc>
                <a:spcPct val="90000"/>
              </a:lnSpc>
              <a:buFont typeface="ZapfDingbats" pitchFamily="82" charset="0"/>
              <a:buAutoNum type="arabicPeriod"/>
            </a:pPr>
            <a:r>
              <a:rPr lang="pt-BR" sz="2000" smtClean="0"/>
              <a:t>servidor converte linha para letras maiúsculas, devolve para o cliente</a:t>
            </a:r>
          </a:p>
          <a:p>
            <a:pPr marL="457200" indent="-457200">
              <a:lnSpc>
                <a:spcPct val="90000"/>
              </a:lnSpc>
              <a:buFont typeface="ZapfDingbats" pitchFamily="82" charset="0"/>
              <a:buAutoNum type="arabicPeriod"/>
            </a:pPr>
            <a:r>
              <a:rPr lang="pt-BR" sz="2000" smtClean="0"/>
              <a:t>cliente lê linha modificada do socket (fluxo </a:t>
            </a:r>
            <a:r>
              <a:rPr lang="pt-BR" sz="2000" b="1" smtClean="0">
                <a:latin typeface="Courier New" pitchFamily="49" charset="0"/>
              </a:rPr>
              <a:t>doServidor</a:t>
            </a:r>
            <a:r>
              <a:rPr lang="pt-BR" sz="2000" smtClean="0"/>
              <a:t>), imprime-a</a:t>
            </a:r>
          </a:p>
        </p:txBody>
      </p:sp>
      <p:graphicFrame>
        <p:nvGraphicFramePr>
          <p:cNvPr id="17410" name="Object 0"/>
          <p:cNvGraphicFramePr>
            <a:graphicFrameLocks noChangeAspect="1"/>
          </p:cNvGraphicFramePr>
          <p:nvPr/>
        </p:nvGraphicFramePr>
        <p:xfrm>
          <a:off x="5059363" y="1397000"/>
          <a:ext cx="3670300" cy="4791075"/>
        </p:xfrm>
        <a:graphic>
          <a:graphicData uri="http://schemas.openxmlformats.org/presentationml/2006/ole">
            <p:oleObj spid="_x0000_s32796" r:id="rId4" imgW="4992624" imgH="5675376" progId="Visio.Drawing.11">
              <p:embed/>
            </p:oleObj>
          </a:graphicData>
        </a:graphic>
      </p:graphicFrame>
      <p:sp>
        <p:nvSpPr>
          <p:cNvPr id="17415" name="Text Box 22"/>
          <p:cNvSpPr txBox="1">
            <a:spLocks noChangeArrowheads="1"/>
          </p:cNvSpPr>
          <p:nvPr/>
        </p:nvSpPr>
        <p:spPr bwMode="auto">
          <a:xfrm>
            <a:off x="7132638" y="2806700"/>
            <a:ext cx="2011362" cy="1119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0"/>
              <a:buNone/>
            </a:pPr>
            <a:r>
              <a:rPr lang="pt-BR" sz="1600">
                <a:solidFill>
                  <a:srgbClr val="FF0000"/>
                </a:solidFill>
              </a:rPr>
              <a:t>Fluxo de entrada: </a:t>
            </a:r>
          </a:p>
          <a:p>
            <a:pPr algn="l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0"/>
              <a:buNone/>
            </a:pPr>
            <a:r>
              <a:rPr lang="pt-BR" sz="1600"/>
              <a:t>Seqüência de bytes recebidos pelo processo</a:t>
            </a:r>
            <a:endParaRPr lang="pt-BR" sz="1600">
              <a:latin typeface="Times New Roman" pitchFamily="18" charset="0"/>
            </a:endParaRPr>
          </a:p>
        </p:txBody>
      </p:sp>
      <p:sp>
        <p:nvSpPr>
          <p:cNvPr id="17416" name="Text Box 23"/>
          <p:cNvSpPr txBox="1">
            <a:spLocks noChangeArrowheads="1"/>
          </p:cNvSpPr>
          <p:nvPr/>
        </p:nvSpPr>
        <p:spPr bwMode="auto">
          <a:xfrm>
            <a:off x="4556125" y="3362325"/>
            <a:ext cx="2184400" cy="1069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0"/>
              <a:buNone/>
            </a:pPr>
            <a:r>
              <a:rPr lang="en-US" sz="1600">
                <a:solidFill>
                  <a:srgbClr val="FF0000"/>
                </a:solidFill>
              </a:rPr>
              <a:t>Fluxo de saída: </a:t>
            </a:r>
          </a:p>
          <a:p>
            <a:pPr algn="l"/>
            <a:r>
              <a:rPr lang="pt-BR" sz="1600"/>
              <a:t>Seqüência de bytes transmitidos pelo processo</a:t>
            </a:r>
            <a:endParaRPr lang="en-US" sz="1600"/>
          </a:p>
        </p:txBody>
      </p:sp>
      <p:sp>
        <p:nvSpPr>
          <p:cNvPr id="17417" name="Line 24"/>
          <p:cNvSpPr>
            <a:spLocks noChangeShapeType="1"/>
          </p:cNvSpPr>
          <p:nvPr/>
        </p:nvSpPr>
        <p:spPr bwMode="auto">
          <a:xfrm>
            <a:off x="6162675" y="4108450"/>
            <a:ext cx="450850" cy="250825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</p:spPr>
        <p:txBody>
          <a:bodyPr wrap="none"/>
          <a:lstStyle/>
          <a:p>
            <a:endParaRPr lang="pt-BR"/>
          </a:p>
        </p:txBody>
      </p:sp>
      <p:sp>
        <p:nvSpPr>
          <p:cNvPr id="17418" name="Line 25"/>
          <p:cNvSpPr>
            <a:spLocks noChangeShapeType="1"/>
          </p:cNvSpPr>
          <p:nvPr/>
        </p:nvSpPr>
        <p:spPr bwMode="auto">
          <a:xfrm flipH="1" flipV="1">
            <a:off x="6840538" y="3144838"/>
            <a:ext cx="301625" cy="263525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</p:spPr>
        <p:txBody>
          <a:bodyPr wrap="none"/>
          <a:lstStyle/>
          <a:p>
            <a:endParaRPr lang="pt-BR"/>
          </a:p>
        </p:txBody>
      </p:sp>
      <p:sp>
        <p:nvSpPr>
          <p:cNvPr id="17419" name="Line 26"/>
          <p:cNvSpPr>
            <a:spLocks noChangeShapeType="1"/>
          </p:cNvSpPr>
          <p:nvPr/>
        </p:nvSpPr>
        <p:spPr bwMode="auto">
          <a:xfrm>
            <a:off x="7132638" y="3386138"/>
            <a:ext cx="173037" cy="674687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</p:spPr>
        <p:txBody>
          <a:bodyPr wrap="none"/>
          <a:lstStyle/>
          <a:p>
            <a:endParaRPr lang="pt-BR"/>
          </a:p>
        </p:txBody>
      </p:sp>
      <p:sp>
        <p:nvSpPr>
          <p:cNvPr id="17420" name="Text Box 27"/>
          <p:cNvSpPr txBox="1">
            <a:spLocks noChangeArrowheads="1"/>
          </p:cNvSpPr>
          <p:nvPr/>
        </p:nvSpPr>
        <p:spPr bwMode="auto">
          <a:xfrm>
            <a:off x="5305425" y="2608263"/>
            <a:ext cx="1268413" cy="70167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0"/>
              <a:buNone/>
            </a:pPr>
            <a:r>
              <a:rPr lang="en-US" sz="2000">
                <a:solidFill>
                  <a:schemeClr val="accent2"/>
                </a:solidFill>
              </a:rPr>
              <a:t>Processo cliente</a:t>
            </a:r>
            <a:endParaRPr lang="en-US" sz="2000">
              <a:solidFill>
                <a:schemeClr val="accent2"/>
              </a:solidFill>
              <a:latin typeface="Times New Roman" pitchFamily="18" charset="0"/>
            </a:endParaRPr>
          </a:p>
        </p:txBody>
      </p:sp>
      <p:sp>
        <p:nvSpPr>
          <p:cNvPr id="17421" name="Text Box 28"/>
          <p:cNvSpPr txBox="1">
            <a:spLocks noChangeArrowheads="1"/>
          </p:cNvSpPr>
          <p:nvPr/>
        </p:nvSpPr>
        <p:spPr bwMode="auto">
          <a:xfrm>
            <a:off x="6342063" y="5076825"/>
            <a:ext cx="1541462" cy="641350"/>
          </a:xfrm>
          <a:prstGeom prst="rect">
            <a:avLst/>
          </a:prstGeom>
          <a:solidFill>
            <a:srgbClr val="FF0000"/>
          </a:solidFill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Socket cliente TCP </a:t>
            </a:r>
          </a:p>
        </p:txBody>
      </p:sp>
    </p:spTree>
    <p:extLst>
      <p:ext uri="{BB962C8B-B14F-4D97-AF65-F5344CB8AC3E}">
        <p14:creationId xmlns:p14="http://schemas.microsoft.com/office/powerpoint/2010/main" xmlns="" val="3252360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Espaço Reservado para Rodapé 3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/>
              <a:t>2: Camada de Aplicação</a:t>
            </a:r>
            <a:endParaRPr lang="pt-BR" smtClean="0">
              <a:latin typeface="Times New Roman" pitchFamily="18" charset="0"/>
            </a:endParaRPr>
          </a:p>
        </p:txBody>
      </p:sp>
      <p:sp>
        <p:nvSpPr>
          <p:cNvPr id="45059" name="Espaço Reservado para Número de Slide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F82F631-642F-42D0-A4C7-FF3C8E73B547}" type="slidenum">
              <a:rPr lang="en-US" smtClean="0"/>
              <a:pPr/>
              <a:t>112</a:t>
            </a:fld>
            <a:endParaRPr lang="en-US" smtClean="0"/>
          </a:p>
        </p:txBody>
      </p:sp>
      <p:sp>
        <p:nvSpPr>
          <p:cNvPr id="45060" name="Rectangle 2"/>
          <p:cNvSpPr>
            <a:spLocks noGrp="1" noChangeArrowheads="1"/>
          </p:cNvSpPr>
          <p:nvPr>
            <p:ph type="title"/>
          </p:nvPr>
        </p:nvSpPr>
        <p:spPr>
          <a:xfrm>
            <a:off x="198438" y="228600"/>
            <a:ext cx="8945562" cy="1143000"/>
          </a:xfrm>
        </p:spPr>
        <p:txBody>
          <a:bodyPr/>
          <a:lstStyle/>
          <a:p>
            <a:r>
              <a:rPr lang="pt-BR" sz="3200" smtClean="0"/>
              <a:t>Interações cliente/servidor usando o TCP</a:t>
            </a:r>
          </a:p>
        </p:txBody>
      </p:sp>
      <p:grpSp>
        <p:nvGrpSpPr>
          <p:cNvPr id="2" name="Group 42"/>
          <p:cNvGrpSpPr>
            <a:grpSpLocks/>
          </p:cNvGrpSpPr>
          <p:nvPr/>
        </p:nvGrpSpPr>
        <p:grpSpPr bwMode="auto">
          <a:xfrm>
            <a:off x="1282700" y="3217863"/>
            <a:ext cx="2185988" cy="927100"/>
            <a:chOff x="827" y="2027"/>
            <a:chExt cx="1377" cy="584"/>
          </a:xfrm>
        </p:grpSpPr>
        <p:sp>
          <p:nvSpPr>
            <p:cNvPr id="45095" name="Text Box 5"/>
            <p:cNvSpPr txBox="1">
              <a:spLocks noChangeArrowheads="1"/>
            </p:cNvSpPr>
            <p:nvPr/>
          </p:nvSpPr>
          <p:spPr bwMode="auto">
            <a:xfrm>
              <a:off x="827" y="2027"/>
              <a:ext cx="1170" cy="3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l"/>
              <a:r>
                <a:rPr lang="pt-BR" sz="1400">
                  <a:latin typeface="Arial" charset="0"/>
                </a:rPr>
                <a:t>aguarda chegada de </a:t>
              </a:r>
            </a:p>
            <a:p>
              <a:pPr algn="l"/>
              <a:r>
                <a:rPr lang="pt-BR" sz="1400">
                  <a:latin typeface="Arial" charset="0"/>
                </a:rPr>
                <a:t>pedido de conexão</a:t>
              </a:r>
              <a:endParaRPr lang="pt-BR" sz="2400">
                <a:latin typeface="Times New Roman" pitchFamily="18" charset="0"/>
              </a:endParaRPr>
            </a:p>
          </p:txBody>
        </p:sp>
        <p:sp>
          <p:nvSpPr>
            <p:cNvPr id="45096" name="Text Box 6"/>
            <p:cNvSpPr txBox="1">
              <a:spLocks noChangeArrowheads="1"/>
            </p:cNvSpPr>
            <p:nvPr/>
          </p:nvSpPr>
          <p:spPr bwMode="auto">
            <a:xfrm>
              <a:off x="828" y="2285"/>
              <a:ext cx="1376" cy="3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l"/>
              <a:r>
                <a:rPr lang="pt-BR" sz="1400">
                  <a:solidFill>
                    <a:srgbClr val="FF0000"/>
                  </a:solidFill>
                  <a:latin typeface="Arial" charset="0"/>
                </a:rPr>
                <a:t>socketConexão =</a:t>
              </a:r>
            </a:p>
            <a:p>
              <a:pPr algn="l"/>
              <a:r>
                <a:rPr lang="pt-BR" sz="1400">
                  <a:solidFill>
                    <a:srgbClr val="FF0000"/>
                  </a:solidFill>
                  <a:latin typeface="Arial" charset="0"/>
                </a:rPr>
                <a:t>socketRecepção.accept()</a:t>
              </a:r>
              <a:endParaRPr lang="pt-BR" sz="2400">
                <a:latin typeface="Times New Roman" pitchFamily="18" charset="0"/>
              </a:endParaRPr>
            </a:p>
          </p:txBody>
        </p:sp>
      </p:grpSp>
      <p:grpSp>
        <p:nvGrpSpPr>
          <p:cNvPr id="3" name="Group 41"/>
          <p:cNvGrpSpPr>
            <a:grpSpLocks/>
          </p:cNvGrpSpPr>
          <p:nvPr/>
        </p:nvGrpSpPr>
        <p:grpSpPr bwMode="auto">
          <a:xfrm>
            <a:off x="1241425" y="1881188"/>
            <a:ext cx="1697038" cy="1414462"/>
            <a:chOff x="782" y="1185"/>
            <a:chExt cx="1069" cy="891"/>
          </a:xfrm>
        </p:grpSpPr>
        <p:grpSp>
          <p:nvGrpSpPr>
            <p:cNvPr id="45091" name="Group 8"/>
            <p:cNvGrpSpPr>
              <a:grpSpLocks/>
            </p:cNvGrpSpPr>
            <p:nvPr/>
          </p:nvGrpSpPr>
          <p:grpSpPr bwMode="auto">
            <a:xfrm>
              <a:off x="782" y="1185"/>
              <a:ext cx="1069" cy="712"/>
              <a:chOff x="290" y="1209"/>
              <a:chExt cx="1069" cy="712"/>
            </a:xfrm>
          </p:grpSpPr>
          <p:sp>
            <p:nvSpPr>
              <p:cNvPr id="45093" name="Text Box 3"/>
              <p:cNvSpPr txBox="1">
                <a:spLocks noChangeArrowheads="1"/>
              </p:cNvSpPr>
              <p:nvPr/>
            </p:nvSpPr>
            <p:spPr bwMode="auto">
              <a:xfrm>
                <a:off x="329" y="1209"/>
                <a:ext cx="891" cy="46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pPr algn="l"/>
                <a:r>
                  <a:rPr lang="pt-BR" sz="1400">
                    <a:latin typeface="Arial" charset="0"/>
                  </a:rPr>
                  <a:t>cria socket,</a:t>
                </a:r>
              </a:p>
              <a:p>
                <a:pPr algn="l"/>
                <a:r>
                  <a:rPr lang="pt-BR" sz="1400">
                    <a:latin typeface="Arial" charset="0"/>
                  </a:rPr>
                  <a:t>porta=</a:t>
                </a:r>
                <a:r>
                  <a:rPr lang="pt-BR" sz="1400" b="1">
                    <a:latin typeface="Courier New" pitchFamily="49" charset="0"/>
                  </a:rPr>
                  <a:t>x</a:t>
                </a:r>
                <a:r>
                  <a:rPr lang="pt-BR" sz="1400">
                    <a:latin typeface="Arial" charset="0"/>
                  </a:rPr>
                  <a:t>, para</a:t>
                </a:r>
              </a:p>
              <a:p>
                <a:pPr algn="l"/>
                <a:r>
                  <a:rPr lang="pt-BR" sz="1400">
                    <a:latin typeface="Arial" charset="0"/>
                  </a:rPr>
                  <a:t>receber pedido:</a:t>
                </a:r>
                <a:endParaRPr lang="pt-BR" sz="2400">
                  <a:latin typeface="Times New Roman" pitchFamily="18" charset="0"/>
                </a:endParaRPr>
              </a:p>
            </p:txBody>
          </p:sp>
          <p:sp>
            <p:nvSpPr>
              <p:cNvPr id="45094" name="Text Box 4"/>
              <p:cNvSpPr txBox="1">
                <a:spLocks noChangeArrowheads="1"/>
              </p:cNvSpPr>
              <p:nvPr/>
            </p:nvSpPr>
            <p:spPr bwMode="auto">
              <a:xfrm>
                <a:off x="290" y="1595"/>
                <a:ext cx="1069" cy="32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pPr algn="r"/>
                <a:r>
                  <a:rPr lang="pt-BR" sz="1400">
                    <a:solidFill>
                      <a:srgbClr val="FF0000"/>
                    </a:solidFill>
                    <a:latin typeface="Arial" charset="0"/>
                  </a:rPr>
                  <a:t>socketRecepção = </a:t>
                </a:r>
              </a:p>
              <a:p>
                <a:pPr algn="r"/>
                <a:r>
                  <a:rPr lang="pt-BR" sz="1400">
                    <a:solidFill>
                      <a:srgbClr val="FF0000"/>
                    </a:solidFill>
                    <a:latin typeface="Arial" charset="0"/>
                  </a:rPr>
                  <a:t>ServerSocket ()</a:t>
                </a:r>
              </a:p>
            </p:txBody>
          </p:sp>
        </p:grpSp>
        <p:sp>
          <p:nvSpPr>
            <p:cNvPr id="45092" name="Line 12"/>
            <p:cNvSpPr>
              <a:spLocks noChangeShapeType="1"/>
            </p:cNvSpPr>
            <p:nvPr/>
          </p:nvSpPr>
          <p:spPr bwMode="auto">
            <a:xfrm>
              <a:off x="1284" y="1872"/>
              <a:ext cx="0" cy="204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 type="triangle" w="med" len="med"/>
            </a:ln>
          </p:spPr>
          <p:txBody>
            <a:bodyPr anchor="ctr">
              <a:spAutoFit/>
            </a:bodyPr>
            <a:lstStyle/>
            <a:p>
              <a:endParaRPr lang="pt-BR"/>
            </a:p>
          </p:txBody>
        </p:sp>
      </p:grpSp>
      <p:grpSp>
        <p:nvGrpSpPr>
          <p:cNvPr id="5" name="Group 49"/>
          <p:cNvGrpSpPr>
            <a:grpSpLocks/>
          </p:cNvGrpSpPr>
          <p:nvPr/>
        </p:nvGrpSpPr>
        <p:grpSpPr bwMode="auto">
          <a:xfrm>
            <a:off x="5186363" y="3109913"/>
            <a:ext cx="3016250" cy="919162"/>
            <a:chOff x="3267" y="1959"/>
            <a:chExt cx="1900" cy="579"/>
          </a:xfrm>
        </p:grpSpPr>
        <p:sp>
          <p:nvSpPr>
            <p:cNvPr id="45089" name="Text Box 21"/>
            <p:cNvSpPr txBox="1">
              <a:spLocks noChangeArrowheads="1"/>
            </p:cNvSpPr>
            <p:nvPr/>
          </p:nvSpPr>
          <p:spPr bwMode="auto">
            <a:xfrm>
              <a:off x="3267" y="1959"/>
              <a:ext cx="1900" cy="3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l"/>
              <a:r>
                <a:rPr lang="pt-BR" sz="1400">
                  <a:latin typeface="Arial" charset="0"/>
                </a:rPr>
                <a:t>cria socket,</a:t>
              </a:r>
            </a:p>
            <a:p>
              <a:pPr algn="l"/>
              <a:r>
                <a:rPr lang="pt-BR" sz="1400">
                  <a:latin typeface="Arial" charset="0"/>
                </a:rPr>
                <a:t>abre conexão a </a:t>
              </a:r>
              <a:r>
                <a:rPr lang="pt-BR" sz="1400" b="1">
                  <a:latin typeface="Courier New" pitchFamily="49" charset="0"/>
                </a:rPr>
                <a:t>nomeHosp</a:t>
              </a:r>
              <a:r>
                <a:rPr lang="pt-BR" sz="1400">
                  <a:latin typeface="Arial" charset="0"/>
                </a:rPr>
                <a:t>, porta=</a:t>
              </a:r>
              <a:r>
                <a:rPr lang="pt-BR" sz="1400" b="1">
                  <a:latin typeface="Courier New" pitchFamily="49" charset="0"/>
                </a:rPr>
                <a:t>x</a:t>
              </a:r>
              <a:endParaRPr lang="pt-BR" sz="2400">
                <a:latin typeface="Times New Roman" pitchFamily="18" charset="0"/>
              </a:endParaRPr>
            </a:p>
          </p:txBody>
        </p:sp>
        <p:sp>
          <p:nvSpPr>
            <p:cNvPr id="45090" name="Text Box 22"/>
            <p:cNvSpPr txBox="1">
              <a:spLocks noChangeArrowheads="1"/>
            </p:cNvSpPr>
            <p:nvPr/>
          </p:nvSpPr>
          <p:spPr bwMode="auto">
            <a:xfrm>
              <a:off x="3283" y="2212"/>
              <a:ext cx="914" cy="3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r"/>
              <a:r>
                <a:rPr lang="pt-BR" sz="1400">
                  <a:solidFill>
                    <a:srgbClr val="FF0000"/>
                  </a:solidFill>
                  <a:latin typeface="Arial" charset="0"/>
                </a:rPr>
                <a:t>socketCliente = </a:t>
              </a:r>
            </a:p>
            <a:p>
              <a:pPr algn="r"/>
              <a:r>
                <a:rPr lang="pt-BR" sz="1400">
                  <a:solidFill>
                    <a:srgbClr val="FF0000"/>
                  </a:solidFill>
                  <a:latin typeface="Arial" charset="0"/>
                </a:rPr>
                <a:t>Socket()</a:t>
              </a:r>
              <a:endParaRPr lang="pt-BR" sz="2400">
                <a:latin typeface="Times New Roman" pitchFamily="18" charset="0"/>
              </a:endParaRPr>
            </a:p>
          </p:txBody>
        </p:sp>
      </p:grpSp>
      <p:grpSp>
        <p:nvGrpSpPr>
          <p:cNvPr id="6" name="Group 47"/>
          <p:cNvGrpSpPr>
            <a:grpSpLocks/>
          </p:cNvGrpSpPr>
          <p:nvPr/>
        </p:nvGrpSpPr>
        <p:grpSpPr bwMode="auto">
          <a:xfrm>
            <a:off x="1276350" y="3124200"/>
            <a:ext cx="5362575" cy="3352800"/>
            <a:chOff x="804" y="1968"/>
            <a:chExt cx="3378" cy="2112"/>
          </a:xfrm>
        </p:grpSpPr>
        <p:sp>
          <p:nvSpPr>
            <p:cNvPr id="45082" name="Text Box 10"/>
            <p:cNvSpPr txBox="1">
              <a:spLocks noChangeArrowheads="1"/>
            </p:cNvSpPr>
            <p:nvPr/>
          </p:nvSpPr>
          <p:spPr bwMode="auto">
            <a:xfrm>
              <a:off x="839" y="3641"/>
              <a:ext cx="886" cy="3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l"/>
              <a:r>
                <a:rPr lang="pt-BR" sz="1400">
                  <a:latin typeface="Arial" charset="0"/>
                </a:rPr>
                <a:t>fecha</a:t>
              </a:r>
            </a:p>
            <a:p>
              <a:pPr algn="l"/>
              <a:r>
                <a:rPr lang="pt-BR" sz="1400">
                  <a:solidFill>
                    <a:srgbClr val="FF0000"/>
                  </a:solidFill>
                  <a:latin typeface="Arial" charset="0"/>
                </a:rPr>
                <a:t>socketConexão</a:t>
              </a:r>
              <a:endParaRPr lang="pt-BR" sz="2400">
                <a:latin typeface="Times New Roman" pitchFamily="18" charset="0"/>
              </a:endParaRPr>
            </a:p>
          </p:txBody>
        </p:sp>
        <p:sp>
          <p:nvSpPr>
            <p:cNvPr id="45083" name="Line 16"/>
            <p:cNvSpPr>
              <a:spLocks noChangeShapeType="1"/>
            </p:cNvSpPr>
            <p:nvPr/>
          </p:nvSpPr>
          <p:spPr bwMode="auto">
            <a:xfrm>
              <a:off x="1290" y="3564"/>
              <a:ext cx="0" cy="204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 type="triangle" w="med" len="med"/>
            </a:ln>
          </p:spPr>
          <p:txBody>
            <a:bodyPr anchor="ctr">
              <a:spAutoFit/>
            </a:bodyPr>
            <a:lstStyle/>
            <a:p>
              <a:endParaRPr lang="pt-BR"/>
            </a:p>
          </p:txBody>
        </p:sp>
        <p:sp>
          <p:nvSpPr>
            <p:cNvPr id="45084" name="Freeform 17"/>
            <p:cNvSpPr>
              <a:spLocks/>
            </p:cNvSpPr>
            <p:nvPr/>
          </p:nvSpPr>
          <p:spPr bwMode="auto">
            <a:xfrm>
              <a:off x="804" y="1968"/>
              <a:ext cx="492" cy="2112"/>
            </a:xfrm>
            <a:custGeom>
              <a:avLst/>
              <a:gdLst>
                <a:gd name="T0" fmla="*/ 492 w 492"/>
                <a:gd name="T1" fmla="*/ 1968 h 2112"/>
                <a:gd name="T2" fmla="*/ 492 w 492"/>
                <a:gd name="T3" fmla="*/ 2112 h 2112"/>
                <a:gd name="T4" fmla="*/ 0 w 492"/>
                <a:gd name="T5" fmla="*/ 2112 h 2112"/>
                <a:gd name="T6" fmla="*/ 0 w 492"/>
                <a:gd name="T7" fmla="*/ 0 h 2112"/>
                <a:gd name="T8" fmla="*/ 402 w 492"/>
                <a:gd name="T9" fmla="*/ 0 h 211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92"/>
                <a:gd name="T16" fmla="*/ 0 h 2112"/>
                <a:gd name="T17" fmla="*/ 492 w 492"/>
                <a:gd name="T18" fmla="*/ 2112 h 211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92" h="2112">
                  <a:moveTo>
                    <a:pt x="492" y="1968"/>
                  </a:moveTo>
                  <a:lnTo>
                    <a:pt x="492" y="2112"/>
                  </a:lnTo>
                  <a:lnTo>
                    <a:pt x="0" y="2112"/>
                  </a:lnTo>
                  <a:lnTo>
                    <a:pt x="0" y="0"/>
                  </a:lnTo>
                  <a:lnTo>
                    <a:pt x="402" y="0"/>
                  </a:lnTo>
                </a:path>
              </a:pathLst>
            </a:custGeom>
            <a:noFill/>
            <a:ln w="28575">
              <a:solidFill>
                <a:schemeClr val="accent2"/>
              </a:solidFill>
              <a:round/>
              <a:headEnd/>
              <a:tailEnd type="triangle" w="med" len="med"/>
            </a:ln>
          </p:spPr>
          <p:txBody>
            <a:bodyPr anchor="ctr">
              <a:spAutoFit/>
            </a:bodyPr>
            <a:lstStyle/>
            <a:p>
              <a:endParaRPr lang="pt-BR"/>
            </a:p>
          </p:txBody>
        </p:sp>
        <p:grpSp>
          <p:nvGrpSpPr>
            <p:cNvPr id="45085" name="Group 46"/>
            <p:cNvGrpSpPr>
              <a:grpSpLocks/>
            </p:cNvGrpSpPr>
            <p:nvPr/>
          </p:nvGrpSpPr>
          <p:grpSpPr bwMode="auto">
            <a:xfrm>
              <a:off x="3365" y="3377"/>
              <a:ext cx="817" cy="692"/>
              <a:chOff x="3365" y="3377"/>
              <a:chExt cx="817" cy="692"/>
            </a:xfrm>
          </p:grpSpPr>
          <p:sp>
            <p:nvSpPr>
              <p:cNvPr id="45086" name="Text Box 26"/>
              <p:cNvSpPr txBox="1">
                <a:spLocks noChangeArrowheads="1"/>
              </p:cNvSpPr>
              <p:nvPr/>
            </p:nvSpPr>
            <p:spPr bwMode="auto">
              <a:xfrm>
                <a:off x="3365" y="3377"/>
                <a:ext cx="817" cy="32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pPr algn="l"/>
                <a:r>
                  <a:rPr lang="pt-BR" sz="1400">
                    <a:latin typeface="Arial" charset="0"/>
                  </a:rPr>
                  <a:t>lê resposta de</a:t>
                </a:r>
              </a:p>
              <a:p>
                <a:pPr algn="l"/>
                <a:r>
                  <a:rPr lang="pt-BR" sz="1400">
                    <a:solidFill>
                      <a:srgbClr val="FF0000"/>
                    </a:solidFill>
                    <a:latin typeface="Arial" charset="0"/>
                  </a:rPr>
                  <a:t>socketCliente</a:t>
                </a:r>
              </a:p>
            </p:txBody>
          </p:sp>
          <p:sp>
            <p:nvSpPr>
              <p:cNvPr id="45087" name="Text Box 27"/>
              <p:cNvSpPr txBox="1">
                <a:spLocks noChangeArrowheads="1"/>
              </p:cNvSpPr>
              <p:nvPr/>
            </p:nvSpPr>
            <p:spPr bwMode="auto">
              <a:xfrm>
                <a:off x="3389" y="3743"/>
                <a:ext cx="787" cy="32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pPr algn="l"/>
                <a:r>
                  <a:rPr lang="pt-BR" sz="1400">
                    <a:latin typeface="Arial" charset="0"/>
                  </a:rPr>
                  <a:t>fecha</a:t>
                </a:r>
              </a:p>
              <a:p>
                <a:pPr algn="l"/>
                <a:r>
                  <a:rPr lang="pt-BR" sz="1400">
                    <a:solidFill>
                      <a:srgbClr val="FF0000"/>
                    </a:solidFill>
                    <a:latin typeface="Arial" charset="0"/>
                  </a:rPr>
                  <a:t>socketCliente</a:t>
                </a:r>
              </a:p>
            </p:txBody>
          </p:sp>
          <p:sp>
            <p:nvSpPr>
              <p:cNvPr id="45088" name="Line 31"/>
              <p:cNvSpPr>
                <a:spLocks noChangeShapeType="1"/>
              </p:cNvSpPr>
              <p:nvPr/>
            </p:nvSpPr>
            <p:spPr bwMode="auto">
              <a:xfrm>
                <a:off x="3816" y="3690"/>
                <a:ext cx="0" cy="204"/>
              </a:xfrm>
              <a:prstGeom prst="line">
                <a:avLst/>
              </a:prstGeom>
              <a:noFill/>
              <a:ln w="28575">
                <a:solidFill>
                  <a:schemeClr val="accent2"/>
                </a:solidFill>
                <a:round/>
                <a:headEnd/>
                <a:tailEnd type="triangle" w="med" len="med"/>
              </a:ln>
            </p:spPr>
            <p:txBody>
              <a:bodyPr anchor="ctr">
                <a:spAutoFit/>
              </a:bodyPr>
              <a:lstStyle/>
              <a:p>
                <a:endParaRPr lang="pt-BR"/>
              </a:p>
            </p:txBody>
          </p:sp>
        </p:grpSp>
      </p:grpSp>
      <p:sp>
        <p:nvSpPr>
          <p:cNvPr id="45065" name="Text Box 33"/>
          <p:cNvSpPr txBox="1">
            <a:spLocks noChangeArrowheads="1"/>
          </p:cNvSpPr>
          <p:nvPr/>
        </p:nvSpPr>
        <p:spPr bwMode="auto">
          <a:xfrm>
            <a:off x="254000" y="1314450"/>
            <a:ext cx="40655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>
              <a:spcBef>
                <a:spcPct val="50000"/>
              </a:spcBef>
            </a:pPr>
            <a:r>
              <a:rPr lang="pt-BR" sz="2400"/>
              <a:t>Servidor </a:t>
            </a:r>
            <a:r>
              <a:rPr lang="pt-BR"/>
              <a:t>(executa em </a:t>
            </a:r>
            <a:r>
              <a:rPr lang="pt-BR" b="1">
                <a:latin typeface="Courier New" pitchFamily="49" charset="0"/>
              </a:rPr>
              <a:t>nomeHosp</a:t>
            </a:r>
            <a:r>
              <a:rPr lang="pt-BR"/>
              <a:t>)</a:t>
            </a:r>
            <a:endParaRPr lang="pt-BR" sz="2400">
              <a:latin typeface="Times New Roman" pitchFamily="18" charset="0"/>
            </a:endParaRPr>
          </a:p>
        </p:txBody>
      </p:sp>
      <p:sp>
        <p:nvSpPr>
          <p:cNvPr id="85026" name="Text Box 34"/>
          <p:cNvSpPr txBox="1">
            <a:spLocks noChangeArrowheads="1"/>
          </p:cNvSpPr>
          <p:nvPr/>
        </p:nvSpPr>
        <p:spPr bwMode="auto">
          <a:xfrm>
            <a:off x="5173663" y="1333500"/>
            <a:ext cx="11747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>
              <a:spcBef>
                <a:spcPct val="50000"/>
              </a:spcBef>
            </a:pPr>
            <a:r>
              <a:rPr lang="pt-BR" sz="2400"/>
              <a:t>Cliente</a:t>
            </a:r>
            <a:endParaRPr lang="pt-BR" sz="2400">
              <a:latin typeface="Times New Roman" pitchFamily="18" charset="0"/>
            </a:endParaRPr>
          </a:p>
        </p:txBody>
      </p:sp>
      <p:grpSp>
        <p:nvGrpSpPr>
          <p:cNvPr id="8" name="Group 51"/>
          <p:cNvGrpSpPr>
            <a:grpSpLocks/>
          </p:cNvGrpSpPr>
          <p:nvPr/>
        </p:nvGrpSpPr>
        <p:grpSpPr bwMode="auto">
          <a:xfrm>
            <a:off x="2933700" y="4010025"/>
            <a:ext cx="4200525" cy="1371600"/>
            <a:chOff x="1848" y="2526"/>
            <a:chExt cx="2646" cy="864"/>
          </a:xfrm>
        </p:grpSpPr>
        <p:sp>
          <p:nvSpPr>
            <p:cNvPr id="45077" name="Line 30"/>
            <p:cNvSpPr>
              <a:spLocks noChangeShapeType="1"/>
            </p:cNvSpPr>
            <p:nvPr/>
          </p:nvSpPr>
          <p:spPr bwMode="auto">
            <a:xfrm flipH="1">
              <a:off x="3792" y="2964"/>
              <a:ext cx="6" cy="426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 type="triangle" w="med" len="med"/>
            </a:ln>
          </p:spPr>
          <p:txBody>
            <a:bodyPr anchor="ctr">
              <a:spAutoFit/>
            </a:bodyPr>
            <a:lstStyle/>
            <a:p>
              <a:endParaRPr lang="pt-BR"/>
            </a:p>
          </p:txBody>
        </p:sp>
        <p:grpSp>
          <p:nvGrpSpPr>
            <p:cNvPr id="45078" name="Group 50"/>
            <p:cNvGrpSpPr>
              <a:grpSpLocks/>
            </p:cNvGrpSpPr>
            <p:nvPr/>
          </p:nvGrpSpPr>
          <p:grpSpPr bwMode="auto">
            <a:xfrm>
              <a:off x="1848" y="2526"/>
              <a:ext cx="2646" cy="475"/>
              <a:chOff x="1848" y="2526"/>
              <a:chExt cx="2646" cy="475"/>
            </a:xfrm>
          </p:grpSpPr>
          <p:sp>
            <p:nvSpPr>
              <p:cNvPr id="45079" name="Text Box 25"/>
              <p:cNvSpPr txBox="1">
                <a:spLocks noChangeArrowheads="1"/>
              </p:cNvSpPr>
              <p:nvPr/>
            </p:nvSpPr>
            <p:spPr bwMode="auto">
              <a:xfrm>
                <a:off x="3335" y="2675"/>
                <a:ext cx="1159" cy="32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pPr algn="l"/>
                <a:r>
                  <a:rPr lang="pt-BR" sz="1400">
                    <a:latin typeface="Arial" charset="0"/>
                  </a:rPr>
                  <a:t>Envia pedido usando</a:t>
                </a:r>
              </a:p>
              <a:p>
                <a:pPr algn="l"/>
                <a:r>
                  <a:rPr lang="pt-BR" sz="1400">
                    <a:solidFill>
                      <a:srgbClr val="FF0000"/>
                    </a:solidFill>
                    <a:latin typeface="Arial" charset="0"/>
                  </a:rPr>
                  <a:t>socketCliente</a:t>
                </a:r>
              </a:p>
            </p:txBody>
          </p:sp>
          <p:sp>
            <p:nvSpPr>
              <p:cNvPr id="45080" name="Line 29"/>
              <p:cNvSpPr>
                <a:spLocks noChangeShapeType="1"/>
              </p:cNvSpPr>
              <p:nvPr/>
            </p:nvSpPr>
            <p:spPr bwMode="auto">
              <a:xfrm>
                <a:off x="3792" y="2526"/>
                <a:ext cx="0" cy="204"/>
              </a:xfrm>
              <a:prstGeom prst="line">
                <a:avLst/>
              </a:prstGeom>
              <a:noFill/>
              <a:ln w="28575">
                <a:solidFill>
                  <a:schemeClr val="accent2"/>
                </a:solidFill>
                <a:round/>
                <a:headEnd/>
                <a:tailEnd type="triangle" w="med" len="med"/>
              </a:ln>
            </p:spPr>
            <p:txBody>
              <a:bodyPr anchor="ctr">
                <a:spAutoFit/>
              </a:bodyPr>
              <a:lstStyle/>
              <a:p>
                <a:endParaRPr lang="pt-BR"/>
              </a:p>
            </p:txBody>
          </p:sp>
          <p:sp>
            <p:nvSpPr>
              <p:cNvPr id="45081" name="Line 38"/>
              <p:cNvSpPr>
                <a:spLocks noChangeShapeType="1"/>
              </p:cNvSpPr>
              <p:nvPr/>
            </p:nvSpPr>
            <p:spPr bwMode="auto">
              <a:xfrm flipH="1">
                <a:off x="1848" y="2790"/>
                <a:ext cx="1518" cy="116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 type="triangle" w="med" len="med"/>
              </a:ln>
            </p:spPr>
            <p:txBody>
              <a:bodyPr anchor="ctr">
                <a:spAutoFit/>
              </a:bodyPr>
              <a:lstStyle/>
              <a:p>
                <a:endParaRPr lang="pt-BR"/>
              </a:p>
            </p:txBody>
          </p:sp>
        </p:grpSp>
      </p:grpSp>
      <p:grpSp>
        <p:nvGrpSpPr>
          <p:cNvPr id="10" name="Group 45"/>
          <p:cNvGrpSpPr>
            <a:grpSpLocks/>
          </p:cNvGrpSpPr>
          <p:nvPr/>
        </p:nvGrpSpPr>
        <p:grpSpPr bwMode="auto">
          <a:xfrm>
            <a:off x="1303338" y="4105275"/>
            <a:ext cx="4097337" cy="1487488"/>
            <a:chOff x="821" y="2586"/>
            <a:chExt cx="2581" cy="937"/>
          </a:xfrm>
        </p:grpSpPr>
        <p:sp>
          <p:nvSpPr>
            <p:cNvPr id="45072" name="Text Box 7"/>
            <p:cNvSpPr txBox="1">
              <a:spLocks noChangeArrowheads="1"/>
            </p:cNvSpPr>
            <p:nvPr/>
          </p:nvSpPr>
          <p:spPr bwMode="auto">
            <a:xfrm>
              <a:off x="821" y="2789"/>
              <a:ext cx="886" cy="3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l"/>
              <a:r>
                <a:rPr lang="pt-BR" sz="1400">
                  <a:latin typeface="Arial" charset="0"/>
                </a:rPr>
                <a:t>lê pedido de</a:t>
              </a:r>
            </a:p>
            <a:p>
              <a:pPr algn="l"/>
              <a:r>
                <a:rPr lang="pt-BR" sz="1400">
                  <a:solidFill>
                    <a:srgbClr val="FF0000"/>
                  </a:solidFill>
                  <a:latin typeface="Arial" charset="0"/>
                </a:rPr>
                <a:t>socketConexão</a:t>
              </a:r>
              <a:endParaRPr lang="pt-BR" sz="2400">
                <a:latin typeface="Times New Roman" pitchFamily="18" charset="0"/>
              </a:endParaRPr>
            </a:p>
          </p:txBody>
        </p:sp>
        <p:sp>
          <p:nvSpPr>
            <p:cNvPr id="45073" name="Text Box 9"/>
            <p:cNvSpPr txBox="1">
              <a:spLocks noChangeArrowheads="1"/>
            </p:cNvSpPr>
            <p:nvPr/>
          </p:nvSpPr>
          <p:spPr bwMode="auto">
            <a:xfrm>
              <a:off x="851" y="3197"/>
              <a:ext cx="1140" cy="3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l"/>
              <a:r>
                <a:rPr lang="pt-BR" sz="1400">
                  <a:latin typeface="Arial" charset="0"/>
                </a:rPr>
                <a:t>escreve resposta </a:t>
              </a:r>
            </a:p>
            <a:p>
              <a:pPr algn="l"/>
              <a:r>
                <a:rPr lang="pt-BR" sz="1400">
                  <a:latin typeface="Arial" charset="0"/>
                </a:rPr>
                <a:t>para </a:t>
              </a:r>
              <a:r>
                <a:rPr lang="pt-BR" sz="1400">
                  <a:solidFill>
                    <a:srgbClr val="FF0000"/>
                  </a:solidFill>
                  <a:latin typeface="Arial" charset="0"/>
                </a:rPr>
                <a:t>socketConexão</a:t>
              </a:r>
              <a:endParaRPr lang="pt-BR" sz="2400">
                <a:latin typeface="Times New Roman" pitchFamily="18" charset="0"/>
              </a:endParaRPr>
            </a:p>
          </p:txBody>
        </p:sp>
        <p:sp>
          <p:nvSpPr>
            <p:cNvPr id="45074" name="Line 13"/>
            <p:cNvSpPr>
              <a:spLocks noChangeShapeType="1"/>
            </p:cNvSpPr>
            <p:nvPr/>
          </p:nvSpPr>
          <p:spPr bwMode="auto">
            <a:xfrm>
              <a:off x="1278" y="2586"/>
              <a:ext cx="0" cy="240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 type="triangle" w="med" len="med"/>
            </a:ln>
          </p:spPr>
          <p:txBody>
            <a:bodyPr anchor="ctr">
              <a:spAutoFit/>
            </a:bodyPr>
            <a:lstStyle/>
            <a:p>
              <a:endParaRPr lang="pt-BR"/>
            </a:p>
          </p:txBody>
        </p:sp>
        <p:sp>
          <p:nvSpPr>
            <p:cNvPr id="45075" name="Line 15"/>
            <p:cNvSpPr>
              <a:spLocks noChangeShapeType="1"/>
            </p:cNvSpPr>
            <p:nvPr/>
          </p:nvSpPr>
          <p:spPr bwMode="auto">
            <a:xfrm flipH="1">
              <a:off x="1284" y="3090"/>
              <a:ext cx="6" cy="156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 type="triangle" w="med" len="med"/>
            </a:ln>
          </p:spPr>
          <p:txBody>
            <a:bodyPr anchor="ctr">
              <a:spAutoFit/>
            </a:bodyPr>
            <a:lstStyle/>
            <a:p>
              <a:endParaRPr lang="pt-BR"/>
            </a:p>
          </p:txBody>
        </p:sp>
        <p:sp>
          <p:nvSpPr>
            <p:cNvPr id="45076" name="Line 39"/>
            <p:cNvSpPr>
              <a:spLocks noChangeShapeType="1"/>
            </p:cNvSpPr>
            <p:nvPr/>
          </p:nvSpPr>
          <p:spPr bwMode="auto">
            <a:xfrm>
              <a:off x="1866" y="3306"/>
              <a:ext cx="1536" cy="18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 anchor="ctr">
              <a:spAutoFit/>
            </a:bodyPr>
            <a:lstStyle/>
            <a:p>
              <a:endParaRPr lang="pt-BR"/>
            </a:p>
          </p:txBody>
        </p:sp>
      </p:grpSp>
      <p:grpSp>
        <p:nvGrpSpPr>
          <p:cNvPr id="11" name="Group 43"/>
          <p:cNvGrpSpPr>
            <a:grpSpLocks/>
          </p:cNvGrpSpPr>
          <p:nvPr/>
        </p:nvGrpSpPr>
        <p:grpSpPr bwMode="auto">
          <a:xfrm>
            <a:off x="3074988" y="3057525"/>
            <a:ext cx="2139950" cy="641350"/>
            <a:chOff x="1842" y="1916"/>
            <a:chExt cx="1386" cy="404"/>
          </a:xfrm>
        </p:grpSpPr>
        <p:sp>
          <p:nvSpPr>
            <p:cNvPr id="45070" name="Line 36"/>
            <p:cNvSpPr>
              <a:spLocks noChangeShapeType="1"/>
            </p:cNvSpPr>
            <p:nvPr/>
          </p:nvSpPr>
          <p:spPr bwMode="auto">
            <a:xfrm>
              <a:off x="1842" y="2130"/>
              <a:ext cx="1386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prstDash val="dash"/>
              <a:round/>
              <a:headEnd type="triangle" w="med" len="med"/>
              <a:tailEnd type="triangle" w="med" len="med"/>
            </a:ln>
          </p:spPr>
          <p:txBody>
            <a:bodyPr wrap="none" anchor="ctr">
              <a:spAutoFit/>
            </a:bodyPr>
            <a:lstStyle/>
            <a:p>
              <a:endParaRPr lang="pt-BR"/>
            </a:p>
          </p:txBody>
        </p:sp>
        <p:sp>
          <p:nvSpPr>
            <p:cNvPr id="45071" name="Text Box 40"/>
            <p:cNvSpPr txBox="1">
              <a:spLocks noChangeArrowheads="1"/>
            </p:cNvSpPr>
            <p:nvPr/>
          </p:nvSpPr>
          <p:spPr bwMode="auto">
            <a:xfrm>
              <a:off x="1857" y="1916"/>
              <a:ext cx="1305" cy="4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r>
                <a:rPr lang="pt-BR">
                  <a:solidFill>
                    <a:srgbClr val="FF0000"/>
                  </a:solidFill>
                </a:rPr>
                <a:t>TCP </a:t>
              </a:r>
            </a:p>
            <a:p>
              <a:r>
                <a:rPr lang="pt-BR">
                  <a:solidFill>
                    <a:srgbClr val="FF0000"/>
                  </a:solidFill>
                </a:rPr>
                <a:t>setup da conexão</a:t>
              </a:r>
              <a:endParaRPr lang="pt-BR" sz="2400">
                <a:latin typeface="Times New Roman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3389688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5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5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026" grpId="0" autoUpdateAnimBg="0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Espaço Reservado para Rodapé 3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/>
              <a:t>2: Camada de Aplicação</a:t>
            </a:r>
            <a:endParaRPr lang="pt-BR" smtClean="0">
              <a:latin typeface="Times New Roman" pitchFamily="18" charset="0"/>
            </a:endParaRPr>
          </a:p>
        </p:txBody>
      </p:sp>
      <p:sp>
        <p:nvSpPr>
          <p:cNvPr id="46083" name="Espaço Reservado para Número de Slide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356F2C5-830B-4AA3-B014-DD62D56DF30A}" type="slidenum">
              <a:rPr lang="en-US" smtClean="0"/>
              <a:pPr/>
              <a:t>113</a:t>
            </a:fld>
            <a:endParaRPr lang="en-US" smtClean="0"/>
          </a:p>
        </p:txBody>
      </p:sp>
      <p:sp>
        <p:nvSpPr>
          <p:cNvPr id="4608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sz="3600" smtClean="0"/>
              <a:t>Exemplo: cliente Java (TCP)</a:t>
            </a:r>
            <a:endParaRPr lang="pt-BR" smtClean="0"/>
          </a:p>
        </p:txBody>
      </p:sp>
      <p:sp>
        <p:nvSpPr>
          <p:cNvPr id="46085" name="Rectangle 3"/>
          <p:cNvSpPr>
            <a:spLocks noChangeArrowheads="1"/>
          </p:cNvSpPr>
          <p:nvPr/>
        </p:nvSpPr>
        <p:spPr bwMode="auto">
          <a:xfrm>
            <a:off x="2185988" y="1502439"/>
            <a:ext cx="6887463" cy="50167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l"/>
            <a:r>
              <a:rPr lang="en-US" sz="1800">
                <a:latin typeface="Arial" charset="0"/>
              </a:rPr>
              <a:t>import java.io.*; </a:t>
            </a:r>
          </a:p>
          <a:p>
            <a:pPr algn="l"/>
            <a:r>
              <a:rPr lang="en-US" sz="1800">
                <a:latin typeface="Arial" charset="0"/>
              </a:rPr>
              <a:t>import java.net.*; </a:t>
            </a:r>
          </a:p>
          <a:p>
            <a:pPr algn="l"/>
            <a:r>
              <a:rPr lang="en-US" sz="1800">
                <a:latin typeface="Arial" charset="0"/>
              </a:rPr>
              <a:t>class </a:t>
            </a:r>
            <a:r>
              <a:rPr lang="en-US" sz="1800" err="1">
                <a:latin typeface="Arial" charset="0"/>
              </a:rPr>
              <a:t>ClienteTCP</a:t>
            </a:r>
            <a:r>
              <a:rPr lang="en-US" sz="1800">
                <a:latin typeface="Arial" charset="0"/>
              </a:rPr>
              <a:t> { </a:t>
            </a:r>
          </a:p>
          <a:p>
            <a:pPr algn="l"/>
            <a:endParaRPr lang="en-US" sz="1800">
              <a:latin typeface="Arial" charset="0"/>
            </a:endParaRPr>
          </a:p>
          <a:p>
            <a:pPr algn="l"/>
            <a:r>
              <a:rPr lang="en-US" sz="1800">
                <a:latin typeface="Arial" charset="0"/>
              </a:rPr>
              <a:t>    public static void main(String </a:t>
            </a:r>
            <a:r>
              <a:rPr lang="en-US" sz="1800" err="1">
                <a:latin typeface="Arial" charset="0"/>
              </a:rPr>
              <a:t>argv</a:t>
            </a:r>
            <a:r>
              <a:rPr lang="en-US" sz="1800">
                <a:latin typeface="Arial" charset="0"/>
              </a:rPr>
              <a:t>[]) throws Exception </a:t>
            </a:r>
          </a:p>
          <a:p>
            <a:pPr algn="l"/>
            <a:r>
              <a:rPr lang="en-US" sz="1800">
                <a:latin typeface="Arial" charset="0"/>
              </a:rPr>
              <a:t>    { </a:t>
            </a:r>
          </a:p>
          <a:p>
            <a:pPr algn="l"/>
            <a:r>
              <a:rPr lang="en-US" sz="1800">
                <a:latin typeface="Arial" charset="0"/>
              </a:rPr>
              <a:t>        String </a:t>
            </a:r>
            <a:r>
              <a:rPr lang="en-US" sz="1800" err="1">
                <a:latin typeface="Arial" charset="0"/>
              </a:rPr>
              <a:t>frase</a:t>
            </a:r>
            <a:r>
              <a:rPr lang="en-US" sz="1800">
                <a:latin typeface="Arial" charset="0"/>
              </a:rPr>
              <a:t>; </a:t>
            </a:r>
          </a:p>
          <a:p>
            <a:pPr algn="l"/>
            <a:r>
              <a:rPr lang="en-US" sz="1800">
                <a:latin typeface="Arial" charset="0"/>
              </a:rPr>
              <a:t>        String </a:t>
            </a:r>
            <a:r>
              <a:rPr lang="en-US" sz="1800" err="1">
                <a:latin typeface="Arial" charset="0"/>
              </a:rPr>
              <a:t>fraseModificada</a:t>
            </a:r>
            <a:r>
              <a:rPr lang="en-US" sz="1800">
                <a:latin typeface="Arial" charset="0"/>
              </a:rPr>
              <a:t>; </a:t>
            </a:r>
          </a:p>
          <a:p>
            <a:pPr algn="l"/>
            <a:endParaRPr lang="en-US" sz="1800">
              <a:latin typeface="Arial" charset="0"/>
            </a:endParaRPr>
          </a:p>
          <a:p>
            <a:pPr algn="l"/>
            <a:r>
              <a:rPr lang="en-US" sz="1800">
                <a:latin typeface="Arial" charset="0"/>
              </a:rPr>
              <a:t>        </a:t>
            </a:r>
            <a:r>
              <a:rPr lang="en-US" sz="1800" err="1">
                <a:latin typeface="Arial" charset="0"/>
              </a:rPr>
              <a:t>BufferedReader</a:t>
            </a:r>
            <a:r>
              <a:rPr lang="en-US" sz="1800">
                <a:latin typeface="Arial" charset="0"/>
              </a:rPr>
              <a:t> </a:t>
            </a:r>
            <a:r>
              <a:rPr lang="en-US" sz="1800" err="1">
                <a:latin typeface="Arial" charset="0"/>
              </a:rPr>
              <a:t>doUsuario</a:t>
            </a:r>
            <a:r>
              <a:rPr lang="en-US" sz="1800">
                <a:latin typeface="Arial" charset="0"/>
              </a:rPr>
              <a:t> = </a:t>
            </a:r>
          </a:p>
          <a:p>
            <a:pPr algn="l"/>
            <a:r>
              <a:rPr lang="en-US" sz="1800">
                <a:latin typeface="Arial" charset="0"/>
              </a:rPr>
              <a:t>          new </a:t>
            </a:r>
            <a:r>
              <a:rPr lang="en-US" sz="1800" err="1">
                <a:latin typeface="Arial" charset="0"/>
              </a:rPr>
              <a:t>BufferedReader</a:t>
            </a:r>
            <a:r>
              <a:rPr lang="en-US" sz="1800">
                <a:latin typeface="Arial" charset="0"/>
              </a:rPr>
              <a:t>(new </a:t>
            </a:r>
            <a:r>
              <a:rPr lang="en-US" sz="1800" err="1">
                <a:latin typeface="Arial" charset="0"/>
              </a:rPr>
              <a:t>InputStreamReader</a:t>
            </a:r>
            <a:r>
              <a:rPr lang="en-US" sz="1800">
                <a:latin typeface="Arial" charset="0"/>
              </a:rPr>
              <a:t>(System.in)); </a:t>
            </a:r>
          </a:p>
          <a:p>
            <a:pPr algn="l"/>
            <a:endParaRPr lang="en-US" sz="1800">
              <a:latin typeface="Arial" charset="0"/>
            </a:endParaRPr>
          </a:p>
          <a:p>
            <a:pPr algn="l"/>
            <a:r>
              <a:rPr lang="en-US" sz="1800">
                <a:latin typeface="Arial" charset="0"/>
              </a:rPr>
              <a:t>        Socket </a:t>
            </a:r>
            <a:r>
              <a:rPr lang="en-US" sz="1800" err="1">
                <a:latin typeface="Arial" charset="0"/>
              </a:rPr>
              <a:t>socketCliente</a:t>
            </a:r>
            <a:r>
              <a:rPr lang="en-US" sz="1800">
                <a:latin typeface="Arial" charset="0"/>
              </a:rPr>
              <a:t> = new Socket(”</a:t>
            </a:r>
            <a:r>
              <a:rPr lang="en-US" sz="1800" err="1">
                <a:latin typeface="Arial" charset="0"/>
              </a:rPr>
              <a:t>nomeHosp</a:t>
            </a:r>
            <a:r>
              <a:rPr lang="en-US" sz="1800">
                <a:latin typeface="Arial" charset="0"/>
              </a:rPr>
              <a:t>", 6789); </a:t>
            </a:r>
          </a:p>
          <a:p>
            <a:pPr algn="l"/>
            <a:endParaRPr lang="en-US" sz="1800">
              <a:latin typeface="Arial" charset="0"/>
            </a:endParaRPr>
          </a:p>
          <a:p>
            <a:pPr algn="l"/>
            <a:r>
              <a:rPr lang="en-US" sz="1800">
                <a:latin typeface="Arial" charset="0"/>
              </a:rPr>
              <a:t>        </a:t>
            </a:r>
            <a:r>
              <a:rPr lang="en-US" sz="1800" err="1">
                <a:latin typeface="Arial" charset="0"/>
              </a:rPr>
              <a:t>DataOutputStream</a:t>
            </a:r>
            <a:r>
              <a:rPr lang="en-US" sz="1800">
                <a:latin typeface="Arial" charset="0"/>
              </a:rPr>
              <a:t> </a:t>
            </a:r>
            <a:r>
              <a:rPr lang="en-US" sz="1800" err="1">
                <a:latin typeface="Arial" charset="0"/>
              </a:rPr>
              <a:t>paraServidor</a:t>
            </a:r>
            <a:r>
              <a:rPr lang="en-US" sz="1800">
                <a:latin typeface="Arial" charset="0"/>
              </a:rPr>
              <a:t> = </a:t>
            </a:r>
          </a:p>
          <a:p>
            <a:pPr algn="l"/>
            <a:r>
              <a:rPr lang="en-US" sz="1800">
                <a:latin typeface="Arial" charset="0"/>
              </a:rPr>
              <a:t>          new </a:t>
            </a:r>
            <a:r>
              <a:rPr lang="en-US" sz="1800" err="1">
                <a:latin typeface="Arial" charset="0"/>
              </a:rPr>
              <a:t>DataOutputStream</a:t>
            </a:r>
            <a:r>
              <a:rPr lang="en-US" sz="1800">
                <a:latin typeface="Arial" charset="0"/>
              </a:rPr>
              <a:t>(</a:t>
            </a:r>
            <a:r>
              <a:rPr lang="en-US" sz="1800" err="1">
                <a:latin typeface="Arial" charset="0"/>
              </a:rPr>
              <a:t>socketCliente.getOutputStream</a:t>
            </a:r>
            <a:r>
              <a:rPr lang="en-US" sz="1800">
                <a:latin typeface="Arial" charset="0"/>
              </a:rPr>
              <a:t>());</a:t>
            </a:r>
            <a:r>
              <a:rPr lang="en-US" sz="1800"/>
              <a:t> </a:t>
            </a:r>
          </a:p>
          <a:p>
            <a:pPr algn="l"/>
            <a:endParaRPr lang="en-US" sz="1800"/>
          </a:p>
          <a:p>
            <a:pPr algn="l"/>
            <a:r>
              <a:rPr lang="en-US" sz="1200">
                <a:latin typeface="Times New Roman" pitchFamily="18" charset="0"/>
              </a:rPr>
              <a:t>        </a:t>
            </a:r>
          </a:p>
        </p:txBody>
      </p:sp>
      <p:sp>
        <p:nvSpPr>
          <p:cNvPr id="46086" name="Text Box 4"/>
          <p:cNvSpPr txBox="1">
            <a:spLocks noChangeArrowheads="1"/>
          </p:cNvSpPr>
          <p:nvPr/>
        </p:nvSpPr>
        <p:spPr bwMode="auto">
          <a:xfrm>
            <a:off x="268288" y="3810000"/>
            <a:ext cx="1965325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r"/>
            <a:r>
              <a:rPr lang="pt-BR">
                <a:solidFill>
                  <a:schemeClr val="accent2"/>
                </a:solidFill>
              </a:rPr>
              <a:t>Cria</a:t>
            </a:r>
          </a:p>
          <a:p>
            <a:pPr algn="r"/>
            <a:r>
              <a:rPr lang="pt-BR">
                <a:solidFill>
                  <a:schemeClr val="accent2"/>
                </a:solidFill>
              </a:rPr>
              <a:t>fluxo de entrada</a:t>
            </a:r>
            <a:endParaRPr lang="pt-BR"/>
          </a:p>
        </p:txBody>
      </p:sp>
      <p:sp>
        <p:nvSpPr>
          <p:cNvPr id="46087" name="Text Box 5"/>
          <p:cNvSpPr txBox="1">
            <a:spLocks noChangeArrowheads="1"/>
          </p:cNvSpPr>
          <p:nvPr/>
        </p:nvSpPr>
        <p:spPr bwMode="auto">
          <a:xfrm>
            <a:off x="-65088" y="4505325"/>
            <a:ext cx="2300288" cy="915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r"/>
            <a:r>
              <a:rPr lang="pt-BR">
                <a:solidFill>
                  <a:schemeClr val="accent2"/>
                </a:solidFill>
              </a:rPr>
              <a:t>Cria</a:t>
            </a:r>
          </a:p>
          <a:p>
            <a:pPr algn="r"/>
            <a:r>
              <a:rPr lang="pt-BR">
                <a:solidFill>
                  <a:schemeClr val="accent2"/>
                </a:solidFill>
              </a:rPr>
              <a:t>socket de cliente, </a:t>
            </a:r>
          </a:p>
          <a:p>
            <a:pPr algn="r"/>
            <a:r>
              <a:rPr lang="pt-BR">
                <a:solidFill>
                  <a:schemeClr val="accent2"/>
                </a:solidFill>
              </a:rPr>
              <a:t>conexão ao servidor</a:t>
            </a:r>
          </a:p>
        </p:txBody>
      </p:sp>
      <p:sp>
        <p:nvSpPr>
          <p:cNvPr id="46088" name="Text Box 6"/>
          <p:cNvSpPr txBox="1">
            <a:spLocks noChangeArrowheads="1"/>
          </p:cNvSpPr>
          <p:nvPr/>
        </p:nvSpPr>
        <p:spPr bwMode="auto">
          <a:xfrm>
            <a:off x="331788" y="5421313"/>
            <a:ext cx="1884362" cy="915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r"/>
            <a:r>
              <a:rPr lang="pt-BR">
                <a:solidFill>
                  <a:schemeClr val="accent2"/>
                </a:solidFill>
              </a:rPr>
              <a:t>Cria</a:t>
            </a:r>
          </a:p>
          <a:p>
            <a:pPr algn="r"/>
            <a:r>
              <a:rPr lang="pt-BR">
                <a:solidFill>
                  <a:schemeClr val="accent2"/>
                </a:solidFill>
              </a:rPr>
              <a:t>fluxo de saída</a:t>
            </a:r>
          </a:p>
          <a:p>
            <a:pPr algn="r"/>
            <a:r>
              <a:rPr lang="pt-BR">
                <a:solidFill>
                  <a:schemeClr val="accent2"/>
                </a:solidFill>
              </a:rPr>
              <a:t>ligado ao socket</a:t>
            </a:r>
            <a:endParaRPr lang="pt-BR"/>
          </a:p>
        </p:txBody>
      </p:sp>
      <p:sp>
        <p:nvSpPr>
          <p:cNvPr id="46089" name="Freeform 7"/>
          <p:cNvSpPr>
            <a:spLocks/>
          </p:cNvSpPr>
          <p:nvPr/>
        </p:nvSpPr>
        <p:spPr bwMode="auto">
          <a:xfrm>
            <a:off x="2081213" y="3890963"/>
            <a:ext cx="123825" cy="542925"/>
          </a:xfrm>
          <a:custGeom>
            <a:avLst/>
            <a:gdLst>
              <a:gd name="T0" fmla="*/ 0 w 78"/>
              <a:gd name="T1" fmla="*/ 0 h 342"/>
              <a:gd name="T2" fmla="*/ 2147483647 w 78"/>
              <a:gd name="T3" fmla="*/ 0 h 342"/>
              <a:gd name="T4" fmla="*/ 2147483647 w 78"/>
              <a:gd name="T5" fmla="*/ 2147483647 h 342"/>
              <a:gd name="T6" fmla="*/ 2147483647 w 78"/>
              <a:gd name="T7" fmla="*/ 2147483647 h 342"/>
              <a:gd name="T8" fmla="*/ 0 60000 65536"/>
              <a:gd name="T9" fmla="*/ 0 60000 65536"/>
              <a:gd name="T10" fmla="*/ 0 60000 65536"/>
              <a:gd name="T11" fmla="*/ 0 60000 65536"/>
              <a:gd name="T12" fmla="*/ 0 w 78"/>
              <a:gd name="T13" fmla="*/ 0 h 342"/>
              <a:gd name="T14" fmla="*/ 78 w 78"/>
              <a:gd name="T15" fmla="*/ 342 h 34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8" h="342">
                <a:moveTo>
                  <a:pt x="0" y="0"/>
                </a:moveTo>
                <a:lnTo>
                  <a:pt x="78" y="0"/>
                </a:lnTo>
                <a:lnTo>
                  <a:pt x="78" y="342"/>
                </a:lnTo>
                <a:lnTo>
                  <a:pt x="6" y="342"/>
                </a:lnTo>
              </a:path>
            </a:pathLst>
          </a:custGeom>
          <a:noFill/>
          <a:ln w="28575">
            <a:solidFill>
              <a:schemeClr val="accent2"/>
            </a:solidFill>
            <a:round/>
            <a:headEnd/>
            <a:tailEnd/>
          </a:ln>
        </p:spPr>
        <p:txBody>
          <a:bodyPr wrap="none" anchor="ctr">
            <a:spAutoFit/>
          </a:bodyPr>
          <a:lstStyle/>
          <a:p>
            <a:endParaRPr lang="pt-BR"/>
          </a:p>
        </p:txBody>
      </p:sp>
      <p:sp>
        <p:nvSpPr>
          <p:cNvPr id="46090" name="Line 8"/>
          <p:cNvSpPr>
            <a:spLocks noChangeShapeType="1"/>
          </p:cNvSpPr>
          <p:nvPr/>
        </p:nvSpPr>
        <p:spPr bwMode="auto">
          <a:xfrm flipV="1">
            <a:off x="2214563" y="4152900"/>
            <a:ext cx="361950" cy="4763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 type="triangle" w="med" len="med"/>
          </a:ln>
        </p:spPr>
        <p:txBody>
          <a:bodyPr anchor="ctr">
            <a:spAutoFit/>
          </a:bodyPr>
          <a:lstStyle/>
          <a:p>
            <a:endParaRPr lang="pt-BR"/>
          </a:p>
        </p:txBody>
      </p:sp>
      <p:sp>
        <p:nvSpPr>
          <p:cNvPr id="46091" name="Freeform 9"/>
          <p:cNvSpPr>
            <a:spLocks/>
          </p:cNvSpPr>
          <p:nvPr/>
        </p:nvSpPr>
        <p:spPr bwMode="auto">
          <a:xfrm>
            <a:off x="2081213" y="4605338"/>
            <a:ext cx="123825" cy="766762"/>
          </a:xfrm>
          <a:custGeom>
            <a:avLst/>
            <a:gdLst>
              <a:gd name="T0" fmla="*/ 0 w 78"/>
              <a:gd name="T1" fmla="*/ 0 h 342"/>
              <a:gd name="T2" fmla="*/ 2147483647 w 78"/>
              <a:gd name="T3" fmla="*/ 0 h 342"/>
              <a:gd name="T4" fmla="*/ 2147483647 w 78"/>
              <a:gd name="T5" fmla="*/ 2147483647 h 342"/>
              <a:gd name="T6" fmla="*/ 2147483647 w 78"/>
              <a:gd name="T7" fmla="*/ 2147483647 h 342"/>
              <a:gd name="T8" fmla="*/ 0 60000 65536"/>
              <a:gd name="T9" fmla="*/ 0 60000 65536"/>
              <a:gd name="T10" fmla="*/ 0 60000 65536"/>
              <a:gd name="T11" fmla="*/ 0 60000 65536"/>
              <a:gd name="T12" fmla="*/ 0 w 78"/>
              <a:gd name="T13" fmla="*/ 0 h 342"/>
              <a:gd name="T14" fmla="*/ 78 w 78"/>
              <a:gd name="T15" fmla="*/ 342 h 34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8" h="342">
                <a:moveTo>
                  <a:pt x="0" y="0"/>
                </a:moveTo>
                <a:lnTo>
                  <a:pt x="78" y="0"/>
                </a:lnTo>
                <a:lnTo>
                  <a:pt x="78" y="342"/>
                </a:lnTo>
                <a:lnTo>
                  <a:pt x="6" y="342"/>
                </a:lnTo>
              </a:path>
            </a:pathLst>
          </a:custGeom>
          <a:noFill/>
          <a:ln w="28575">
            <a:solidFill>
              <a:schemeClr val="accent2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endParaRPr lang="pt-BR"/>
          </a:p>
        </p:txBody>
      </p:sp>
      <p:sp>
        <p:nvSpPr>
          <p:cNvPr id="46092" name="Line 10"/>
          <p:cNvSpPr>
            <a:spLocks noChangeShapeType="1"/>
          </p:cNvSpPr>
          <p:nvPr/>
        </p:nvSpPr>
        <p:spPr bwMode="auto">
          <a:xfrm>
            <a:off x="2209800" y="4987925"/>
            <a:ext cx="423863" cy="3175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 type="triangle" w="med" len="med"/>
          </a:ln>
        </p:spPr>
        <p:txBody>
          <a:bodyPr anchor="ctr">
            <a:spAutoFit/>
          </a:bodyPr>
          <a:lstStyle/>
          <a:p>
            <a:endParaRPr lang="pt-BR"/>
          </a:p>
        </p:txBody>
      </p:sp>
      <p:sp>
        <p:nvSpPr>
          <p:cNvPr id="46093" name="Freeform 11"/>
          <p:cNvSpPr>
            <a:spLocks/>
          </p:cNvSpPr>
          <p:nvPr/>
        </p:nvSpPr>
        <p:spPr bwMode="auto">
          <a:xfrm>
            <a:off x="2109788" y="5519738"/>
            <a:ext cx="123825" cy="804862"/>
          </a:xfrm>
          <a:custGeom>
            <a:avLst/>
            <a:gdLst>
              <a:gd name="T0" fmla="*/ 0 w 78"/>
              <a:gd name="T1" fmla="*/ 0 h 342"/>
              <a:gd name="T2" fmla="*/ 2147483647 w 78"/>
              <a:gd name="T3" fmla="*/ 0 h 342"/>
              <a:gd name="T4" fmla="*/ 2147483647 w 78"/>
              <a:gd name="T5" fmla="*/ 2147483647 h 342"/>
              <a:gd name="T6" fmla="*/ 2147483647 w 78"/>
              <a:gd name="T7" fmla="*/ 2147483647 h 342"/>
              <a:gd name="T8" fmla="*/ 0 60000 65536"/>
              <a:gd name="T9" fmla="*/ 0 60000 65536"/>
              <a:gd name="T10" fmla="*/ 0 60000 65536"/>
              <a:gd name="T11" fmla="*/ 0 60000 65536"/>
              <a:gd name="T12" fmla="*/ 0 w 78"/>
              <a:gd name="T13" fmla="*/ 0 h 342"/>
              <a:gd name="T14" fmla="*/ 78 w 78"/>
              <a:gd name="T15" fmla="*/ 342 h 34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8" h="342">
                <a:moveTo>
                  <a:pt x="0" y="0"/>
                </a:moveTo>
                <a:lnTo>
                  <a:pt x="78" y="0"/>
                </a:lnTo>
                <a:lnTo>
                  <a:pt x="78" y="342"/>
                </a:lnTo>
                <a:lnTo>
                  <a:pt x="6" y="342"/>
                </a:lnTo>
              </a:path>
            </a:pathLst>
          </a:custGeom>
          <a:noFill/>
          <a:ln w="28575">
            <a:solidFill>
              <a:schemeClr val="accent2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endParaRPr lang="pt-BR"/>
          </a:p>
        </p:txBody>
      </p:sp>
      <p:sp>
        <p:nvSpPr>
          <p:cNvPr id="46094" name="Line 12"/>
          <p:cNvSpPr>
            <a:spLocks noChangeShapeType="1"/>
          </p:cNvSpPr>
          <p:nvPr/>
        </p:nvSpPr>
        <p:spPr bwMode="auto">
          <a:xfrm flipV="1">
            <a:off x="2238375" y="5619750"/>
            <a:ext cx="361950" cy="14288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 type="triangle" w="med" len="med"/>
          </a:ln>
        </p:spPr>
        <p:txBody>
          <a:bodyPr anchor="ctr">
            <a:spAutoFit/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xmlns="" val="2729868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Espaço Reservado para Rodapé 3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/>
              <a:t>2: Camada de Aplicação</a:t>
            </a:r>
            <a:endParaRPr lang="pt-BR" smtClean="0">
              <a:latin typeface="Times New Roman" pitchFamily="18" charset="0"/>
            </a:endParaRPr>
          </a:p>
        </p:txBody>
      </p:sp>
      <p:sp>
        <p:nvSpPr>
          <p:cNvPr id="47107" name="Espaço Reservado para Número de Slide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7A90CD7F-75DE-428F-8732-DCA32BF107D2}" type="slidenum">
              <a:rPr lang="en-US" smtClean="0"/>
              <a:pPr/>
              <a:t>114</a:t>
            </a:fld>
            <a:endParaRPr lang="en-US" smtClean="0"/>
          </a:p>
        </p:txBody>
      </p:sp>
      <p:sp>
        <p:nvSpPr>
          <p:cNvPr id="4710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sz="3600" smtClean="0"/>
              <a:t>Exemplo: cliente Java (TCP), cont.</a:t>
            </a:r>
          </a:p>
        </p:txBody>
      </p:sp>
      <p:sp>
        <p:nvSpPr>
          <p:cNvPr id="47109" name="Rectangle 3"/>
          <p:cNvSpPr>
            <a:spLocks noChangeArrowheads="1"/>
          </p:cNvSpPr>
          <p:nvPr/>
        </p:nvSpPr>
        <p:spPr bwMode="auto">
          <a:xfrm>
            <a:off x="2490788" y="1677808"/>
            <a:ext cx="6593472" cy="48628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l"/>
            <a:r>
              <a:rPr lang="en-US">
                <a:latin typeface="Times New Roman" pitchFamily="18" charset="0"/>
              </a:rPr>
              <a:t>        </a:t>
            </a:r>
            <a:r>
              <a:rPr lang="en-US" sz="1800" err="1">
                <a:latin typeface="Arial" charset="0"/>
              </a:rPr>
              <a:t>BufferedReader</a:t>
            </a:r>
            <a:r>
              <a:rPr lang="en-US" sz="1800">
                <a:latin typeface="Arial" charset="0"/>
              </a:rPr>
              <a:t> </a:t>
            </a:r>
            <a:r>
              <a:rPr lang="en-US" sz="1800" err="1">
                <a:latin typeface="Arial" charset="0"/>
              </a:rPr>
              <a:t>doServidor</a:t>
            </a:r>
            <a:r>
              <a:rPr lang="en-US" sz="1800">
                <a:latin typeface="Arial" charset="0"/>
              </a:rPr>
              <a:t> = </a:t>
            </a:r>
          </a:p>
          <a:p>
            <a:pPr algn="l"/>
            <a:r>
              <a:rPr lang="en-US" sz="1800">
                <a:latin typeface="Arial" charset="0"/>
              </a:rPr>
              <a:t>          new </a:t>
            </a:r>
            <a:r>
              <a:rPr lang="en-US" sz="1800" err="1">
                <a:latin typeface="Arial" charset="0"/>
              </a:rPr>
              <a:t>BufferedReader</a:t>
            </a:r>
            <a:r>
              <a:rPr lang="en-US" sz="1800">
                <a:latin typeface="Arial" charset="0"/>
              </a:rPr>
              <a:t>(new</a:t>
            </a:r>
          </a:p>
          <a:p>
            <a:pPr algn="l"/>
            <a:r>
              <a:rPr lang="en-US" sz="1800">
                <a:latin typeface="Arial" charset="0"/>
              </a:rPr>
              <a:t>          </a:t>
            </a:r>
            <a:r>
              <a:rPr lang="en-US" sz="1800" err="1">
                <a:latin typeface="Arial" charset="0"/>
              </a:rPr>
              <a:t>InputStreamReader</a:t>
            </a:r>
            <a:r>
              <a:rPr lang="en-US" sz="1800">
                <a:latin typeface="Arial" charset="0"/>
              </a:rPr>
              <a:t>(</a:t>
            </a:r>
            <a:r>
              <a:rPr lang="en-US" sz="1800" err="1">
                <a:latin typeface="Arial" charset="0"/>
              </a:rPr>
              <a:t>socketCliente.getInputStream</a:t>
            </a:r>
            <a:r>
              <a:rPr lang="en-US" sz="1800">
                <a:latin typeface="Arial" charset="0"/>
              </a:rPr>
              <a:t>())); </a:t>
            </a:r>
          </a:p>
          <a:p>
            <a:pPr algn="l"/>
            <a:endParaRPr lang="en-US" sz="1800">
              <a:latin typeface="Arial" charset="0"/>
            </a:endParaRPr>
          </a:p>
          <a:p>
            <a:pPr algn="l"/>
            <a:r>
              <a:rPr lang="en-US" sz="1800">
                <a:latin typeface="Arial" charset="0"/>
              </a:rPr>
              <a:t>        </a:t>
            </a:r>
            <a:r>
              <a:rPr lang="en-US" sz="1800" err="1">
                <a:latin typeface="Arial" charset="0"/>
              </a:rPr>
              <a:t>frase</a:t>
            </a:r>
            <a:r>
              <a:rPr lang="en-US" sz="1800">
                <a:latin typeface="Arial" charset="0"/>
              </a:rPr>
              <a:t> = </a:t>
            </a:r>
            <a:r>
              <a:rPr lang="en-US" sz="1800" err="1">
                <a:latin typeface="Arial" charset="0"/>
              </a:rPr>
              <a:t>doUsuario.readLine</a:t>
            </a:r>
            <a:r>
              <a:rPr lang="en-US" sz="1800">
                <a:latin typeface="Arial" charset="0"/>
              </a:rPr>
              <a:t>(); </a:t>
            </a:r>
          </a:p>
          <a:p>
            <a:pPr algn="l"/>
            <a:endParaRPr lang="en-US" sz="1800">
              <a:latin typeface="Arial" charset="0"/>
            </a:endParaRPr>
          </a:p>
          <a:p>
            <a:pPr algn="l"/>
            <a:r>
              <a:rPr lang="en-US" sz="1800">
                <a:latin typeface="Arial" charset="0"/>
              </a:rPr>
              <a:t>        </a:t>
            </a:r>
            <a:r>
              <a:rPr lang="en-US" sz="1800" err="1">
                <a:latin typeface="Arial" charset="0"/>
              </a:rPr>
              <a:t>paraServidor.writeBytes</a:t>
            </a:r>
            <a:r>
              <a:rPr lang="en-US" sz="1800">
                <a:latin typeface="Arial" charset="0"/>
              </a:rPr>
              <a:t>(</a:t>
            </a:r>
            <a:r>
              <a:rPr lang="en-US" sz="1800" err="1">
                <a:latin typeface="Arial" charset="0"/>
              </a:rPr>
              <a:t>frase</a:t>
            </a:r>
            <a:r>
              <a:rPr lang="en-US" sz="1800">
                <a:latin typeface="Arial" charset="0"/>
              </a:rPr>
              <a:t> + '\n'); </a:t>
            </a:r>
          </a:p>
          <a:p>
            <a:pPr algn="l"/>
            <a:endParaRPr lang="en-US" sz="1800">
              <a:latin typeface="Arial" charset="0"/>
            </a:endParaRPr>
          </a:p>
          <a:p>
            <a:pPr algn="l"/>
            <a:r>
              <a:rPr lang="en-US" sz="1800">
                <a:latin typeface="Arial" charset="0"/>
              </a:rPr>
              <a:t>        </a:t>
            </a:r>
            <a:r>
              <a:rPr lang="en-US" sz="1800" err="1">
                <a:latin typeface="Arial" charset="0"/>
              </a:rPr>
              <a:t>fraseModificada</a:t>
            </a:r>
            <a:r>
              <a:rPr lang="en-US" sz="1800">
                <a:latin typeface="Arial" charset="0"/>
              </a:rPr>
              <a:t> = </a:t>
            </a:r>
            <a:r>
              <a:rPr lang="en-US" sz="1800" err="1">
                <a:latin typeface="Arial" charset="0"/>
              </a:rPr>
              <a:t>doServidor.readLine</a:t>
            </a:r>
            <a:r>
              <a:rPr lang="en-US" sz="1800">
                <a:latin typeface="Arial" charset="0"/>
              </a:rPr>
              <a:t>(); </a:t>
            </a:r>
          </a:p>
          <a:p>
            <a:pPr algn="l"/>
            <a:endParaRPr lang="en-US" sz="1800">
              <a:latin typeface="Arial" charset="0"/>
            </a:endParaRPr>
          </a:p>
          <a:p>
            <a:pPr algn="l"/>
            <a:r>
              <a:rPr lang="en-US" sz="1800">
                <a:latin typeface="Arial" charset="0"/>
              </a:rPr>
              <a:t>        </a:t>
            </a:r>
            <a:r>
              <a:rPr lang="en-US" sz="1800" err="1">
                <a:latin typeface="Arial" charset="0"/>
              </a:rPr>
              <a:t>System.out.println</a:t>
            </a:r>
            <a:r>
              <a:rPr lang="en-US" sz="1200">
                <a:latin typeface="Arial" charset="0"/>
              </a:rPr>
              <a:t>(</a:t>
            </a:r>
            <a:r>
              <a:rPr lang="en-US" sz="1800">
                <a:latin typeface="Arial" charset="0"/>
              </a:rPr>
              <a:t>”Do </a:t>
            </a:r>
            <a:r>
              <a:rPr lang="en-US" sz="1800" err="1">
                <a:latin typeface="Arial" charset="0"/>
              </a:rPr>
              <a:t>Servidor</a:t>
            </a:r>
            <a:r>
              <a:rPr lang="en-US" sz="1800">
                <a:latin typeface="Arial" charset="0"/>
              </a:rPr>
              <a:t>: " + </a:t>
            </a:r>
            <a:r>
              <a:rPr lang="en-US" sz="1800" err="1">
                <a:latin typeface="Arial" charset="0"/>
              </a:rPr>
              <a:t>fraseModificada</a:t>
            </a:r>
            <a:r>
              <a:rPr lang="en-US" sz="1600">
                <a:latin typeface="Arial" charset="0"/>
              </a:rPr>
              <a:t>)</a:t>
            </a:r>
            <a:r>
              <a:rPr lang="en-US" sz="1800">
                <a:latin typeface="Arial" charset="0"/>
              </a:rPr>
              <a:t>; </a:t>
            </a:r>
          </a:p>
          <a:p>
            <a:pPr algn="l"/>
            <a:endParaRPr lang="en-US" sz="1800">
              <a:latin typeface="Arial" charset="0"/>
            </a:endParaRPr>
          </a:p>
          <a:p>
            <a:pPr algn="l"/>
            <a:r>
              <a:rPr lang="en-US" sz="1800">
                <a:latin typeface="Arial" charset="0"/>
              </a:rPr>
              <a:t>        </a:t>
            </a:r>
            <a:r>
              <a:rPr lang="en-US" sz="1800" err="1">
                <a:latin typeface="Arial" charset="0"/>
              </a:rPr>
              <a:t>socketCliente.close</a:t>
            </a:r>
            <a:r>
              <a:rPr lang="en-US" sz="1800">
                <a:latin typeface="Arial" charset="0"/>
              </a:rPr>
              <a:t>(); </a:t>
            </a:r>
          </a:p>
          <a:p>
            <a:pPr algn="l"/>
            <a:r>
              <a:rPr lang="en-US">
                <a:latin typeface="Arial" charset="0"/>
              </a:rPr>
              <a:t>                   </a:t>
            </a:r>
          </a:p>
          <a:p>
            <a:pPr algn="l"/>
            <a:r>
              <a:rPr lang="en-US">
                <a:latin typeface="Arial" charset="0"/>
              </a:rPr>
              <a:t>    } </a:t>
            </a:r>
          </a:p>
          <a:p>
            <a:pPr algn="l"/>
            <a:r>
              <a:rPr lang="en-US">
                <a:latin typeface="Arial" charset="0"/>
              </a:rPr>
              <a:t>}</a:t>
            </a:r>
            <a:r>
              <a:rPr lang="en-US" sz="1600">
                <a:latin typeface="Arial" charset="0"/>
              </a:rPr>
              <a:t> </a:t>
            </a:r>
          </a:p>
        </p:txBody>
      </p:sp>
      <p:sp>
        <p:nvSpPr>
          <p:cNvPr id="47110" name="Text Box 4"/>
          <p:cNvSpPr txBox="1">
            <a:spLocks noChangeArrowheads="1"/>
          </p:cNvSpPr>
          <p:nvPr/>
        </p:nvSpPr>
        <p:spPr bwMode="auto">
          <a:xfrm>
            <a:off x="114300" y="1849438"/>
            <a:ext cx="2392363" cy="915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r"/>
            <a:r>
              <a:rPr lang="pt-BR">
                <a:solidFill>
                  <a:schemeClr val="accent2"/>
                </a:solidFill>
              </a:rPr>
              <a:t>Cria</a:t>
            </a:r>
          </a:p>
          <a:p>
            <a:pPr algn="r"/>
            <a:r>
              <a:rPr lang="pt-BR">
                <a:solidFill>
                  <a:schemeClr val="accent2"/>
                </a:solidFill>
              </a:rPr>
              <a:t>fluxo de entrada</a:t>
            </a:r>
          </a:p>
          <a:p>
            <a:pPr algn="r"/>
            <a:r>
              <a:rPr lang="pt-BR">
                <a:solidFill>
                  <a:schemeClr val="accent2"/>
                </a:solidFill>
              </a:rPr>
              <a:t>ligado ao socket</a:t>
            </a:r>
            <a:endParaRPr lang="pt-BR"/>
          </a:p>
        </p:txBody>
      </p:sp>
      <p:sp>
        <p:nvSpPr>
          <p:cNvPr id="47111" name="Text Box 5"/>
          <p:cNvSpPr txBox="1">
            <a:spLocks noChangeArrowheads="1"/>
          </p:cNvSpPr>
          <p:nvPr/>
        </p:nvSpPr>
        <p:spPr bwMode="auto">
          <a:xfrm>
            <a:off x="1284288" y="3321050"/>
            <a:ext cx="1376362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r"/>
            <a:r>
              <a:rPr lang="pt-BR">
                <a:solidFill>
                  <a:schemeClr val="accent2"/>
                </a:solidFill>
              </a:rPr>
              <a:t>Envia linha</a:t>
            </a:r>
          </a:p>
          <a:p>
            <a:pPr algn="r"/>
            <a:r>
              <a:rPr lang="pt-BR">
                <a:solidFill>
                  <a:schemeClr val="accent2"/>
                </a:solidFill>
              </a:rPr>
              <a:t>ao servidor</a:t>
            </a:r>
            <a:endParaRPr lang="pt-BR"/>
          </a:p>
        </p:txBody>
      </p:sp>
      <p:sp>
        <p:nvSpPr>
          <p:cNvPr id="47112" name="Text Box 6"/>
          <p:cNvSpPr txBox="1">
            <a:spLocks noChangeArrowheads="1"/>
          </p:cNvSpPr>
          <p:nvPr/>
        </p:nvSpPr>
        <p:spPr bwMode="auto">
          <a:xfrm>
            <a:off x="1255713" y="4110038"/>
            <a:ext cx="1393825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r"/>
            <a:r>
              <a:rPr lang="pt-BR">
                <a:solidFill>
                  <a:schemeClr val="accent2"/>
                </a:solidFill>
              </a:rPr>
              <a:t>Lê linha</a:t>
            </a:r>
          </a:p>
          <a:p>
            <a:pPr algn="r"/>
            <a:r>
              <a:rPr lang="pt-BR">
                <a:solidFill>
                  <a:schemeClr val="accent2"/>
                </a:solidFill>
              </a:rPr>
              <a:t>do servidor</a:t>
            </a:r>
            <a:endParaRPr lang="pt-BR"/>
          </a:p>
        </p:txBody>
      </p:sp>
      <p:sp>
        <p:nvSpPr>
          <p:cNvPr id="47113" name="Freeform 7"/>
          <p:cNvSpPr>
            <a:spLocks/>
          </p:cNvSpPr>
          <p:nvPr/>
        </p:nvSpPr>
        <p:spPr bwMode="auto">
          <a:xfrm>
            <a:off x="2466975" y="1919288"/>
            <a:ext cx="114300" cy="790575"/>
          </a:xfrm>
          <a:custGeom>
            <a:avLst/>
            <a:gdLst>
              <a:gd name="T0" fmla="*/ 0 w 78"/>
              <a:gd name="T1" fmla="*/ 0 h 342"/>
              <a:gd name="T2" fmla="*/ 2147483647 w 78"/>
              <a:gd name="T3" fmla="*/ 0 h 342"/>
              <a:gd name="T4" fmla="*/ 2147483647 w 78"/>
              <a:gd name="T5" fmla="*/ 2147483647 h 342"/>
              <a:gd name="T6" fmla="*/ 2147483647 w 78"/>
              <a:gd name="T7" fmla="*/ 2147483647 h 342"/>
              <a:gd name="T8" fmla="*/ 0 60000 65536"/>
              <a:gd name="T9" fmla="*/ 0 60000 65536"/>
              <a:gd name="T10" fmla="*/ 0 60000 65536"/>
              <a:gd name="T11" fmla="*/ 0 60000 65536"/>
              <a:gd name="T12" fmla="*/ 0 w 78"/>
              <a:gd name="T13" fmla="*/ 0 h 342"/>
              <a:gd name="T14" fmla="*/ 78 w 78"/>
              <a:gd name="T15" fmla="*/ 342 h 34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8" h="342">
                <a:moveTo>
                  <a:pt x="0" y="0"/>
                </a:moveTo>
                <a:lnTo>
                  <a:pt x="78" y="0"/>
                </a:lnTo>
                <a:lnTo>
                  <a:pt x="78" y="342"/>
                </a:lnTo>
                <a:lnTo>
                  <a:pt x="6" y="342"/>
                </a:lnTo>
              </a:path>
            </a:pathLst>
          </a:custGeom>
          <a:noFill/>
          <a:ln w="28575">
            <a:solidFill>
              <a:schemeClr val="accent2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endParaRPr lang="pt-BR"/>
          </a:p>
        </p:txBody>
      </p:sp>
      <p:sp>
        <p:nvSpPr>
          <p:cNvPr id="47114" name="Line 8"/>
          <p:cNvSpPr>
            <a:spLocks noChangeShapeType="1"/>
          </p:cNvSpPr>
          <p:nvPr/>
        </p:nvSpPr>
        <p:spPr bwMode="auto">
          <a:xfrm flipV="1">
            <a:off x="2581275" y="2324100"/>
            <a:ext cx="342900" cy="14288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 type="triangle" w="med" len="med"/>
          </a:ln>
        </p:spPr>
        <p:txBody>
          <a:bodyPr anchor="ctr">
            <a:spAutoFit/>
          </a:bodyPr>
          <a:lstStyle/>
          <a:p>
            <a:endParaRPr lang="pt-BR"/>
          </a:p>
        </p:txBody>
      </p:sp>
      <p:sp>
        <p:nvSpPr>
          <p:cNvPr id="47115" name="Freeform 9"/>
          <p:cNvSpPr>
            <a:spLocks/>
          </p:cNvSpPr>
          <p:nvPr/>
        </p:nvSpPr>
        <p:spPr bwMode="auto">
          <a:xfrm>
            <a:off x="2505075" y="3357563"/>
            <a:ext cx="123825" cy="585787"/>
          </a:xfrm>
          <a:custGeom>
            <a:avLst/>
            <a:gdLst>
              <a:gd name="T0" fmla="*/ 0 w 78"/>
              <a:gd name="T1" fmla="*/ 0 h 342"/>
              <a:gd name="T2" fmla="*/ 2147483647 w 78"/>
              <a:gd name="T3" fmla="*/ 0 h 342"/>
              <a:gd name="T4" fmla="*/ 2147483647 w 78"/>
              <a:gd name="T5" fmla="*/ 2147483647 h 342"/>
              <a:gd name="T6" fmla="*/ 2147483647 w 78"/>
              <a:gd name="T7" fmla="*/ 2147483647 h 342"/>
              <a:gd name="T8" fmla="*/ 0 60000 65536"/>
              <a:gd name="T9" fmla="*/ 0 60000 65536"/>
              <a:gd name="T10" fmla="*/ 0 60000 65536"/>
              <a:gd name="T11" fmla="*/ 0 60000 65536"/>
              <a:gd name="T12" fmla="*/ 0 w 78"/>
              <a:gd name="T13" fmla="*/ 0 h 342"/>
              <a:gd name="T14" fmla="*/ 78 w 78"/>
              <a:gd name="T15" fmla="*/ 342 h 34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8" h="342">
                <a:moveTo>
                  <a:pt x="0" y="0"/>
                </a:moveTo>
                <a:lnTo>
                  <a:pt x="78" y="0"/>
                </a:lnTo>
                <a:lnTo>
                  <a:pt x="78" y="342"/>
                </a:lnTo>
                <a:lnTo>
                  <a:pt x="6" y="342"/>
                </a:lnTo>
              </a:path>
            </a:pathLst>
          </a:custGeom>
          <a:noFill/>
          <a:ln w="28575">
            <a:solidFill>
              <a:schemeClr val="accent2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endParaRPr lang="pt-BR"/>
          </a:p>
        </p:txBody>
      </p:sp>
      <p:sp>
        <p:nvSpPr>
          <p:cNvPr id="47116" name="Line 10"/>
          <p:cNvSpPr>
            <a:spLocks noChangeShapeType="1"/>
          </p:cNvSpPr>
          <p:nvPr/>
        </p:nvSpPr>
        <p:spPr bwMode="auto">
          <a:xfrm flipV="1">
            <a:off x="2633663" y="3667125"/>
            <a:ext cx="309562" cy="15875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 type="triangle" w="med" len="med"/>
          </a:ln>
        </p:spPr>
        <p:txBody>
          <a:bodyPr anchor="ctr">
            <a:spAutoFit/>
          </a:bodyPr>
          <a:lstStyle/>
          <a:p>
            <a:endParaRPr lang="pt-BR"/>
          </a:p>
        </p:txBody>
      </p:sp>
      <p:sp>
        <p:nvSpPr>
          <p:cNvPr id="47117" name="Freeform 11"/>
          <p:cNvSpPr>
            <a:spLocks/>
          </p:cNvSpPr>
          <p:nvPr/>
        </p:nvSpPr>
        <p:spPr bwMode="auto">
          <a:xfrm>
            <a:off x="2524125" y="4186238"/>
            <a:ext cx="123825" cy="509587"/>
          </a:xfrm>
          <a:custGeom>
            <a:avLst/>
            <a:gdLst>
              <a:gd name="T0" fmla="*/ 0 w 78"/>
              <a:gd name="T1" fmla="*/ 0 h 342"/>
              <a:gd name="T2" fmla="*/ 2147483647 w 78"/>
              <a:gd name="T3" fmla="*/ 0 h 342"/>
              <a:gd name="T4" fmla="*/ 2147483647 w 78"/>
              <a:gd name="T5" fmla="*/ 2147483647 h 342"/>
              <a:gd name="T6" fmla="*/ 2147483647 w 78"/>
              <a:gd name="T7" fmla="*/ 2147483647 h 342"/>
              <a:gd name="T8" fmla="*/ 0 60000 65536"/>
              <a:gd name="T9" fmla="*/ 0 60000 65536"/>
              <a:gd name="T10" fmla="*/ 0 60000 65536"/>
              <a:gd name="T11" fmla="*/ 0 60000 65536"/>
              <a:gd name="T12" fmla="*/ 0 w 78"/>
              <a:gd name="T13" fmla="*/ 0 h 342"/>
              <a:gd name="T14" fmla="*/ 78 w 78"/>
              <a:gd name="T15" fmla="*/ 342 h 34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8" h="342">
                <a:moveTo>
                  <a:pt x="0" y="0"/>
                </a:moveTo>
                <a:lnTo>
                  <a:pt x="78" y="0"/>
                </a:lnTo>
                <a:lnTo>
                  <a:pt x="78" y="342"/>
                </a:lnTo>
                <a:lnTo>
                  <a:pt x="6" y="342"/>
                </a:lnTo>
              </a:path>
            </a:pathLst>
          </a:custGeom>
          <a:noFill/>
          <a:ln w="28575">
            <a:solidFill>
              <a:schemeClr val="accent2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endParaRPr lang="pt-BR"/>
          </a:p>
        </p:txBody>
      </p:sp>
      <p:sp>
        <p:nvSpPr>
          <p:cNvPr id="47118" name="Line 12"/>
          <p:cNvSpPr>
            <a:spLocks noChangeShapeType="1"/>
          </p:cNvSpPr>
          <p:nvPr/>
        </p:nvSpPr>
        <p:spPr bwMode="auto">
          <a:xfrm flipV="1">
            <a:off x="2662238" y="4295775"/>
            <a:ext cx="295275" cy="4763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 type="triangle" w="med" len="med"/>
          </a:ln>
        </p:spPr>
        <p:txBody>
          <a:bodyPr anchor="ctr">
            <a:spAutoFit/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xmlns="" val="1045508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Espaço Reservado para Rodapé 3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/>
              <a:t>2: Camada de Aplicação</a:t>
            </a:r>
            <a:endParaRPr lang="pt-BR" smtClean="0">
              <a:latin typeface="Times New Roman" pitchFamily="18" charset="0"/>
            </a:endParaRPr>
          </a:p>
        </p:txBody>
      </p:sp>
      <p:sp>
        <p:nvSpPr>
          <p:cNvPr id="48131" name="Espaço Reservado para Número de Slide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B2B3675B-5616-49F1-B5E7-34B6FAB2166B}" type="slidenum">
              <a:rPr lang="en-US" smtClean="0"/>
              <a:pPr/>
              <a:t>115</a:t>
            </a:fld>
            <a:endParaRPr lang="en-US" smtClean="0"/>
          </a:p>
        </p:txBody>
      </p:sp>
      <p:sp>
        <p:nvSpPr>
          <p:cNvPr id="4813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sz="3600" smtClean="0"/>
              <a:t>Exemplo: servidor Java (TCP)</a:t>
            </a:r>
          </a:p>
        </p:txBody>
      </p:sp>
      <p:sp>
        <p:nvSpPr>
          <p:cNvPr id="48133" name="Rectangle 3"/>
          <p:cNvSpPr>
            <a:spLocks noChangeArrowheads="1"/>
          </p:cNvSpPr>
          <p:nvPr/>
        </p:nvSpPr>
        <p:spPr bwMode="auto">
          <a:xfrm>
            <a:off x="2565400" y="1235075"/>
            <a:ext cx="6370638" cy="5226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l"/>
            <a:r>
              <a:rPr lang="en-US" sz="1600" b="1">
                <a:latin typeface="Arial" charset="0"/>
              </a:rPr>
              <a:t>import java.io.*; </a:t>
            </a:r>
          </a:p>
          <a:p>
            <a:pPr algn="l"/>
            <a:r>
              <a:rPr lang="en-US" sz="1600" b="1">
                <a:latin typeface="Arial" charset="0"/>
              </a:rPr>
              <a:t>import java.net.*; </a:t>
            </a:r>
          </a:p>
          <a:p>
            <a:pPr algn="l"/>
            <a:endParaRPr lang="en-US" sz="1600" b="1">
              <a:latin typeface="Arial" charset="0"/>
            </a:endParaRPr>
          </a:p>
          <a:p>
            <a:pPr algn="l"/>
            <a:r>
              <a:rPr lang="en-US" sz="1600" b="1">
                <a:latin typeface="Arial" charset="0"/>
              </a:rPr>
              <a:t>class servidorTCP { </a:t>
            </a:r>
          </a:p>
          <a:p>
            <a:pPr algn="l"/>
            <a:endParaRPr lang="en-US" sz="1600" b="1">
              <a:latin typeface="Arial" charset="0"/>
            </a:endParaRPr>
          </a:p>
          <a:p>
            <a:pPr algn="l"/>
            <a:r>
              <a:rPr lang="en-US" sz="1600" b="1">
                <a:latin typeface="Arial" charset="0"/>
              </a:rPr>
              <a:t>  public static void main(String argv[]) throws Exception </a:t>
            </a:r>
          </a:p>
          <a:p>
            <a:pPr algn="l"/>
            <a:r>
              <a:rPr lang="en-US" sz="1600" b="1">
                <a:latin typeface="Arial" charset="0"/>
              </a:rPr>
              <a:t>    { </a:t>
            </a:r>
          </a:p>
          <a:p>
            <a:pPr algn="l"/>
            <a:r>
              <a:rPr lang="en-US" sz="1600" b="1">
                <a:latin typeface="Arial" charset="0"/>
              </a:rPr>
              <a:t>      String fraseCliente; </a:t>
            </a:r>
          </a:p>
          <a:p>
            <a:pPr algn="l"/>
            <a:r>
              <a:rPr lang="en-US" sz="1600" b="1">
                <a:latin typeface="Arial" charset="0"/>
              </a:rPr>
              <a:t>      String FraseMaiusculas; </a:t>
            </a:r>
          </a:p>
          <a:p>
            <a:pPr algn="l"/>
            <a:endParaRPr lang="en-US" sz="1600" b="1">
              <a:latin typeface="Arial" charset="0"/>
            </a:endParaRPr>
          </a:p>
          <a:p>
            <a:pPr algn="l"/>
            <a:r>
              <a:rPr lang="en-US" sz="1600" b="1">
                <a:latin typeface="Arial" charset="0"/>
              </a:rPr>
              <a:t>      ServerSocket socketRecepcao = new ServerSocket(6789); </a:t>
            </a:r>
          </a:p>
          <a:p>
            <a:pPr algn="l"/>
            <a:r>
              <a:rPr lang="en-US" sz="1600" b="1">
                <a:latin typeface="Arial" charset="0"/>
              </a:rPr>
              <a:t>  </a:t>
            </a:r>
          </a:p>
          <a:p>
            <a:pPr algn="l"/>
            <a:r>
              <a:rPr lang="en-US" sz="1600" b="1">
                <a:latin typeface="Arial" charset="0"/>
              </a:rPr>
              <a:t>      while(true) { </a:t>
            </a:r>
          </a:p>
          <a:p>
            <a:pPr algn="l"/>
            <a:r>
              <a:rPr lang="en-US" sz="1600" b="1">
                <a:latin typeface="Arial" charset="0"/>
              </a:rPr>
              <a:t>  </a:t>
            </a:r>
          </a:p>
          <a:p>
            <a:pPr algn="l"/>
            <a:r>
              <a:rPr lang="en-US" sz="1600" b="1">
                <a:latin typeface="Arial" charset="0"/>
              </a:rPr>
              <a:t>            Socket socketConexao = socketRecepcao.accept(); </a:t>
            </a:r>
          </a:p>
          <a:p>
            <a:pPr algn="l"/>
            <a:endParaRPr lang="en-US" sz="1600" b="1">
              <a:latin typeface="Arial" charset="0"/>
            </a:endParaRPr>
          </a:p>
          <a:p>
            <a:pPr algn="l"/>
            <a:r>
              <a:rPr lang="en-US" sz="1600" b="1">
                <a:latin typeface="Arial" charset="0"/>
              </a:rPr>
              <a:t>           BufferedReader doCliente = </a:t>
            </a:r>
          </a:p>
          <a:p>
            <a:pPr algn="l"/>
            <a:r>
              <a:rPr lang="en-US" sz="1600" b="1">
                <a:latin typeface="Arial" charset="0"/>
              </a:rPr>
              <a:t>              new BufferedReader(new</a:t>
            </a:r>
          </a:p>
          <a:p>
            <a:pPr algn="l"/>
            <a:r>
              <a:rPr lang="en-US" sz="1600" b="1">
                <a:latin typeface="Arial" charset="0"/>
              </a:rPr>
              <a:t>              InputStreamReader(socketConexao.getInputStream()));</a:t>
            </a:r>
            <a:r>
              <a:rPr lang="en-US" sz="1600">
                <a:latin typeface="Arial" charset="0"/>
              </a:rPr>
              <a:t> </a:t>
            </a:r>
          </a:p>
          <a:p>
            <a:pPr algn="l"/>
            <a:endParaRPr lang="en-US" sz="1600">
              <a:latin typeface="Arial" charset="0"/>
            </a:endParaRPr>
          </a:p>
          <a:p>
            <a:pPr algn="l"/>
            <a:r>
              <a:rPr lang="en-US" sz="1600">
                <a:latin typeface="Arial" charset="0"/>
              </a:rPr>
              <a:t>           </a:t>
            </a:r>
            <a:endParaRPr lang="en-US" sz="2400">
              <a:latin typeface="Times New Roman" pitchFamily="18" charset="0"/>
            </a:endParaRPr>
          </a:p>
        </p:txBody>
      </p:sp>
      <p:sp>
        <p:nvSpPr>
          <p:cNvPr id="48134" name="Text Box 4"/>
          <p:cNvSpPr txBox="1">
            <a:spLocks noChangeArrowheads="1"/>
          </p:cNvSpPr>
          <p:nvPr/>
        </p:nvSpPr>
        <p:spPr bwMode="auto">
          <a:xfrm>
            <a:off x="679450" y="3249613"/>
            <a:ext cx="1693863" cy="915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r"/>
            <a:r>
              <a:rPr lang="pt-BR">
                <a:solidFill>
                  <a:schemeClr val="accent2"/>
                </a:solidFill>
              </a:rPr>
              <a:t>Cria socket</a:t>
            </a:r>
          </a:p>
          <a:p>
            <a:pPr algn="r"/>
            <a:r>
              <a:rPr lang="pt-BR">
                <a:solidFill>
                  <a:schemeClr val="accent2"/>
                </a:solidFill>
              </a:rPr>
              <a:t>para recepção</a:t>
            </a:r>
          </a:p>
          <a:p>
            <a:pPr algn="r"/>
            <a:r>
              <a:rPr lang="pt-BR">
                <a:solidFill>
                  <a:schemeClr val="accent2"/>
                </a:solidFill>
              </a:rPr>
              <a:t>na porta 6789</a:t>
            </a:r>
            <a:endParaRPr lang="pt-BR"/>
          </a:p>
        </p:txBody>
      </p:sp>
      <p:sp>
        <p:nvSpPr>
          <p:cNvPr id="48135" name="Text Box 5"/>
          <p:cNvSpPr txBox="1">
            <a:spLocks noChangeArrowheads="1"/>
          </p:cNvSpPr>
          <p:nvPr/>
        </p:nvSpPr>
        <p:spPr bwMode="auto">
          <a:xfrm>
            <a:off x="206375" y="4260850"/>
            <a:ext cx="2216150" cy="915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r"/>
            <a:r>
              <a:rPr lang="pt-BR">
                <a:solidFill>
                  <a:schemeClr val="accent2"/>
                </a:solidFill>
              </a:rPr>
              <a:t>Aguarda, no socket</a:t>
            </a:r>
          </a:p>
          <a:p>
            <a:pPr algn="r"/>
            <a:r>
              <a:rPr lang="pt-BR">
                <a:solidFill>
                  <a:schemeClr val="accent2"/>
                </a:solidFill>
              </a:rPr>
              <a:t>para recepção, o</a:t>
            </a:r>
          </a:p>
          <a:p>
            <a:pPr algn="r"/>
            <a:r>
              <a:rPr lang="pt-BR">
                <a:solidFill>
                  <a:schemeClr val="accent2"/>
                </a:solidFill>
              </a:rPr>
              <a:t>contato do cliente</a:t>
            </a:r>
            <a:endParaRPr lang="pt-BR"/>
          </a:p>
        </p:txBody>
      </p:sp>
      <p:sp>
        <p:nvSpPr>
          <p:cNvPr id="48136" name="Text Box 6"/>
          <p:cNvSpPr txBox="1">
            <a:spLocks noChangeArrowheads="1"/>
          </p:cNvSpPr>
          <p:nvPr/>
        </p:nvSpPr>
        <p:spPr bwMode="auto">
          <a:xfrm>
            <a:off x="635000" y="5278438"/>
            <a:ext cx="1766888" cy="915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r"/>
            <a:r>
              <a:rPr lang="pt-BR">
                <a:solidFill>
                  <a:schemeClr val="accent2"/>
                </a:solidFill>
              </a:rPr>
              <a:t>Cria fluxo de</a:t>
            </a:r>
          </a:p>
          <a:p>
            <a:pPr algn="r"/>
            <a:r>
              <a:rPr lang="pt-BR">
                <a:solidFill>
                  <a:schemeClr val="accent2"/>
                </a:solidFill>
              </a:rPr>
              <a:t>entrada, ligado</a:t>
            </a:r>
          </a:p>
          <a:p>
            <a:pPr algn="r"/>
            <a:r>
              <a:rPr lang="pt-BR">
                <a:solidFill>
                  <a:schemeClr val="accent2"/>
                </a:solidFill>
              </a:rPr>
              <a:t>ao socket</a:t>
            </a:r>
            <a:endParaRPr lang="pt-BR"/>
          </a:p>
        </p:txBody>
      </p:sp>
      <p:sp>
        <p:nvSpPr>
          <p:cNvPr id="48137" name="Freeform 7"/>
          <p:cNvSpPr>
            <a:spLocks/>
          </p:cNvSpPr>
          <p:nvPr/>
        </p:nvSpPr>
        <p:spPr bwMode="auto">
          <a:xfrm>
            <a:off x="2247900" y="3309938"/>
            <a:ext cx="152400" cy="800100"/>
          </a:xfrm>
          <a:custGeom>
            <a:avLst/>
            <a:gdLst>
              <a:gd name="T0" fmla="*/ 0 w 78"/>
              <a:gd name="T1" fmla="*/ 0 h 342"/>
              <a:gd name="T2" fmla="*/ 2147483647 w 78"/>
              <a:gd name="T3" fmla="*/ 0 h 342"/>
              <a:gd name="T4" fmla="*/ 2147483647 w 78"/>
              <a:gd name="T5" fmla="*/ 2147483647 h 342"/>
              <a:gd name="T6" fmla="*/ 2147483647 w 78"/>
              <a:gd name="T7" fmla="*/ 2147483647 h 342"/>
              <a:gd name="T8" fmla="*/ 0 60000 65536"/>
              <a:gd name="T9" fmla="*/ 0 60000 65536"/>
              <a:gd name="T10" fmla="*/ 0 60000 65536"/>
              <a:gd name="T11" fmla="*/ 0 60000 65536"/>
              <a:gd name="T12" fmla="*/ 0 w 78"/>
              <a:gd name="T13" fmla="*/ 0 h 342"/>
              <a:gd name="T14" fmla="*/ 78 w 78"/>
              <a:gd name="T15" fmla="*/ 342 h 34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8" h="342">
                <a:moveTo>
                  <a:pt x="0" y="0"/>
                </a:moveTo>
                <a:lnTo>
                  <a:pt x="78" y="0"/>
                </a:lnTo>
                <a:lnTo>
                  <a:pt x="78" y="342"/>
                </a:lnTo>
                <a:lnTo>
                  <a:pt x="6" y="342"/>
                </a:lnTo>
              </a:path>
            </a:pathLst>
          </a:custGeom>
          <a:noFill/>
          <a:ln w="28575">
            <a:solidFill>
              <a:schemeClr val="accent2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endParaRPr lang="pt-BR"/>
          </a:p>
        </p:txBody>
      </p:sp>
      <p:sp>
        <p:nvSpPr>
          <p:cNvPr id="48138" name="Line 8"/>
          <p:cNvSpPr>
            <a:spLocks noChangeShapeType="1"/>
          </p:cNvSpPr>
          <p:nvPr/>
        </p:nvSpPr>
        <p:spPr bwMode="auto">
          <a:xfrm>
            <a:off x="2419350" y="3843338"/>
            <a:ext cx="419100" cy="4762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 type="triangle" w="med" len="med"/>
          </a:ln>
        </p:spPr>
        <p:txBody>
          <a:bodyPr anchor="ctr">
            <a:spAutoFit/>
          </a:bodyPr>
          <a:lstStyle/>
          <a:p>
            <a:endParaRPr lang="pt-BR"/>
          </a:p>
        </p:txBody>
      </p:sp>
      <p:sp>
        <p:nvSpPr>
          <p:cNvPr id="48139" name="Freeform 9"/>
          <p:cNvSpPr>
            <a:spLocks/>
          </p:cNvSpPr>
          <p:nvPr/>
        </p:nvSpPr>
        <p:spPr bwMode="auto">
          <a:xfrm>
            <a:off x="2314575" y="4348163"/>
            <a:ext cx="123825" cy="766762"/>
          </a:xfrm>
          <a:custGeom>
            <a:avLst/>
            <a:gdLst>
              <a:gd name="T0" fmla="*/ 0 w 78"/>
              <a:gd name="T1" fmla="*/ 0 h 342"/>
              <a:gd name="T2" fmla="*/ 2147483647 w 78"/>
              <a:gd name="T3" fmla="*/ 0 h 342"/>
              <a:gd name="T4" fmla="*/ 2147483647 w 78"/>
              <a:gd name="T5" fmla="*/ 2147483647 h 342"/>
              <a:gd name="T6" fmla="*/ 2147483647 w 78"/>
              <a:gd name="T7" fmla="*/ 2147483647 h 342"/>
              <a:gd name="T8" fmla="*/ 0 60000 65536"/>
              <a:gd name="T9" fmla="*/ 0 60000 65536"/>
              <a:gd name="T10" fmla="*/ 0 60000 65536"/>
              <a:gd name="T11" fmla="*/ 0 60000 65536"/>
              <a:gd name="T12" fmla="*/ 0 w 78"/>
              <a:gd name="T13" fmla="*/ 0 h 342"/>
              <a:gd name="T14" fmla="*/ 78 w 78"/>
              <a:gd name="T15" fmla="*/ 342 h 34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8" h="342">
                <a:moveTo>
                  <a:pt x="0" y="0"/>
                </a:moveTo>
                <a:lnTo>
                  <a:pt x="78" y="0"/>
                </a:lnTo>
                <a:lnTo>
                  <a:pt x="78" y="342"/>
                </a:lnTo>
                <a:lnTo>
                  <a:pt x="6" y="342"/>
                </a:lnTo>
              </a:path>
            </a:pathLst>
          </a:custGeom>
          <a:noFill/>
          <a:ln w="28575">
            <a:solidFill>
              <a:schemeClr val="accent2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endParaRPr lang="pt-BR"/>
          </a:p>
        </p:txBody>
      </p:sp>
      <p:sp>
        <p:nvSpPr>
          <p:cNvPr id="48140" name="Line 10"/>
          <p:cNvSpPr>
            <a:spLocks noChangeShapeType="1"/>
          </p:cNvSpPr>
          <p:nvPr/>
        </p:nvSpPr>
        <p:spPr bwMode="auto">
          <a:xfrm>
            <a:off x="2452688" y="4787900"/>
            <a:ext cx="604837" cy="12700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 type="triangle" w="med" len="med"/>
          </a:ln>
        </p:spPr>
        <p:txBody>
          <a:bodyPr anchor="ctr">
            <a:spAutoFit/>
          </a:bodyPr>
          <a:lstStyle/>
          <a:p>
            <a:endParaRPr lang="pt-BR"/>
          </a:p>
        </p:txBody>
      </p:sp>
      <p:sp>
        <p:nvSpPr>
          <p:cNvPr id="48141" name="Freeform 11"/>
          <p:cNvSpPr>
            <a:spLocks/>
          </p:cNvSpPr>
          <p:nvPr/>
        </p:nvSpPr>
        <p:spPr bwMode="auto">
          <a:xfrm>
            <a:off x="2286000" y="5386388"/>
            <a:ext cx="152400" cy="738187"/>
          </a:xfrm>
          <a:custGeom>
            <a:avLst/>
            <a:gdLst>
              <a:gd name="T0" fmla="*/ 0 w 78"/>
              <a:gd name="T1" fmla="*/ 0 h 342"/>
              <a:gd name="T2" fmla="*/ 2147483647 w 78"/>
              <a:gd name="T3" fmla="*/ 0 h 342"/>
              <a:gd name="T4" fmla="*/ 2147483647 w 78"/>
              <a:gd name="T5" fmla="*/ 2147483647 h 342"/>
              <a:gd name="T6" fmla="*/ 2147483647 w 78"/>
              <a:gd name="T7" fmla="*/ 2147483647 h 342"/>
              <a:gd name="T8" fmla="*/ 0 60000 65536"/>
              <a:gd name="T9" fmla="*/ 0 60000 65536"/>
              <a:gd name="T10" fmla="*/ 0 60000 65536"/>
              <a:gd name="T11" fmla="*/ 0 60000 65536"/>
              <a:gd name="T12" fmla="*/ 0 w 78"/>
              <a:gd name="T13" fmla="*/ 0 h 342"/>
              <a:gd name="T14" fmla="*/ 78 w 78"/>
              <a:gd name="T15" fmla="*/ 342 h 34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8" h="342">
                <a:moveTo>
                  <a:pt x="0" y="0"/>
                </a:moveTo>
                <a:lnTo>
                  <a:pt x="78" y="0"/>
                </a:lnTo>
                <a:lnTo>
                  <a:pt x="78" y="342"/>
                </a:lnTo>
                <a:lnTo>
                  <a:pt x="6" y="342"/>
                </a:lnTo>
              </a:path>
            </a:pathLst>
          </a:custGeom>
          <a:noFill/>
          <a:ln w="28575">
            <a:solidFill>
              <a:schemeClr val="accent2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endParaRPr lang="pt-BR"/>
          </a:p>
        </p:txBody>
      </p:sp>
      <p:sp>
        <p:nvSpPr>
          <p:cNvPr id="48142" name="Line 12"/>
          <p:cNvSpPr>
            <a:spLocks noChangeShapeType="1"/>
          </p:cNvSpPr>
          <p:nvPr/>
        </p:nvSpPr>
        <p:spPr bwMode="auto">
          <a:xfrm flipV="1">
            <a:off x="2443163" y="5581650"/>
            <a:ext cx="647700" cy="14288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 type="triangle" w="med" len="med"/>
          </a:ln>
        </p:spPr>
        <p:txBody>
          <a:bodyPr anchor="ctr">
            <a:spAutoFit/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xmlns="" val="3252646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Espaço Reservado para Rodapé 3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/>
              <a:t>2: Camada de Aplicação</a:t>
            </a:r>
            <a:endParaRPr lang="pt-BR" smtClean="0">
              <a:latin typeface="Times New Roman" pitchFamily="18" charset="0"/>
            </a:endParaRPr>
          </a:p>
        </p:txBody>
      </p:sp>
      <p:sp>
        <p:nvSpPr>
          <p:cNvPr id="49155" name="Espaço Reservado para Número de Slide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BF6BED69-0293-470C-8CC5-50CAE35E989B}" type="slidenum">
              <a:rPr lang="en-US" smtClean="0"/>
              <a:pPr/>
              <a:t>116</a:t>
            </a:fld>
            <a:endParaRPr lang="en-US" smtClean="0"/>
          </a:p>
        </p:txBody>
      </p:sp>
      <p:sp>
        <p:nvSpPr>
          <p:cNvPr id="4915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sz="3600" smtClean="0"/>
              <a:t>Exemplo: servidor Java (TCP), cont</a:t>
            </a:r>
          </a:p>
        </p:txBody>
      </p:sp>
      <p:sp>
        <p:nvSpPr>
          <p:cNvPr id="49157" name="Rectangle 3"/>
          <p:cNvSpPr>
            <a:spLocks noChangeArrowheads="1"/>
          </p:cNvSpPr>
          <p:nvPr/>
        </p:nvSpPr>
        <p:spPr bwMode="auto">
          <a:xfrm>
            <a:off x="1851025" y="1569918"/>
            <a:ext cx="7255512" cy="40626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l"/>
            <a:endParaRPr lang="en-US" sz="1600">
              <a:latin typeface="Arial" charset="0"/>
            </a:endParaRPr>
          </a:p>
          <a:p>
            <a:pPr algn="l"/>
            <a:endParaRPr lang="en-US" sz="1600">
              <a:latin typeface="Arial" charset="0"/>
            </a:endParaRPr>
          </a:p>
          <a:p>
            <a:pPr algn="l"/>
            <a:r>
              <a:rPr lang="en-US">
                <a:latin typeface="Arial" charset="0"/>
              </a:rPr>
              <a:t>           </a:t>
            </a:r>
            <a:r>
              <a:rPr lang="en-US" sz="1800" err="1">
                <a:latin typeface="Arial" charset="0"/>
              </a:rPr>
              <a:t>DataOutputStream</a:t>
            </a:r>
            <a:r>
              <a:rPr lang="en-US" sz="1800">
                <a:latin typeface="Arial" charset="0"/>
              </a:rPr>
              <a:t>  </a:t>
            </a:r>
            <a:r>
              <a:rPr lang="en-US" sz="1800" err="1">
                <a:latin typeface="Arial" charset="0"/>
              </a:rPr>
              <a:t>paraCliente</a:t>
            </a:r>
            <a:r>
              <a:rPr lang="en-US" sz="1800">
                <a:latin typeface="Arial" charset="0"/>
              </a:rPr>
              <a:t> = </a:t>
            </a:r>
          </a:p>
          <a:p>
            <a:pPr algn="l"/>
            <a:r>
              <a:rPr lang="en-US" sz="1800">
                <a:latin typeface="Arial" charset="0"/>
              </a:rPr>
              <a:t>             new </a:t>
            </a:r>
            <a:r>
              <a:rPr lang="en-US" sz="1800" err="1">
                <a:latin typeface="Arial" charset="0"/>
              </a:rPr>
              <a:t>DataOutputStream</a:t>
            </a:r>
            <a:r>
              <a:rPr lang="en-US" sz="1800">
                <a:latin typeface="Arial" charset="0"/>
              </a:rPr>
              <a:t>(</a:t>
            </a:r>
            <a:r>
              <a:rPr lang="en-US" sz="1800" err="1">
                <a:latin typeface="Arial" charset="0"/>
              </a:rPr>
              <a:t>socketConexão.getOutputStream</a:t>
            </a:r>
            <a:r>
              <a:rPr lang="en-US" sz="1800">
                <a:latin typeface="Arial" charset="0"/>
              </a:rPr>
              <a:t>())</a:t>
            </a:r>
            <a:r>
              <a:rPr lang="en-US" sz="1200">
                <a:latin typeface="Arial" charset="0"/>
              </a:rPr>
              <a:t>;</a:t>
            </a:r>
            <a:r>
              <a:rPr lang="en-US" sz="1800">
                <a:latin typeface="Arial" charset="0"/>
              </a:rPr>
              <a:t> </a:t>
            </a:r>
          </a:p>
          <a:p>
            <a:pPr algn="l"/>
            <a:endParaRPr lang="en-US" sz="1800">
              <a:latin typeface="Arial" charset="0"/>
            </a:endParaRPr>
          </a:p>
          <a:p>
            <a:pPr algn="l"/>
            <a:r>
              <a:rPr lang="en-US" sz="1800">
                <a:latin typeface="Arial" charset="0"/>
              </a:rPr>
              <a:t>           </a:t>
            </a:r>
            <a:r>
              <a:rPr lang="en-US" sz="1800" err="1">
                <a:latin typeface="Arial" charset="0"/>
              </a:rPr>
              <a:t>fraseCliente</a:t>
            </a:r>
            <a:r>
              <a:rPr lang="en-US" sz="1800">
                <a:latin typeface="Arial" charset="0"/>
              </a:rPr>
              <a:t>= </a:t>
            </a:r>
            <a:r>
              <a:rPr lang="en-US" sz="1800" err="1">
                <a:latin typeface="Arial" charset="0"/>
              </a:rPr>
              <a:t>doCliente.readLine</a:t>
            </a:r>
            <a:r>
              <a:rPr lang="en-US" sz="1800">
                <a:latin typeface="Arial" charset="0"/>
              </a:rPr>
              <a:t>(); </a:t>
            </a:r>
          </a:p>
          <a:p>
            <a:pPr algn="l"/>
            <a:endParaRPr lang="en-US" sz="1800">
              <a:latin typeface="Arial" charset="0"/>
            </a:endParaRPr>
          </a:p>
          <a:p>
            <a:pPr algn="l"/>
            <a:r>
              <a:rPr lang="en-US" sz="1800">
                <a:latin typeface="Arial" charset="0"/>
              </a:rPr>
              <a:t>           </a:t>
            </a:r>
            <a:r>
              <a:rPr lang="en-US" sz="1800" err="1">
                <a:latin typeface="Arial" charset="0"/>
              </a:rPr>
              <a:t>fraseEmMaiusculas</a:t>
            </a:r>
            <a:r>
              <a:rPr lang="en-US" sz="1800">
                <a:latin typeface="Arial" charset="0"/>
              </a:rPr>
              <a:t>= </a:t>
            </a:r>
            <a:r>
              <a:rPr lang="en-US" sz="1800" err="1">
                <a:latin typeface="Arial" charset="0"/>
              </a:rPr>
              <a:t>fraseCliente.toUpperCase</a:t>
            </a:r>
            <a:r>
              <a:rPr lang="en-US" sz="1800">
                <a:latin typeface="Arial" charset="0"/>
              </a:rPr>
              <a:t>() + '\n'; </a:t>
            </a:r>
          </a:p>
          <a:p>
            <a:pPr algn="l"/>
            <a:endParaRPr lang="en-US" sz="1800">
              <a:latin typeface="Arial" charset="0"/>
            </a:endParaRPr>
          </a:p>
          <a:p>
            <a:pPr algn="l"/>
            <a:r>
              <a:rPr lang="en-US" sz="1800">
                <a:latin typeface="Arial" charset="0"/>
              </a:rPr>
              <a:t>           </a:t>
            </a:r>
            <a:r>
              <a:rPr lang="en-US" sz="1800" err="1">
                <a:latin typeface="Arial" charset="0"/>
              </a:rPr>
              <a:t>paraCliente.writeBytes</a:t>
            </a:r>
            <a:r>
              <a:rPr lang="en-US" sz="1800">
                <a:latin typeface="Arial" charset="0"/>
              </a:rPr>
              <a:t>(</a:t>
            </a:r>
            <a:r>
              <a:rPr lang="en-US" sz="1800" err="1">
                <a:latin typeface="Arial" charset="0"/>
              </a:rPr>
              <a:t>fraseEmMaiusculas</a:t>
            </a:r>
            <a:r>
              <a:rPr lang="en-US" sz="1800">
                <a:latin typeface="Arial" charset="0"/>
              </a:rPr>
              <a:t>); </a:t>
            </a:r>
          </a:p>
          <a:p>
            <a:pPr algn="l"/>
            <a:r>
              <a:rPr lang="en-US" sz="1800">
                <a:latin typeface="Arial" charset="0"/>
              </a:rPr>
              <a:t>        } </a:t>
            </a:r>
          </a:p>
          <a:p>
            <a:pPr algn="l"/>
            <a:r>
              <a:rPr lang="en-US" sz="1800">
                <a:latin typeface="Arial" charset="0"/>
              </a:rPr>
              <a:t>    } </a:t>
            </a:r>
          </a:p>
          <a:p>
            <a:pPr algn="l"/>
            <a:r>
              <a:rPr lang="en-US" sz="1800">
                <a:latin typeface="Arial" charset="0"/>
              </a:rPr>
              <a:t>}</a:t>
            </a:r>
            <a:r>
              <a:rPr lang="en-US" sz="1800"/>
              <a:t> </a:t>
            </a:r>
          </a:p>
          <a:p>
            <a:pPr algn="l"/>
            <a:r>
              <a:rPr lang="en-US" sz="2400">
                <a:latin typeface="Times New Roman" pitchFamily="18" charset="0"/>
              </a:rPr>
              <a:t> </a:t>
            </a:r>
          </a:p>
        </p:txBody>
      </p:sp>
      <p:sp>
        <p:nvSpPr>
          <p:cNvPr id="49158" name="Text Box 4"/>
          <p:cNvSpPr txBox="1">
            <a:spLocks noChangeArrowheads="1"/>
          </p:cNvSpPr>
          <p:nvPr/>
        </p:nvSpPr>
        <p:spPr bwMode="auto">
          <a:xfrm>
            <a:off x="1006475" y="2759075"/>
            <a:ext cx="1214438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r"/>
            <a:r>
              <a:rPr lang="pt-BR">
                <a:solidFill>
                  <a:schemeClr val="accent2"/>
                </a:solidFill>
              </a:rPr>
              <a:t>Lê linha</a:t>
            </a:r>
          </a:p>
          <a:p>
            <a:pPr algn="r"/>
            <a:r>
              <a:rPr lang="pt-BR">
                <a:solidFill>
                  <a:schemeClr val="accent2"/>
                </a:solidFill>
              </a:rPr>
              <a:t>do socket</a:t>
            </a:r>
            <a:endParaRPr lang="pt-BR"/>
          </a:p>
        </p:txBody>
      </p:sp>
      <p:sp>
        <p:nvSpPr>
          <p:cNvPr id="49159" name="Text Box 6"/>
          <p:cNvSpPr txBox="1">
            <a:spLocks noChangeArrowheads="1"/>
          </p:cNvSpPr>
          <p:nvPr/>
        </p:nvSpPr>
        <p:spPr bwMode="auto">
          <a:xfrm>
            <a:off x="127000" y="1735138"/>
            <a:ext cx="2093913" cy="915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r"/>
            <a:r>
              <a:rPr lang="pt-BR">
                <a:solidFill>
                  <a:schemeClr val="accent2"/>
                </a:solidFill>
              </a:rPr>
              <a:t>Cria fluxo</a:t>
            </a:r>
          </a:p>
          <a:p>
            <a:pPr algn="r"/>
            <a:r>
              <a:rPr lang="pt-BR">
                <a:solidFill>
                  <a:schemeClr val="accent2"/>
                </a:solidFill>
              </a:rPr>
              <a:t>de saída, ligado</a:t>
            </a:r>
          </a:p>
          <a:p>
            <a:pPr algn="r"/>
            <a:r>
              <a:rPr lang="pt-BR">
                <a:solidFill>
                  <a:schemeClr val="accent2"/>
                </a:solidFill>
              </a:rPr>
              <a:t>ao socket</a:t>
            </a:r>
            <a:endParaRPr lang="pt-BR"/>
          </a:p>
        </p:txBody>
      </p:sp>
      <p:sp>
        <p:nvSpPr>
          <p:cNvPr id="49160" name="Freeform 7"/>
          <p:cNvSpPr>
            <a:spLocks/>
          </p:cNvSpPr>
          <p:nvPr/>
        </p:nvSpPr>
        <p:spPr bwMode="auto">
          <a:xfrm>
            <a:off x="2028825" y="2814638"/>
            <a:ext cx="161925" cy="533400"/>
          </a:xfrm>
          <a:custGeom>
            <a:avLst/>
            <a:gdLst>
              <a:gd name="T0" fmla="*/ 0 w 78"/>
              <a:gd name="T1" fmla="*/ 0 h 342"/>
              <a:gd name="T2" fmla="*/ 2147483647 w 78"/>
              <a:gd name="T3" fmla="*/ 0 h 342"/>
              <a:gd name="T4" fmla="*/ 2147483647 w 78"/>
              <a:gd name="T5" fmla="*/ 2147483647 h 342"/>
              <a:gd name="T6" fmla="*/ 2147483647 w 78"/>
              <a:gd name="T7" fmla="*/ 2147483647 h 342"/>
              <a:gd name="T8" fmla="*/ 0 60000 65536"/>
              <a:gd name="T9" fmla="*/ 0 60000 65536"/>
              <a:gd name="T10" fmla="*/ 0 60000 65536"/>
              <a:gd name="T11" fmla="*/ 0 60000 65536"/>
              <a:gd name="T12" fmla="*/ 0 w 78"/>
              <a:gd name="T13" fmla="*/ 0 h 342"/>
              <a:gd name="T14" fmla="*/ 78 w 78"/>
              <a:gd name="T15" fmla="*/ 342 h 34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8" h="342">
                <a:moveTo>
                  <a:pt x="0" y="0"/>
                </a:moveTo>
                <a:lnTo>
                  <a:pt x="78" y="0"/>
                </a:lnTo>
                <a:lnTo>
                  <a:pt x="78" y="342"/>
                </a:lnTo>
                <a:lnTo>
                  <a:pt x="6" y="342"/>
                </a:lnTo>
              </a:path>
            </a:pathLst>
          </a:custGeom>
          <a:noFill/>
          <a:ln w="28575">
            <a:solidFill>
              <a:schemeClr val="accent2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endParaRPr lang="pt-BR"/>
          </a:p>
        </p:txBody>
      </p:sp>
      <p:sp>
        <p:nvSpPr>
          <p:cNvPr id="49161" name="Line 8"/>
          <p:cNvSpPr>
            <a:spLocks noChangeShapeType="1"/>
          </p:cNvSpPr>
          <p:nvPr/>
        </p:nvSpPr>
        <p:spPr bwMode="auto">
          <a:xfrm flipV="1">
            <a:off x="2209800" y="3114675"/>
            <a:ext cx="333375" cy="4763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 type="triangle" w="med" len="med"/>
          </a:ln>
        </p:spPr>
        <p:txBody>
          <a:bodyPr anchor="ctr">
            <a:spAutoFit/>
          </a:bodyPr>
          <a:lstStyle/>
          <a:p>
            <a:endParaRPr lang="pt-BR"/>
          </a:p>
        </p:txBody>
      </p:sp>
      <p:sp>
        <p:nvSpPr>
          <p:cNvPr id="49162" name="Freeform 11"/>
          <p:cNvSpPr>
            <a:spLocks/>
          </p:cNvSpPr>
          <p:nvPr/>
        </p:nvSpPr>
        <p:spPr bwMode="auto">
          <a:xfrm>
            <a:off x="2057400" y="1795463"/>
            <a:ext cx="133350" cy="814387"/>
          </a:xfrm>
          <a:custGeom>
            <a:avLst/>
            <a:gdLst>
              <a:gd name="T0" fmla="*/ 0 w 78"/>
              <a:gd name="T1" fmla="*/ 0 h 342"/>
              <a:gd name="T2" fmla="*/ 2147483647 w 78"/>
              <a:gd name="T3" fmla="*/ 0 h 342"/>
              <a:gd name="T4" fmla="*/ 2147483647 w 78"/>
              <a:gd name="T5" fmla="*/ 2147483647 h 342"/>
              <a:gd name="T6" fmla="*/ 2147483647 w 78"/>
              <a:gd name="T7" fmla="*/ 2147483647 h 342"/>
              <a:gd name="T8" fmla="*/ 0 60000 65536"/>
              <a:gd name="T9" fmla="*/ 0 60000 65536"/>
              <a:gd name="T10" fmla="*/ 0 60000 65536"/>
              <a:gd name="T11" fmla="*/ 0 60000 65536"/>
              <a:gd name="T12" fmla="*/ 0 w 78"/>
              <a:gd name="T13" fmla="*/ 0 h 342"/>
              <a:gd name="T14" fmla="*/ 78 w 78"/>
              <a:gd name="T15" fmla="*/ 342 h 34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8" h="342">
                <a:moveTo>
                  <a:pt x="0" y="0"/>
                </a:moveTo>
                <a:lnTo>
                  <a:pt x="78" y="0"/>
                </a:lnTo>
                <a:lnTo>
                  <a:pt x="78" y="342"/>
                </a:lnTo>
                <a:lnTo>
                  <a:pt x="6" y="342"/>
                </a:lnTo>
              </a:path>
            </a:pathLst>
          </a:custGeom>
          <a:noFill/>
          <a:ln w="28575">
            <a:solidFill>
              <a:schemeClr val="accent2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endParaRPr lang="pt-BR"/>
          </a:p>
        </p:txBody>
      </p:sp>
      <p:sp>
        <p:nvSpPr>
          <p:cNvPr id="49163" name="Line 12"/>
          <p:cNvSpPr>
            <a:spLocks noChangeShapeType="1"/>
          </p:cNvSpPr>
          <p:nvPr/>
        </p:nvSpPr>
        <p:spPr bwMode="auto">
          <a:xfrm flipV="1">
            <a:off x="2214563" y="2486025"/>
            <a:ext cx="285750" cy="14288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 type="triangle" w="med" len="med"/>
          </a:ln>
        </p:spPr>
        <p:txBody>
          <a:bodyPr anchor="ctr">
            <a:spAutoFit/>
          </a:bodyPr>
          <a:lstStyle/>
          <a:p>
            <a:endParaRPr lang="pt-BR"/>
          </a:p>
        </p:txBody>
      </p:sp>
      <p:sp>
        <p:nvSpPr>
          <p:cNvPr id="49164" name="Text Box 13"/>
          <p:cNvSpPr txBox="1">
            <a:spLocks noChangeArrowheads="1"/>
          </p:cNvSpPr>
          <p:nvPr/>
        </p:nvSpPr>
        <p:spPr bwMode="auto">
          <a:xfrm>
            <a:off x="584200" y="3902075"/>
            <a:ext cx="1589088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r"/>
            <a:r>
              <a:rPr lang="pt-BR">
                <a:solidFill>
                  <a:schemeClr val="accent2"/>
                </a:solidFill>
              </a:rPr>
              <a:t>Escreve linha</a:t>
            </a:r>
          </a:p>
          <a:p>
            <a:pPr algn="r"/>
            <a:r>
              <a:rPr lang="pt-BR">
                <a:solidFill>
                  <a:schemeClr val="accent2"/>
                </a:solidFill>
              </a:rPr>
              <a:t>ao socket</a:t>
            </a:r>
            <a:endParaRPr lang="pt-BR"/>
          </a:p>
        </p:txBody>
      </p:sp>
      <p:sp>
        <p:nvSpPr>
          <p:cNvPr id="49165" name="Freeform 14"/>
          <p:cNvSpPr>
            <a:spLocks/>
          </p:cNvSpPr>
          <p:nvPr/>
        </p:nvSpPr>
        <p:spPr bwMode="auto">
          <a:xfrm>
            <a:off x="2009775" y="3957638"/>
            <a:ext cx="161925" cy="571500"/>
          </a:xfrm>
          <a:custGeom>
            <a:avLst/>
            <a:gdLst>
              <a:gd name="T0" fmla="*/ 0 w 78"/>
              <a:gd name="T1" fmla="*/ 0 h 342"/>
              <a:gd name="T2" fmla="*/ 2147483647 w 78"/>
              <a:gd name="T3" fmla="*/ 0 h 342"/>
              <a:gd name="T4" fmla="*/ 2147483647 w 78"/>
              <a:gd name="T5" fmla="*/ 2147483647 h 342"/>
              <a:gd name="T6" fmla="*/ 2147483647 w 78"/>
              <a:gd name="T7" fmla="*/ 2147483647 h 342"/>
              <a:gd name="T8" fmla="*/ 0 60000 65536"/>
              <a:gd name="T9" fmla="*/ 0 60000 65536"/>
              <a:gd name="T10" fmla="*/ 0 60000 65536"/>
              <a:gd name="T11" fmla="*/ 0 60000 65536"/>
              <a:gd name="T12" fmla="*/ 0 w 78"/>
              <a:gd name="T13" fmla="*/ 0 h 342"/>
              <a:gd name="T14" fmla="*/ 78 w 78"/>
              <a:gd name="T15" fmla="*/ 342 h 34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8" h="342">
                <a:moveTo>
                  <a:pt x="0" y="0"/>
                </a:moveTo>
                <a:lnTo>
                  <a:pt x="78" y="0"/>
                </a:lnTo>
                <a:lnTo>
                  <a:pt x="78" y="342"/>
                </a:lnTo>
                <a:lnTo>
                  <a:pt x="6" y="342"/>
                </a:lnTo>
              </a:path>
            </a:pathLst>
          </a:custGeom>
          <a:noFill/>
          <a:ln w="28575">
            <a:solidFill>
              <a:schemeClr val="accent2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endParaRPr lang="pt-BR"/>
          </a:p>
        </p:txBody>
      </p:sp>
      <p:sp>
        <p:nvSpPr>
          <p:cNvPr id="49166" name="Line 15"/>
          <p:cNvSpPr>
            <a:spLocks noChangeShapeType="1"/>
          </p:cNvSpPr>
          <p:nvPr/>
        </p:nvSpPr>
        <p:spPr bwMode="auto">
          <a:xfrm flipV="1">
            <a:off x="2190750" y="4219575"/>
            <a:ext cx="333375" cy="4763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 type="triangle" w="med" len="med"/>
          </a:ln>
        </p:spPr>
        <p:txBody>
          <a:bodyPr anchor="ctr">
            <a:spAutoFit/>
          </a:bodyPr>
          <a:lstStyle/>
          <a:p>
            <a:endParaRPr lang="pt-BR"/>
          </a:p>
        </p:txBody>
      </p:sp>
      <p:sp>
        <p:nvSpPr>
          <p:cNvPr id="49167" name="Text Box 16"/>
          <p:cNvSpPr txBox="1">
            <a:spLocks noChangeArrowheads="1"/>
          </p:cNvSpPr>
          <p:nvPr/>
        </p:nvSpPr>
        <p:spPr bwMode="auto">
          <a:xfrm>
            <a:off x="3209925" y="4889500"/>
            <a:ext cx="2803525" cy="915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l"/>
            <a:r>
              <a:rPr lang="pt-BR">
                <a:solidFill>
                  <a:schemeClr val="accent2"/>
                </a:solidFill>
              </a:rPr>
              <a:t>Final do laço while,</a:t>
            </a:r>
          </a:p>
          <a:p>
            <a:pPr algn="l"/>
            <a:r>
              <a:rPr lang="pt-BR">
                <a:solidFill>
                  <a:schemeClr val="accent2"/>
                </a:solidFill>
              </a:rPr>
              <a:t>volta ao início e aguarda</a:t>
            </a:r>
          </a:p>
          <a:p>
            <a:pPr algn="l"/>
            <a:r>
              <a:rPr lang="pt-BR">
                <a:solidFill>
                  <a:schemeClr val="accent2"/>
                </a:solidFill>
              </a:rPr>
              <a:t>conexão de outro cliente</a:t>
            </a:r>
            <a:endParaRPr lang="pt-BR"/>
          </a:p>
        </p:txBody>
      </p:sp>
      <p:sp>
        <p:nvSpPr>
          <p:cNvPr id="49168" name="Freeform 17"/>
          <p:cNvSpPr>
            <a:spLocks/>
          </p:cNvSpPr>
          <p:nvPr/>
        </p:nvSpPr>
        <p:spPr bwMode="auto">
          <a:xfrm rot="10784139">
            <a:off x="3190875" y="4879975"/>
            <a:ext cx="160338" cy="912813"/>
          </a:xfrm>
          <a:custGeom>
            <a:avLst/>
            <a:gdLst>
              <a:gd name="T0" fmla="*/ 0 w 78"/>
              <a:gd name="T1" fmla="*/ 0 h 342"/>
              <a:gd name="T2" fmla="*/ 2147483647 w 78"/>
              <a:gd name="T3" fmla="*/ 0 h 342"/>
              <a:gd name="T4" fmla="*/ 2147483647 w 78"/>
              <a:gd name="T5" fmla="*/ 2147483647 h 342"/>
              <a:gd name="T6" fmla="*/ 2147483647 w 78"/>
              <a:gd name="T7" fmla="*/ 2147483647 h 342"/>
              <a:gd name="T8" fmla="*/ 0 60000 65536"/>
              <a:gd name="T9" fmla="*/ 0 60000 65536"/>
              <a:gd name="T10" fmla="*/ 0 60000 65536"/>
              <a:gd name="T11" fmla="*/ 0 60000 65536"/>
              <a:gd name="T12" fmla="*/ 0 w 78"/>
              <a:gd name="T13" fmla="*/ 0 h 342"/>
              <a:gd name="T14" fmla="*/ 78 w 78"/>
              <a:gd name="T15" fmla="*/ 342 h 34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8" h="342">
                <a:moveTo>
                  <a:pt x="0" y="0"/>
                </a:moveTo>
                <a:lnTo>
                  <a:pt x="78" y="0"/>
                </a:lnTo>
                <a:lnTo>
                  <a:pt x="78" y="342"/>
                </a:lnTo>
                <a:lnTo>
                  <a:pt x="6" y="342"/>
                </a:lnTo>
              </a:path>
            </a:pathLst>
          </a:custGeom>
          <a:noFill/>
          <a:ln w="28575">
            <a:solidFill>
              <a:schemeClr val="accent2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endParaRPr lang="pt-BR"/>
          </a:p>
        </p:txBody>
      </p:sp>
      <p:sp>
        <p:nvSpPr>
          <p:cNvPr id="49169" name="Line 18"/>
          <p:cNvSpPr>
            <a:spLocks noChangeShapeType="1"/>
          </p:cNvSpPr>
          <p:nvPr/>
        </p:nvSpPr>
        <p:spPr bwMode="auto">
          <a:xfrm flipH="1" flipV="1">
            <a:off x="2543175" y="4552950"/>
            <a:ext cx="647700" cy="604838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 type="triangle" w="med" len="med"/>
          </a:ln>
        </p:spPr>
        <p:txBody>
          <a:bodyPr anchor="ctr">
            <a:spAutoFit/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xmlns="" val="2380396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Exemplo: </a:t>
            </a:r>
            <a:r>
              <a:rPr lang="pt-BR" smtClean="0"/>
              <a:t>cliente Python (TCP</a:t>
            </a:r>
            <a:r>
              <a:rPr lang="pt-BR"/>
              <a:t>)</a:t>
            </a:r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2: Camada de Aplicação</a:t>
            </a:r>
            <a:endParaRPr lang="pt-BR">
              <a:latin typeface="Times New Roman" pitchFamily="18" charset="0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84F6DF-CECA-42E0-B7A6-892A49DF6904}" type="slidenum">
              <a:rPr lang="en-US" smtClean="0"/>
              <a:pPr>
                <a:defRPr/>
              </a:pPr>
              <a:t>117</a:t>
            </a:fld>
            <a:endParaRPr lang="en-US"/>
          </a:p>
        </p:txBody>
      </p:sp>
      <p:sp>
        <p:nvSpPr>
          <p:cNvPr id="5" name="TextBox 1"/>
          <p:cNvSpPr txBox="1">
            <a:spLocks noChangeArrowheads="1"/>
          </p:cNvSpPr>
          <p:nvPr/>
        </p:nvSpPr>
        <p:spPr bwMode="auto">
          <a:xfrm>
            <a:off x="2705100" y="1651000"/>
            <a:ext cx="5894388" cy="422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>
              <a:lnSpc>
                <a:spcPts val="2800"/>
              </a:lnSpc>
            </a:pPr>
            <a:r>
              <a:rPr lang="en-US" altLang="pt-BR"/>
              <a:t>from socket import *</a:t>
            </a:r>
          </a:p>
          <a:p>
            <a:pPr>
              <a:lnSpc>
                <a:spcPts val="2800"/>
              </a:lnSpc>
            </a:pPr>
            <a:r>
              <a:rPr lang="en-US" altLang="pt-BR" err="1"/>
              <a:t>serverName</a:t>
            </a:r>
            <a:r>
              <a:rPr lang="en-US" altLang="pt-BR"/>
              <a:t> = </a:t>
            </a:r>
            <a:r>
              <a:rPr lang="en-US" altLang="en-US"/>
              <a:t>’</a:t>
            </a:r>
            <a:r>
              <a:rPr lang="en-US" altLang="ja-JP" err="1"/>
              <a:t>servername</a:t>
            </a:r>
            <a:r>
              <a:rPr lang="en-US" altLang="en-US"/>
              <a:t>’</a:t>
            </a:r>
            <a:endParaRPr lang="en-US" altLang="ja-JP"/>
          </a:p>
          <a:p>
            <a:pPr>
              <a:lnSpc>
                <a:spcPts val="2800"/>
              </a:lnSpc>
            </a:pPr>
            <a:r>
              <a:rPr lang="en-US" altLang="pt-BR" err="1"/>
              <a:t>serverPort</a:t>
            </a:r>
            <a:r>
              <a:rPr lang="en-US" altLang="pt-BR"/>
              <a:t> = 12000</a:t>
            </a:r>
          </a:p>
          <a:p>
            <a:pPr>
              <a:lnSpc>
                <a:spcPts val="2800"/>
              </a:lnSpc>
            </a:pPr>
            <a:r>
              <a:rPr lang="en-US" altLang="pt-BR" err="1"/>
              <a:t>clientSocket</a:t>
            </a:r>
            <a:r>
              <a:rPr lang="en-US" altLang="pt-BR"/>
              <a:t> = socket(AF_INET, SOCK_STREAM)</a:t>
            </a:r>
          </a:p>
          <a:p>
            <a:pPr>
              <a:lnSpc>
                <a:spcPts val="2800"/>
              </a:lnSpc>
            </a:pPr>
            <a:r>
              <a:rPr lang="en-US" altLang="pt-BR" err="1"/>
              <a:t>clientSocket.connect</a:t>
            </a:r>
            <a:r>
              <a:rPr lang="en-US" altLang="pt-BR"/>
              <a:t>((</a:t>
            </a:r>
            <a:r>
              <a:rPr lang="en-US" altLang="pt-BR" err="1"/>
              <a:t>serverName,serverPort</a:t>
            </a:r>
            <a:r>
              <a:rPr lang="en-US" altLang="pt-BR"/>
              <a:t>))</a:t>
            </a:r>
          </a:p>
          <a:p>
            <a:pPr>
              <a:lnSpc>
                <a:spcPts val="2800"/>
              </a:lnSpc>
            </a:pPr>
            <a:r>
              <a:rPr lang="en-US" altLang="pt-BR"/>
              <a:t>sentence = </a:t>
            </a:r>
            <a:r>
              <a:rPr lang="en-US" altLang="pt-BR" err="1"/>
              <a:t>raw_input</a:t>
            </a:r>
            <a:r>
              <a:rPr lang="en-US" altLang="pt-BR"/>
              <a:t>(</a:t>
            </a:r>
            <a:r>
              <a:rPr lang="en-US" altLang="en-US"/>
              <a:t>‘</a:t>
            </a:r>
            <a:r>
              <a:rPr lang="en-US" altLang="pt-BR"/>
              <a:t>Input lowercase sentence:</a:t>
            </a:r>
            <a:r>
              <a:rPr lang="en-US" altLang="en-US"/>
              <a:t>’</a:t>
            </a:r>
            <a:r>
              <a:rPr lang="en-US" altLang="pt-BR"/>
              <a:t>)</a:t>
            </a:r>
          </a:p>
          <a:p>
            <a:pPr>
              <a:lnSpc>
                <a:spcPts val="2800"/>
              </a:lnSpc>
            </a:pPr>
            <a:r>
              <a:rPr lang="en-US" altLang="pt-BR" err="1"/>
              <a:t>clientSocket.send</a:t>
            </a:r>
            <a:r>
              <a:rPr lang="en-US" altLang="pt-BR"/>
              <a:t>(sentence)</a:t>
            </a:r>
          </a:p>
          <a:p>
            <a:pPr>
              <a:lnSpc>
                <a:spcPts val="2800"/>
              </a:lnSpc>
            </a:pPr>
            <a:r>
              <a:rPr lang="en-US" altLang="pt-BR" err="1"/>
              <a:t>modifiedSentence</a:t>
            </a:r>
            <a:r>
              <a:rPr lang="en-US" altLang="pt-BR"/>
              <a:t> = </a:t>
            </a:r>
            <a:r>
              <a:rPr lang="en-US" altLang="pt-BR" err="1"/>
              <a:t>clientSocket.recv</a:t>
            </a:r>
            <a:r>
              <a:rPr lang="en-US" altLang="pt-BR"/>
              <a:t>(1024)</a:t>
            </a:r>
          </a:p>
          <a:p>
            <a:pPr>
              <a:lnSpc>
                <a:spcPts val="2800"/>
              </a:lnSpc>
            </a:pPr>
            <a:r>
              <a:rPr lang="en-US" altLang="pt-BR"/>
              <a:t>print </a:t>
            </a:r>
            <a:r>
              <a:rPr lang="en-US" altLang="en-US"/>
              <a:t>‘</a:t>
            </a:r>
            <a:r>
              <a:rPr lang="en-US" altLang="pt-BR"/>
              <a:t>From Server:</a:t>
            </a:r>
            <a:r>
              <a:rPr lang="en-US" altLang="en-US"/>
              <a:t>’</a:t>
            </a:r>
            <a:r>
              <a:rPr lang="en-US" altLang="pt-BR"/>
              <a:t>, </a:t>
            </a:r>
            <a:r>
              <a:rPr lang="en-US" altLang="pt-BR" err="1"/>
              <a:t>modifiedSentence</a:t>
            </a:r>
            <a:endParaRPr lang="en-US" altLang="pt-BR"/>
          </a:p>
          <a:p>
            <a:pPr>
              <a:lnSpc>
                <a:spcPts val="2800"/>
              </a:lnSpc>
            </a:pPr>
            <a:r>
              <a:rPr lang="en-US" altLang="pt-BR" err="1"/>
              <a:t>clientSocket.close</a:t>
            </a:r>
            <a:r>
              <a:rPr lang="en-US" altLang="pt-BR"/>
              <a:t>()</a:t>
            </a:r>
          </a:p>
        </p:txBody>
      </p:sp>
      <p:grpSp>
        <p:nvGrpSpPr>
          <p:cNvPr id="6" name="Group 47"/>
          <p:cNvGrpSpPr>
            <a:grpSpLocks/>
          </p:cNvGrpSpPr>
          <p:nvPr/>
        </p:nvGrpSpPr>
        <p:grpSpPr bwMode="auto">
          <a:xfrm>
            <a:off x="0" y="2670181"/>
            <a:ext cx="2778125" cy="738664"/>
            <a:chOff x="-811" y="2671324"/>
            <a:chExt cx="2778483" cy="737739"/>
          </a:xfrm>
        </p:grpSpPr>
        <p:sp>
          <p:nvSpPr>
            <p:cNvPr id="7" name="TextBox 31"/>
            <p:cNvSpPr txBox="1">
              <a:spLocks noChangeArrowheads="1"/>
            </p:cNvSpPr>
            <p:nvPr/>
          </p:nvSpPr>
          <p:spPr bwMode="auto">
            <a:xfrm>
              <a:off x="-811" y="2671324"/>
              <a:ext cx="2271818" cy="7377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r>
                <a:rPr lang="pt-BR" altLang="pt-BR" sz="1400" smtClean="0">
                  <a:solidFill>
                    <a:srgbClr val="000099"/>
                  </a:solidFill>
                </a:rPr>
                <a:t>cria socket TCP socket para o servidor, porta remota 12000</a:t>
              </a:r>
              <a:endParaRPr lang="pt-BR" altLang="pt-BR" sz="1400">
                <a:solidFill>
                  <a:srgbClr val="000099"/>
                </a:solidFill>
              </a:endParaRPr>
            </a:p>
          </p:txBody>
        </p:sp>
        <p:cxnSp>
          <p:nvCxnSpPr>
            <p:cNvPr id="8" name="Straight Connector 32"/>
            <p:cNvCxnSpPr>
              <a:cxnSpLocks noChangeShapeType="1"/>
            </p:cNvCxnSpPr>
            <p:nvPr/>
          </p:nvCxnSpPr>
          <p:spPr bwMode="auto">
            <a:xfrm>
              <a:off x="2050143" y="3165929"/>
              <a:ext cx="727529" cy="2721"/>
            </a:xfrm>
            <a:prstGeom prst="line">
              <a:avLst/>
            </a:prstGeom>
            <a:noFill/>
            <a:ln w="12700">
              <a:solidFill>
                <a:srgbClr val="CC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sp>
        <p:nvSpPr>
          <p:cNvPr id="9" name="Oval 4"/>
          <p:cNvSpPr>
            <a:spLocks noChangeArrowheads="1"/>
          </p:cNvSpPr>
          <p:nvPr/>
        </p:nvSpPr>
        <p:spPr bwMode="auto">
          <a:xfrm>
            <a:off x="5198012" y="3029246"/>
            <a:ext cx="2759600" cy="508000"/>
          </a:xfrm>
          <a:prstGeom prst="ellipse">
            <a:avLst/>
          </a:prstGeom>
          <a:noFill/>
          <a:ln w="19050">
            <a:solidFill>
              <a:srgbClr val="0000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marL="342900" indent="-34290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endParaRPr lang="pt-BR" altLang="pt-BR" sz="2400">
              <a:latin typeface="Comic Sans MS" pitchFamily="66" charset="0"/>
            </a:endParaRPr>
          </a:p>
        </p:txBody>
      </p:sp>
      <p:grpSp>
        <p:nvGrpSpPr>
          <p:cNvPr id="10" name="Group 47"/>
          <p:cNvGrpSpPr>
            <a:grpSpLocks/>
          </p:cNvGrpSpPr>
          <p:nvPr/>
        </p:nvGrpSpPr>
        <p:grpSpPr bwMode="auto">
          <a:xfrm>
            <a:off x="0" y="4157660"/>
            <a:ext cx="2794000" cy="738664"/>
            <a:chOff x="-17288" y="2918148"/>
            <a:chExt cx="2794960" cy="736819"/>
          </a:xfrm>
        </p:grpSpPr>
        <p:sp>
          <p:nvSpPr>
            <p:cNvPr id="11" name="TextBox 31"/>
            <p:cNvSpPr txBox="1">
              <a:spLocks noChangeArrowheads="1"/>
            </p:cNvSpPr>
            <p:nvPr/>
          </p:nvSpPr>
          <p:spPr bwMode="auto">
            <a:xfrm>
              <a:off x="-17288" y="2918148"/>
              <a:ext cx="2271818" cy="7368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r>
                <a:rPr lang="pt-BR" altLang="pt-BR" sz="1400" smtClean="0">
                  <a:solidFill>
                    <a:srgbClr val="000099"/>
                  </a:solidFill>
                </a:rPr>
                <a:t>não há necessidade de especificar nem o nome do servidor nem a porta</a:t>
              </a:r>
              <a:endParaRPr lang="pt-BR" altLang="pt-BR" sz="1400">
                <a:solidFill>
                  <a:srgbClr val="000099"/>
                </a:solidFill>
              </a:endParaRPr>
            </a:p>
          </p:txBody>
        </p:sp>
        <p:cxnSp>
          <p:nvCxnSpPr>
            <p:cNvPr id="12" name="Straight Connector 32"/>
            <p:cNvCxnSpPr>
              <a:cxnSpLocks noChangeShapeType="1"/>
            </p:cNvCxnSpPr>
            <p:nvPr/>
          </p:nvCxnSpPr>
          <p:spPr bwMode="auto">
            <a:xfrm>
              <a:off x="2050143" y="3165929"/>
              <a:ext cx="727529" cy="2721"/>
            </a:xfrm>
            <a:prstGeom prst="line">
              <a:avLst/>
            </a:prstGeom>
            <a:noFill/>
            <a:ln w="12700">
              <a:solidFill>
                <a:srgbClr val="CC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sp>
        <p:nvSpPr>
          <p:cNvPr id="13" name="TextBox 3"/>
          <p:cNvSpPr txBox="1">
            <a:spLocks noChangeArrowheads="1"/>
          </p:cNvSpPr>
          <p:nvPr/>
        </p:nvSpPr>
        <p:spPr bwMode="auto">
          <a:xfrm>
            <a:off x="228600" y="1655788"/>
            <a:ext cx="2454518" cy="502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>
              <a:lnSpc>
                <a:spcPts val="1600"/>
              </a:lnSpc>
            </a:pPr>
            <a:r>
              <a:rPr lang="pt-BR" altLang="pt-BR" sz="1400" smtClean="0">
                <a:solidFill>
                  <a:srgbClr val="000099"/>
                </a:solidFill>
              </a:rPr>
              <a:t>inclui a biblioteca de sockets</a:t>
            </a:r>
          </a:p>
          <a:p>
            <a:pPr>
              <a:lnSpc>
                <a:spcPts val="1600"/>
              </a:lnSpc>
            </a:pPr>
            <a:r>
              <a:rPr lang="pt-BR" altLang="pt-BR" sz="1400" smtClean="0">
                <a:solidFill>
                  <a:srgbClr val="000099"/>
                </a:solidFill>
              </a:rPr>
              <a:t>do Python</a:t>
            </a:r>
          </a:p>
        </p:txBody>
      </p:sp>
      <p:cxnSp>
        <p:nvCxnSpPr>
          <p:cNvPr id="14" name="Straight Connector 10"/>
          <p:cNvCxnSpPr>
            <a:cxnSpLocks noChangeShapeType="1"/>
          </p:cNvCxnSpPr>
          <p:nvPr/>
        </p:nvCxnSpPr>
        <p:spPr bwMode="auto">
          <a:xfrm flipV="1">
            <a:off x="952433" y="1930362"/>
            <a:ext cx="1727267" cy="8118"/>
          </a:xfrm>
          <a:prstGeom prst="line">
            <a:avLst/>
          </a:prstGeom>
          <a:noFill/>
          <a:ln w="12700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xmlns="" val="343805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Exemplo: </a:t>
            </a:r>
            <a:r>
              <a:rPr lang="pt-BR" smtClean="0"/>
              <a:t>servidor Python (TCP</a:t>
            </a:r>
            <a:r>
              <a:rPr lang="pt-BR"/>
              <a:t>)</a:t>
            </a:r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2: Camada de Aplicação</a:t>
            </a:r>
            <a:endParaRPr lang="pt-BR">
              <a:latin typeface="Times New Roman" pitchFamily="18" charset="0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84F6DF-CECA-42E0-B7A6-892A49DF6904}" type="slidenum">
              <a:rPr lang="en-US" smtClean="0"/>
              <a:pPr>
                <a:defRPr/>
              </a:pPr>
              <a:t>118</a:t>
            </a:fld>
            <a:endParaRPr lang="en-US"/>
          </a:p>
        </p:txBody>
      </p:sp>
      <p:sp>
        <p:nvSpPr>
          <p:cNvPr id="13" name="TextBox 1"/>
          <p:cNvSpPr txBox="1">
            <a:spLocks noChangeArrowheads="1"/>
          </p:cNvSpPr>
          <p:nvPr/>
        </p:nvSpPr>
        <p:spPr bwMode="auto">
          <a:xfrm>
            <a:off x="2717800" y="1763544"/>
            <a:ext cx="5997575" cy="4832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pt-BR"/>
              <a:t> from socket import *</a:t>
            </a:r>
          </a:p>
          <a:p>
            <a:r>
              <a:rPr lang="en-US" altLang="pt-BR" err="1"/>
              <a:t>serverPort</a:t>
            </a:r>
            <a:r>
              <a:rPr lang="en-US" altLang="pt-BR"/>
              <a:t> = 12000</a:t>
            </a:r>
          </a:p>
          <a:p>
            <a:r>
              <a:rPr lang="en-US" altLang="pt-BR" err="1"/>
              <a:t>serverSocket</a:t>
            </a:r>
            <a:r>
              <a:rPr lang="en-US" altLang="pt-BR"/>
              <a:t> = socket(AF_INET,SOCK_STREAM)</a:t>
            </a:r>
          </a:p>
          <a:p>
            <a:r>
              <a:rPr lang="en-US" altLang="pt-BR" err="1"/>
              <a:t>serverSocket.bind</a:t>
            </a:r>
            <a:r>
              <a:rPr lang="en-US" altLang="pt-BR"/>
              <a:t>((</a:t>
            </a:r>
            <a:r>
              <a:rPr lang="en-US" altLang="en-US"/>
              <a:t>‘’</a:t>
            </a:r>
            <a:r>
              <a:rPr lang="en-US" altLang="pt-BR"/>
              <a:t>,</a:t>
            </a:r>
            <a:r>
              <a:rPr lang="en-US" altLang="pt-BR" err="1"/>
              <a:t>serverPort</a:t>
            </a:r>
            <a:r>
              <a:rPr lang="en-US" altLang="pt-BR"/>
              <a:t>))</a:t>
            </a:r>
          </a:p>
          <a:p>
            <a:r>
              <a:rPr lang="en-US" altLang="pt-BR" err="1"/>
              <a:t>serverSocket.listen</a:t>
            </a:r>
            <a:r>
              <a:rPr lang="en-US" altLang="pt-BR"/>
              <a:t>(1)</a:t>
            </a:r>
          </a:p>
          <a:p>
            <a:r>
              <a:rPr lang="en-US" altLang="pt-BR"/>
              <a:t>print </a:t>
            </a:r>
            <a:r>
              <a:rPr lang="en-US" altLang="en-US"/>
              <a:t>‘</a:t>
            </a:r>
            <a:r>
              <a:rPr lang="en-US" altLang="pt-BR"/>
              <a:t>The server is ready to receive</a:t>
            </a:r>
            <a:r>
              <a:rPr lang="en-US" altLang="en-US"/>
              <a:t>’</a:t>
            </a:r>
            <a:endParaRPr lang="en-US" altLang="pt-BR"/>
          </a:p>
          <a:p>
            <a:r>
              <a:rPr lang="en-US" altLang="pt-BR"/>
              <a:t>while 1:</a:t>
            </a:r>
          </a:p>
          <a:p>
            <a:r>
              <a:rPr lang="en-US" altLang="pt-BR"/>
              <a:t>     </a:t>
            </a:r>
            <a:r>
              <a:rPr lang="en-US" altLang="pt-BR" err="1"/>
              <a:t>connectionSocket</a:t>
            </a:r>
            <a:r>
              <a:rPr lang="en-US" altLang="pt-BR"/>
              <a:t>, </a:t>
            </a:r>
            <a:r>
              <a:rPr lang="en-US" altLang="pt-BR" err="1"/>
              <a:t>addr</a:t>
            </a:r>
            <a:r>
              <a:rPr lang="en-US" altLang="pt-BR"/>
              <a:t> = </a:t>
            </a:r>
            <a:r>
              <a:rPr lang="en-US" altLang="pt-BR" err="1"/>
              <a:t>serverSocket.accept</a:t>
            </a:r>
            <a:r>
              <a:rPr lang="en-US" altLang="pt-BR"/>
              <a:t>()</a:t>
            </a:r>
          </a:p>
          <a:p>
            <a:r>
              <a:rPr lang="en-US" altLang="pt-BR"/>
              <a:t>     </a:t>
            </a:r>
          </a:p>
          <a:p>
            <a:r>
              <a:rPr lang="en-US" altLang="pt-BR"/>
              <a:t>     sentence = </a:t>
            </a:r>
            <a:r>
              <a:rPr lang="en-US" altLang="pt-BR" err="1"/>
              <a:t>connectionSocket.recv</a:t>
            </a:r>
            <a:r>
              <a:rPr lang="en-US" altLang="pt-BR"/>
              <a:t>(1024)</a:t>
            </a:r>
          </a:p>
          <a:p>
            <a:r>
              <a:rPr lang="en-US" altLang="pt-BR"/>
              <a:t>     </a:t>
            </a:r>
            <a:r>
              <a:rPr lang="en-US" altLang="pt-BR" err="1"/>
              <a:t>capitalizedSentence</a:t>
            </a:r>
            <a:r>
              <a:rPr lang="en-US" altLang="pt-BR"/>
              <a:t> = </a:t>
            </a:r>
            <a:r>
              <a:rPr lang="en-US" altLang="pt-BR" err="1"/>
              <a:t>sentence.upper</a:t>
            </a:r>
            <a:r>
              <a:rPr lang="en-US" altLang="pt-BR"/>
              <a:t>()</a:t>
            </a:r>
          </a:p>
          <a:p>
            <a:r>
              <a:rPr lang="en-US" altLang="pt-BR"/>
              <a:t>     </a:t>
            </a:r>
            <a:r>
              <a:rPr lang="en-US" altLang="pt-BR" err="1"/>
              <a:t>connectionSocket.send</a:t>
            </a:r>
            <a:r>
              <a:rPr lang="en-US" altLang="pt-BR"/>
              <a:t>(</a:t>
            </a:r>
            <a:r>
              <a:rPr lang="en-US" altLang="pt-BR" err="1"/>
              <a:t>capitalizedSentence</a:t>
            </a:r>
            <a:r>
              <a:rPr lang="en-US" altLang="pt-BR"/>
              <a:t>)</a:t>
            </a:r>
          </a:p>
          <a:p>
            <a:r>
              <a:rPr lang="en-US" altLang="pt-BR"/>
              <a:t>     </a:t>
            </a:r>
            <a:r>
              <a:rPr lang="en-US" altLang="pt-BR" err="1"/>
              <a:t>connectionSocket.close</a:t>
            </a:r>
            <a:r>
              <a:rPr lang="en-US" altLang="pt-BR"/>
              <a:t>()</a:t>
            </a:r>
            <a:endParaRPr lang="en-US" altLang="pt-BR" sz="1800"/>
          </a:p>
        </p:txBody>
      </p:sp>
      <p:grpSp>
        <p:nvGrpSpPr>
          <p:cNvPr id="14" name="Group 13"/>
          <p:cNvGrpSpPr>
            <a:grpSpLocks/>
          </p:cNvGrpSpPr>
          <p:nvPr/>
        </p:nvGrpSpPr>
        <p:grpSpPr bwMode="auto">
          <a:xfrm>
            <a:off x="694018" y="2173288"/>
            <a:ext cx="2424698" cy="738664"/>
            <a:chOff x="693232" y="2173972"/>
            <a:chExt cx="2424729" cy="738106"/>
          </a:xfrm>
        </p:grpSpPr>
        <p:sp>
          <p:nvSpPr>
            <p:cNvPr id="15" name="TextBox 31"/>
            <p:cNvSpPr txBox="1">
              <a:spLocks noChangeArrowheads="1"/>
            </p:cNvSpPr>
            <p:nvPr/>
          </p:nvSpPr>
          <p:spPr bwMode="auto">
            <a:xfrm>
              <a:off x="693232" y="2173972"/>
              <a:ext cx="2424729" cy="738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r>
                <a:rPr lang="pt-BR" altLang="pt-BR" sz="1400" smtClean="0">
                  <a:solidFill>
                    <a:srgbClr val="000099"/>
                  </a:solidFill>
                </a:rPr>
                <a:t>cria socket TCP de recepção</a:t>
              </a:r>
            </a:p>
            <a:p>
              <a:endParaRPr lang="pt-BR" altLang="pt-BR" sz="1400">
                <a:solidFill>
                  <a:srgbClr val="000099"/>
                </a:solidFill>
              </a:endParaRPr>
            </a:p>
          </p:txBody>
        </p:sp>
        <p:cxnSp>
          <p:nvCxnSpPr>
            <p:cNvPr id="16" name="Straight Connector 32"/>
            <p:cNvCxnSpPr>
              <a:cxnSpLocks noChangeShapeType="1"/>
            </p:cNvCxnSpPr>
            <p:nvPr/>
          </p:nvCxnSpPr>
          <p:spPr bwMode="auto">
            <a:xfrm>
              <a:off x="1695045" y="2596011"/>
              <a:ext cx="930227" cy="1139"/>
            </a:xfrm>
            <a:prstGeom prst="line">
              <a:avLst/>
            </a:prstGeom>
            <a:noFill/>
            <a:ln w="12700">
              <a:solidFill>
                <a:srgbClr val="CC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grpSp>
        <p:nvGrpSpPr>
          <p:cNvPr id="17" name="Group 14"/>
          <p:cNvGrpSpPr>
            <a:grpSpLocks/>
          </p:cNvGrpSpPr>
          <p:nvPr/>
        </p:nvGrpSpPr>
        <p:grpSpPr bwMode="auto">
          <a:xfrm>
            <a:off x="131763" y="2931377"/>
            <a:ext cx="2540000" cy="523220"/>
            <a:chOff x="169076" y="2779437"/>
            <a:chExt cx="2541127" cy="522566"/>
          </a:xfrm>
        </p:grpSpPr>
        <p:sp>
          <p:nvSpPr>
            <p:cNvPr id="18" name="TextBox 26"/>
            <p:cNvSpPr txBox="1">
              <a:spLocks noChangeArrowheads="1"/>
            </p:cNvSpPr>
            <p:nvPr/>
          </p:nvSpPr>
          <p:spPr bwMode="auto">
            <a:xfrm>
              <a:off x="169076" y="2779437"/>
              <a:ext cx="2271818" cy="522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r>
                <a:rPr lang="pt-BR" altLang="pt-BR" sz="1400" smtClean="0">
                  <a:solidFill>
                    <a:srgbClr val="000099"/>
                  </a:solidFill>
                </a:rPr>
                <a:t>servidor inicia a escuta por solicitações TCP</a:t>
              </a:r>
              <a:endParaRPr lang="pt-BR" altLang="pt-BR" sz="1400">
                <a:solidFill>
                  <a:srgbClr val="000099"/>
                </a:solidFill>
              </a:endParaRPr>
            </a:p>
          </p:txBody>
        </p:sp>
        <p:cxnSp>
          <p:nvCxnSpPr>
            <p:cNvPr id="19" name="Straight Connector 30"/>
            <p:cNvCxnSpPr>
              <a:cxnSpLocks noChangeShapeType="1"/>
            </p:cNvCxnSpPr>
            <p:nvPr/>
          </p:nvCxnSpPr>
          <p:spPr bwMode="auto">
            <a:xfrm>
              <a:off x="1982674" y="3063729"/>
              <a:ext cx="727529" cy="2721"/>
            </a:xfrm>
            <a:prstGeom prst="line">
              <a:avLst/>
            </a:prstGeom>
            <a:noFill/>
            <a:ln w="12700">
              <a:solidFill>
                <a:srgbClr val="CC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grpSp>
        <p:nvGrpSpPr>
          <p:cNvPr id="20" name="Group 15"/>
          <p:cNvGrpSpPr>
            <a:grpSpLocks/>
          </p:cNvGrpSpPr>
          <p:nvPr/>
        </p:nvGrpSpPr>
        <p:grpSpPr bwMode="auto">
          <a:xfrm>
            <a:off x="528638" y="3577194"/>
            <a:ext cx="2155825" cy="298450"/>
            <a:chOff x="553383" y="3474473"/>
            <a:chExt cx="2157273" cy="299227"/>
          </a:xfrm>
        </p:grpSpPr>
        <p:sp>
          <p:nvSpPr>
            <p:cNvPr id="21" name="TextBox 34"/>
            <p:cNvSpPr txBox="1">
              <a:spLocks noChangeArrowheads="1"/>
            </p:cNvSpPr>
            <p:nvPr/>
          </p:nvSpPr>
          <p:spPr bwMode="auto">
            <a:xfrm>
              <a:off x="553383" y="3474473"/>
              <a:ext cx="1194763" cy="2992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>
                <a:lnSpc>
                  <a:spcPts val="1600"/>
                </a:lnSpc>
              </a:pPr>
              <a:r>
                <a:rPr lang="pt-BR" altLang="pt-BR" sz="1400" smtClean="0">
                  <a:solidFill>
                    <a:srgbClr val="000099"/>
                  </a:solidFill>
                </a:rPr>
                <a:t>loop infinito</a:t>
              </a:r>
              <a:endParaRPr lang="pt-BR" altLang="pt-BR" sz="1400">
                <a:solidFill>
                  <a:srgbClr val="000099"/>
                </a:solidFill>
              </a:endParaRPr>
            </a:p>
          </p:txBody>
        </p:sp>
        <p:cxnSp>
          <p:nvCxnSpPr>
            <p:cNvPr id="22" name="Straight Connector 35"/>
            <p:cNvCxnSpPr>
              <a:cxnSpLocks noChangeShapeType="1"/>
            </p:cNvCxnSpPr>
            <p:nvPr/>
          </p:nvCxnSpPr>
          <p:spPr bwMode="auto">
            <a:xfrm flipV="1">
              <a:off x="1266031" y="3725013"/>
              <a:ext cx="1444625" cy="3969"/>
            </a:xfrm>
            <a:prstGeom prst="line">
              <a:avLst/>
            </a:prstGeom>
            <a:noFill/>
            <a:ln w="12700">
              <a:solidFill>
                <a:srgbClr val="CC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grpSp>
        <p:nvGrpSpPr>
          <p:cNvPr id="23" name="Group 17"/>
          <p:cNvGrpSpPr>
            <a:grpSpLocks/>
          </p:cNvGrpSpPr>
          <p:nvPr/>
        </p:nvGrpSpPr>
        <p:grpSpPr bwMode="auto">
          <a:xfrm>
            <a:off x="198438" y="3902379"/>
            <a:ext cx="2813050" cy="707886"/>
            <a:chOff x="380319" y="3691594"/>
            <a:chExt cx="2392469" cy="708085"/>
          </a:xfrm>
        </p:grpSpPr>
        <p:sp>
          <p:nvSpPr>
            <p:cNvPr id="24" name="TextBox 36"/>
            <p:cNvSpPr txBox="1">
              <a:spLocks noChangeArrowheads="1"/>
            </p:cNvSpPr>
            <p:nvPr/>
          </p:nvSpPr>
          <p:spPr bwMode="auto">
            <a:xfrm>
              <a:off x="380319" y="3691594"/>
              <a:ext cx="2184910" cy="7080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>
                <a:lnSpc>
                  <a:spcPts val="1600"/>
                </a:lnSpc>
              </a:pPr>
              <a:r>
                <a:rPr lang="pt-BR" altLang="pt-BR" sz="1400" smtClean="0">
                  <a:solidFill>
                    <a:srgbClr val="000099"/>
                  </a:solidFill>
                </a:rPr>
                <a:t>servidor espera no </a:t>
              </a:r>
              <a:r>
                <a:rPr lang="pt-BR" altLang="pt-BR" sz="1400" err="1" smtClean="0">
                  <a:solidFill>
                    <a:srgbClr val="000099"/>
                  </a:solidFill>
                </a:rPr>
                <a:t>accept</a:t>
              </a:r>
              <a:r>
                <a:rPr lang="pt-BR" altLang="pt-BR" sz="1400" smtClean="0">
                  <a:solidFill>
                    <a:srgbClr val="000099"/>
                  </a:solidFill>
                </a:rPr>
                <a:t>()</a:t>
              </a:r>
            </a:p>
            <a:p>
              <a:pPr>
                <a:lnSpc>
                  <a:spcPts val="1600"/>
                </a:lnSpc>
              </a:pPr>
              <a:r>
                <a:rPr lang="pt-BR" altLang="pt-BR" sz="1400" smtClean="0">
                  <a:solidFill>
                    <a:srgbClr val="000099"/>
                  </a:solidFill>
                </a:rPr>
                <a:t>por solicitações, um novo socket é criado no retorno</a:t>
              </a:r>
              <a:endParaRPr lang="pt-BR" altLang="pt-BR" sz="1400">
                <a:solidFill>
                  <a:srgbClr val="000099"/>
                </a:solidFill>
              </a:endParaRPr>
            </a:p>
          </p:txBody>
        </p:sp>
        <p:cxnSp>
          <p:nvCxnSpPr>
            <p:cNvPr id="25" name="Straight Connector 39"/>
            <p:cNvCxnSpPr>
              <a:cxnSpLocks noChangeShapeType="1"/>
            </p:cNvCxnSpPr>
            <p:nvPr/>
          </p:nvCxnSpPr>
          <p:spPr bwMode="auto">
            <a:xfrm flipV="1">
              <a:off x="2231565" y="3955404"/>
              <a:ext cx="541223" cy="5869"/>
            </a:xfrm>
            <a:prstGeom prst="line">
              <a:avLst/>
            </a:prstGeom>
            <a:noFill/>
            <a:ln w="12700">
              <a:solidFill>
                <a:srgbClr val="CC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grpSp>
        <p:nvGrpSpPr>
          <p:cNvPr id="26" name="Group 18"/>
          <p:cNvGrpSpPr>
            <a:grpSpLocks/>
          </p:cNvGrpSpPr>
          <p:nvPr/>
        </p:nvGrpSpPr>
        <p:grpSpPr bwMode="auto">
          <a:xfrm>
            <a:off x="258763" y="4650442"/>
            <a:ext cx="2860675" cy="738664"/>
            <a:chOff x="316741" y="4162176"/>
            <a:chExt cx="2859521" cy="739055"/>
          </a:xfrm>
        </p:grpSpPr>
        <p:sp>
          <p:nvSpPr>
            <p:cNvPr id="27" name="TextBox 61"/>
            <p:cNvSpPr txBox="1">
              <a:spLocks noChangeArrowheads="1"/>
            </p:cNvSpPr>
            <p:nvPr/>
          </p:nvSpPr>
          <p:spPr bwMode="auto">
            <a:xfrm>
              <a:off x="316741" y="4162176"/>
              <a:ext cx="2349500" cy="7390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r>
                <a:rPr lang="pt-BR" altLang="pt-BR" sz="1400" smtClean="0">
                  <a:solidFill>
                    <a:srgbClr val="000099"/>
                  </a:solidFill>
                </a:rPr>
                <a:t>lê bytes do socket (mas não precisa ler endereço como no UDP)</a:t>
              </a:r>
              <a:endParaRPr lang="pt-BR" altLang="pt-BR" sz="1400">
                <a:solidFill>
                  <a:srgbClr val="000099"/>
                </a:solidFill>
              </a:endParaRPr>
            </a:p>
          </p:txBody>
        </p:sp>
        <p:cxnSp>
          <p:nvCxnSpPr>
            <p:cNvPr id="28" name="Straight Connector 62"/>
            <p:cNvCxnSpPr>
              <a:cxnSpLocks noChangeShapeType="1"/>
            </p:cNvCxnSpPr>
            <p:nvPr/>
          </p:nvCxnSpPr>
          <p:spPr bwMode="auto">
            <a:xfrm>
              <a:off x="1875609" y="4231841"/>
              <a:ext cx="1300653" cy="499"/>
            </a:xfrm>
            <a:prstGeom prst="line">
              <a:avLst/>
            </a:prstGeom>
            <a:noFill/>
            <a:ln w="12700">
              <a:solidFill>
                <a:srgbClr val="CC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grpSp>
        <p:nvGrpSpPr>
          <p:cNvPr id="29" name="Group 28"/>
          <p:cNvGrpSpPr>
            <a:grpSpLocks/>
          </p:cNvGrpSpPr>
          <p:nvPr/>
        </p:nvGrpSpPr>
        <p:grpSpPr bwMode="auto">
          <a:xfrm>
            <a:off x="127000" y="5478092"/>
            <a:ext cx="2878138" cy="738664"/>
            <a:chOff x="162014" y="4405076"/>
            <a:chExt cx="2878315" cy="739140"/>
          </a:xfrm>
        </p:grpSpPr>
        <p:sp>
          <p:nvSpPr>
            <p:cNvPr id="30" name="TextBox 29"/>
            <p:cNvSpPr txBox="1">
              <a:spLocks noChangeArrowheads="1"/>
            </p:cNvSpPr>
            <p:nvPr/>
          </p:nvSpPr>
          <p:spPr bwMode="auto">
            <a:xfrm>
              <a:off x="162014" y="4405076"/>
              <a:ext cx="2349500" cy="7391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r>
                <a:rPr lang="pt-BR" altLang="pt-BR" sz="1400" smtClean="0">
                  <a:solidFill>
                    <a:srgbClr val="000099"/>
                  </a:solidFill>
                </a:rPr>
                <a:t>fecha conexão para este cliente (mas </a:t>
              </a:r>
              <a:r>
                <a:rPr lang="pt-BR" altLang="pt-BR" sz="1400" i="1" smtClean="0">
                  <a:solidFill>
                    <a:srgbClr val="000099"/>
                  </a:solidFill>
                </a:rPr>
                <a:t>não</a:t>
              </a:r>
              <a:r>
                <a:rPr lang="pt-BR" altLang="pt-BR" sz="1400" smtClean="0">
                  <a:solidFill>
                    <a:srgbClr val="000099"/>
                  </a:solidFill>
                </a:rPr>
                <a:t> o socket de recepção)</a:t>
              </a:r>
              <a:endParaRPr lang="pt-BR" altLang="pt-BR" sz="1400">
                <a:solidFill>
                  <a:srgbClr val="000099"/>
                </a:solidFill>
              </a:endParaRPr>
            </a:p>
          </p:txBody>
        </p:sp>
        <p:cxnSp>
          <p:nvCxnSpPr>
            <p:cNvPr id="31" name="Straight Connector 33"/>
            <p:cNvCxnSpPr>
              <a:cxnSpLocks noChangeShapeType="1"/>
            </p:cNvCxnSpPr>
            <p:nvPr/>
          </p:nvCxnSpPr>
          <p:spPr bwMode="auto">
            <a:xfrm>
              <a:off x="2184198" y="4562174"/>
              <a:ext cx="856131" cy="2269"/>
            </a:xfrm>
            <a:prstGeom prst="line">
              <a:avLst/>
            </a:prstGeom>
            <a:noFill/>
            <a:ln w="12700">
              <a:solidFill>
                <a:srgbClr val="CC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xmlns="" val="1778794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2: Camada de Aplicação</a:t>
            </a:r>
            <a:endParaRPr lang="pt-BR">
              <a:latin typeface="Times New Roman" pitchFamily="18" charset="0"/>
            </a:endParaRPr>
          </a:p>
        </p:txBody>
      </p:sp>
      <p:sp>
        <p:nvSpPr>
          <p:cNvPr id="30723" name="Espaço Reservado para Número de Slide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BE8C0B2C-A508-4D66-8805-C1F4F48E2AB1}" type="slidenum">
              <a:rPr lang="en-US" smtClean="0"/>
              <a:pPr/>
              <a:t>119</a:t>
            </a:fld>
            <a:endParaRPr lang="en-US" smtClean="0"/>
          </a:p>
        </p:txBody>
      </p:sp>
      <p:sp>
        <p:nvSpPr>
          <p:cNvPr id="30724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Capítulo 2: Roteiro</a:t>
            </a:r>
          </a:p>
        </p:txBody>
      </p:sp>
      <p:sp>
        <p:nvSpPr>
          <p:cNvPr id="30725" name="Rectangle 1027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r>
              <a:rPr lang="pt-BR" sz="2400" smtClean="0"/>
              <a:t>2.1 Princípios de aplicações de rede</a:t>
            </a:r>
          </a:p>
          <a:p>
            <a:r>
              <a:rPr lang="pt-BR" sz="2400" smtClean="0"/>
              <a:t>2.2 A Web e o HTTP</a:t>
            </a:r>
          </a:p>
          <a:p>
            <a:r>
              <a:rPr lang="pt-BR" sz="2400" smtClean="0"/>
              <a:t>2.3 Transferência de arquivo: FTP</a:t>
            </a:r>
          </a:p>
          <a:p>
            <a:r>
              <a:rPr lang="pt-BR" sz="2400" smtClean="0"/>
              <a:t>2.4 Correio Eletrônico na Internet</a:t>
            </a:r>
          </a:p>
          <a:p>
            <a:r>
              <a:rPr lang="pt-BR" sz="2400" smtClean="0"/>
              <a:t>2.5 DNS: o serviço de diretório da Internet</a:t>
            </a:r>
          </a:p>
          <a:p>
            <a:endParaRPr lang="pt-BR" sz="2400" smtClean="0"/>
          </a:p>
        </p:txBody>
      </p:sp>
      <p:sp>
        <p:nvSpPr>
          <p:cNvPr id="30726" name="Rectangle 1028"/>
          <p:cNvSpPr>
            <a:spLocks noGrp="1" noChangeArrowheads="1"/>
          </p:cNvSpPr>
          <p:nvPr>
            <p:ph type="body" sz="half" idx="2"/>
          </p:nvPr>
        </p:nvSpPr>
        <p:spPr>
          <a:xfrm>
            <a:off x="4495800" y="1600200"/>
            <a:ext cx="4054475" cy="4648200"/>
          </a:xfrm>
        </p:spPr>
        <p:txBody>
          <a:bodyPr/>
          <a:lstStyle/>
          <a:p>
            <a:r>
              <a:rPr lang="pt-BR" sz="2400" smtClean="0"/>
              <a:t>2.6 Aplicações P2P</a:t>
            </a:r>
          </a:p>
          <a:p>
            <a:r>
              <a:rPr lang="pt-BR" sz="2400" smtClean="0"/>
              <a:t>2.7 Programação e desenvolvimento de aplicações com TCP</a:t>
            </a:r>
          </a:p>
          <a:p>
            <a:r>
              <a:rPr lang="pt-BR" sz="2400" smtClean="0">
                <a:solidFill>
                  <a:srgbClr val="FF0000"/>
                </a:solidFill>
              </a:rPr>
              <a:t>2.8 Programação de </a:t>
            </a:r>
            <a:r>
              <a:rPr lang="pt-BR" sz="2400" i="1" err="1" smtClean="0">
                <a:solidFill>
                  <a:srgbClr val="FF0000"/>
                </a:solidFill>
              </a:rPr>
              <a:t>sockets</a:t>
            </a:r>
            <a:r>
              <a:rPr lang="pt-BR" sz="2400" smtClean="0">
                <a:solidFill>
                  <a:srgbClr val="FF0000"/>
                </a:solidFill>
              </a:rPr>
              <a:t> com UDP</a:t>
            </a:r>
          </a:p>
          <a:p>
            <a:endParaRPr lang="pt-BR" sz="2400" smtClean="0"/>
          </a:p>
          <a:p>
            <a:pPr>
              <a:buFont typeface="ZapfDingbats" pitchFamily="82" charset="0"/>
              <a:buNone/>
            </a:pPr>
            <a:endParaRPr lang="pt-BR" sz="2400" smtClean="0"/>
          </a:p>
        </p:txBody>
      </p:sp>
    </p:spTree>
    <p:extLst>
      <p:ext uri="{BB962C8B-B14F-4D97-AF65-F5344CB8AC3E}">
        <p14:creationId xmlns:p14="http://schemas.microsoft.com/office/powerpoint/2010/main" xmlns="" val="2852455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2: Camada de Aplicação</a:t>
            </a:r>
            <a:endParaRPr lang="pt-BR">
              <a:latin typeface="Times New Roman" pitchFamily="18" charset="0"/>
            </a:endParaRPr>
          </a:p>
        </p:txBody>
      </p:sp>
      <p:sp>
        <p:nvSpPr>
          <p:cNvPr id="39939" name="Espaço Reservado para Número de Slide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B96D111-7A17-416B-9828-951E0E36B50B}" type="slidenum">
              <a:rPr lang="en-US" smtClean="0"/>
              <a:pPr/>
              <a:t>12</a:t>
            </a:fld>
            <a:endParaRPr lang="en-US" smtClean="0"/>
          </a:p>
        </p:txBody>
      </p:sp>
      <p:sp>
        <p:nvSpPr>
          <p:cNvPr id="39940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Os protocolos da camada de aplicação definem</a:t>
            </a:r>
          </a:p>
        </p:txBody>
      </p:sp>
      <p:sp>
        <p:nvSpPr>
          <p:cNvPr id="39941" name="Rectangle 1027"/>
          <p:cNvSpPr>
            <a:spLocks noGrp="1" noChangeArrowheads="1"/>
          </p:cNvSpPr>
          <p:nvPr>
            <p:ph type="body" sz="half" idx="1"/>
          </p:nvPr>
        </p:nvSpPr>
        <p:spPr>
          <a:xfrm>
            <a:off x="533400" y="1600200"/>
            <a:ext cx="3810000" cy="4852988"/>
          </a:xfrm>
        </p:spPr>
        <p:txBody>
          <a:bodyPr/>
          <a:lstStyle/>
          <a:p>
            <a:r>
              <a:rPr lang="pt-BR" sz="2200" dirty="0" smtClean="0">
                <a:solidFill>
                  <a:srgbClr val="FF0000"/>
                </a:solidFill>
              </a:rPr>
              <a:t>Tipos de mensagens trocadas:</a:t>
            </a:r>
          </a:p>
          <a:p>
            <a:pPr lvl="1"/>
            <a:r>
              <a:rPr lang="pt-BR" sz="1800" dirty="0" smtClean="0"/>
              <a:t>ex. mensagens de requisição e resposta</a:t>
            </a:r>
          </a:p>
          <a:p>
            <a:r>
              <a:rPr lang="pt-BR" sz="2200" dirty="0" smtClean="0">
                <a:solidFill>
                  <a:srgbClr val="FF0000"/>
                </a:solidFill>
              </a:rPr>
              <a:t>Sintaxe das mensagens:</a:t>
            </a:r>
          </a:p>
          <a:p>
            <a:pPr lvl="1"/>
            <a:r>
              <a:rPr lang="pt-BR" sz="1800" dirty="0" smtClean="0"/>
              <a:t>campos presentes nas mensagens e como são identificados</a:t>
            </a:r>
          </a:p>
          <a:p>
            <a:r>
              <a:rPr lang="pt-BR" sz="2200" dirty="0" smtClean="0">
                <a:solidFill>
                  <a:srgbClr val="FF0000"/>
                </a:solidFill>
              </a:rPr>
              <a:t>Semântica das </a:t>
            </a:r>
            <a:r>
              <a:rPr lang="pt-BR" sz="2200" dirty="0" err="1" smtClean="0">
                <a:solidFill>
                  <a:srgbClr val="FF0000"/>
                </a:solidFill>
              </a:rPr>
              <a:t>msgs</a:t>
            </a:r>
            <a:r>
              <a:rPr lang="pt-BR" sz="2200" dirty="0" smtClean="0">
                <a:solidFill>
                  <a:srgbClr val="FF0000"/>
                </a:solidFill>
              </a:rPr>
              <a:t>:</a:t>
            </a:r>
          </a:p>
          <a:p>
            <a:pPr lvl="1"/>
            <a:r>
              <a:rPr lang="pt-BR" sz="1800" dirty="0" smtClean="0"/>
              <a:t> significado da informação nos campos</a:t>
            </a:r>
          </a:p>
          <a:p>
            <a:r>
              <a:rPr lang="pt-BR" sz="2200" dirty="0" smtClean="0">
                <a:solidFill>
                  <a:srgbClr val="FF0000"/>
                </a:solidFill>
              </a:rPr>
              <a:t>Regras</a:t>
            </a:r>
            <a:r>
              <a:rPr lang="pt-BR" sz="2200" dirty="0" smtClean="0"/>
              <a:t> para quando os processos enviam e respondem às mensagens</a:t>
            </a:r>
          </a:p>
        </p:txBody>
      </p:sp>
      <p:sp>
        <p:nvSpPr>
          <p:cNvPr id="39942" name="Rectangle 1028"/>
          <p:cNvSpPr>
            <a:spLocks noGrp="1" noChangeArrowheads="1"/>
          </p:cNvSpPr>
          <p:nvPr>
            <p:ph type="body" sz="half" idx="2"/>
          </p:nvPr>
        </p:nvSpPr>
        <p:spPr/>
        <p:txBody>
          <a:bodyPr/>
          <a:lstStyle/>
          <a:p>
            <a:pPr>
              <a:buFont typeface="ZapfDingbats" pitchFamily="82" charset="0"/>
              <a:buNone/>
            </a:pPr>
            <a:r>
              <a:rPr lang="pt-BR" sz="2400" dirty="0" smtClean="0">
                <a:solidFill>
                  <a:srgbClr val="FF0000"/>
                </a:solidFill>
              </a:rPr>
              <a:t>Protocolos abertos:</a:t>
            </a:r>
          </a:p>
          <a:p>
            <a:r>
              <a:rPr lang="pt-BR" sz="2400" dirty="0" smtClean="0"/>
              <a:t>definidos em </a:t>
            </a:r>
            <a:r>
              <a:rPr lang="pt-BR" sz="2400" dirty="0" err="1" smtClean="0"/>
              <a:t>RFCs</a:t>
            </a:r>
            <a:endParaRPr lang="pt-BR" sz="2400" dirty="0" smtClean="0"/>
          </a:p>
          <a:p>
            <a:r>
              <a:rPr lang="pt-BR" sz="2400" dirty="0" smtClean="0"/>
              <a:t>Permitem a </a:t>
            </a:r>
            <a:r>
              <a:rPr lang="pt-BR" sz="2400" dirty="0" err="1" smtClean="0"/>
              <a:t>interoperação</a:t>
            </a:r>
            <a:endParaRPr lang="pt-BR" sz="2400" dirty="0" smtClean="0"/>
          </a:p>
          <a:p>
            <a:r>
              <a:rPr lang="pt-BR" sz="2400" dirty="0" smtClean="0"/>
              <a:t>ex, HTTP e SMTP</a:t>
            </a:r>
          </a:p>
          <a:p>
            <a:pPr>
              <a:buFont typeface="ZapfDingbats" pitchFamily="82" charset="0"/>
              <a:buNone/>
            </a:pPr>
            <a:r>
              <a:rPr lang="pt-BR" sz="2400" dirty="0" smtClean="0">
                <a:solidFill>
                  <a:srgbClr val="FF0000"/>
                </a:solidFill>
              </a:rPr>
              <a:t>Protocolos proprietários:</a:t>
            </a:r>
            <a:endParaRPr lang="pt-BR" sz="2400" dirty="0" smtClean="0"/>
          </a:p>
          <a:p>
            <a:r>
              <a:rPr lang="pt-BR" sz="2400" dirty="0" smtClean="0"/>
              <a:t>Ex., </a:t>
            </a:r>
            <a:r>
              <a:rPr lang="pt-BR" sz="2400" dirty="0" err="1" smtClean="0"/>
              <a:t>Skype</a:t>
            </a:r>
            <a:endParaRPr lang="pt-BR" sz="24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Espaço Reservado para Rodapé 5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/>
              <a:t>2: Camada de Aplicação</a:t>
            </a:r>
            <a:endParaRPr lang="pt-BR" smtClean="0">
              <a:latin typeface="Times New Roman" pitchFamily="18" charset="0"/>
            </a:endParaRPr>
          </a:p>
        </p:txBody>
      </p:sp>
      <p:sp>
        <p:nvSpPr>
          <p:cNvPr id="51203" name="Espaço Reservado para Número de Slide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FD26AB19-9AAA-4AAB-9BD5-91E23BB48D75}" type="slidenum">
              <a:rPr lang="en-US" smtClean="0"/>
              <a:pPr/>
              <a:t>120</a:t>
            </a:fld>
            <a:endParaRPr lang="en-US" smtClean="0"/>
          </a:p>
        </p:txBody>
      </p:sp>
      <p:sp>
        <p:nvSpPr>
          <p:cNvPr id="51204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228600"/>
            <a:ext cx="8610600" cy="1143000"/>
          </a:xfrm>
        </p:spPr>
        <p:txBody>
          <a:bodyPr/>
          <a:lstStyle/>
          <a:p>
            <a:r>
              <a:rPr lang="pt-BR" sz="3600" smtClean="0"/>
              <a:t>Programação com sockets </a:t>
            </a:r>
            <a:r>
              <a:rPr lang="pt-BR" sz="3600" smtClean="0">
                <a:solidFill>
                  <a:srgbClr val="FF0000"/>
                </a:solidFill>
              </a:rPr>
              <a:t>usando UDP</a:t>
            </a:r>
          </a:p>
        </p:txBody>
      </p:sp>
      <p:sp>
        <p:nvSpPr>
          <p:cNvPr id="51205" name="Rectangle 3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>
              <a:buFont typeface="ZapfDingbats" pitchFamily="82" charset="0"/>
              <a:buNone/>
            </a:pPr>
            <a:r>
              <a:rPr lang="pt-BR" sz="2000" smtClean="0">
                <a:solidFill>
                  <a:srgbClr val="FF0000"/>
                </a:solidFill>
              </a:rPr>
              <a:t>UDP: não tem “conexão” entre cliente e servidor</a:t>
            </a:r>
            <a:endParaRPr lang="pt-BR" sz="2000" smtClean="0"/>
          </a:p>
          <a:p>
            <a:r>
              <a:rPr lang="pt-BR" sz="2000" smtClean="0"/>
              <a:t>não tem “handshaking”</a:t>
            </a:r>
          </a:p>
          <a:p>
            <a:r>
              <a:rPr lang="pt-BR" sz="2000" smtClean="0"/>
              <a:t>remetente coloca explicitamente endereço IP e porta do destino</a:t>
            </a:r>
          </a:p>
          <a:p>
            <a:r>
              <a:rPr lang="pt-BR" sz="2000" smtClean="0"/>
              <a:t>servidor deve extrair endereço IP, porta do remetente do datagrama recebido</a:t>
            </a:r>
          </a:p>
          <a:p>
            <a:pPr>
              <a:spcBef>
                <a:spcPct val="50000"/>
              </a:spcBef>
              <a:buFont typeface="ZapfDingbats" pitchFamily="82" charset="0"/>
              <a:buNone/>
            </a:pPr>
            <a:r>
              <a:rPr lang="pt-BR" sz="2000" smtClean="0">
                <a:solidFill>
                  <a:srgbClr val="FF0000"/>
                </a:solidFill>
              </a:rPr>
              <a:t>UDP: dados transmitidos podem ser recebidos fora de ordem, ou perdidos</a:t>
            </a:r>
            <a:endParaRPr lang="pt-BR" sz="2000" smtClean="0"/>
          </a:p>
        </p:txBody>
      </p:sp>
      <p:grpSp>
        <p:nvGrpSpPr>
          <p:cNvPr id="51206" name="Group 18"/>
          <p:cNvGrpSpPr>
            <a:grpSpLocks/>
          </p:cNvGrpSpPr>
          <p:nvPr/>
        </p:nvGrpSpPr>
        <p:grpSpPr bwMode="auto">
          <a:xfrm>
            <a:off x="4657725" y="2654300"/>
            <a:ext cx="4133850" cy="1978659"/>
            <a:chOff x="2934" y="1672"/>
            <a:chExt cx="2604" cy="1226"/>
          </a:xfrm>
        </p:grpSpPr>
        <p:sp>
          <p:nvSpPr>
            <p:cNvPr id="51207" name="Rectangle 8"/>
            <p:cNvSpPr>
              <a:spLocks noChangeArrowheads="1"/>
            </p:cNvSpPr>
            <p:nvPr/>
          </p:nvSpPr>
          <p:spPr bwMode="auto">
            <a:xfrm>
              <a:off x="2934" y="1824"/>
              <a:ext cx="2604" cy="894"/>
            </a:xfrm>
            <a:prstGeom prst="rect">
              <a:avLst/>
            </a:prstGeom>
            <a:noFill/>
            <a:ln w="28575">
              <a:solidFill>
                <a:schemeClr val="accent2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pt-BR"/>
            </a:p>
          </p:txBody>
        </p:sp>
        <p:sp>
          <p:nvSpPr>
            <p:cNvPr id="51208" name="Text Box 12"/>
            <p:cNvSpPr txBox="1">
              <a:spLocks noChangeArrowheads="1"/>
            </p:cNvSpPr>
            <p:nvPr/>
          </p:nvSpPr>
          <p:spPr bwMode="auto">
            <a:xfrm>
              <a:off x="3213" y="1868"/>
              <a:ext cx="2031" cy="10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r>
                <a:rPr lang="pt-BR" sz="2000" i="1">
                  <a:solidFill>
                    <a:schemeClr val="accent2"/>
                  </a:solidFill>
                  <a:latin typeface="+mj-lt"/>
                </a:rPr>
                <a:t>UDP provê transferência </a:t>
              </a:r>
            </a:p>
            <a:p>
              <a:r>
                <a:rPr lang="pt-BR" sz="2000" i="1" u="sng">
                  <a:solidFill>
                    <a:schemeClr val="accent2"/>
                  </a:solidFill>
                  <a:latin typeface="+mj-lt"/>
                </a:rPr>
                <a:t>não confiável</a:t>
              </a:r>
              <a:r>
                <a:rPr lang="pt-BR" sz="2000" i="1">
                  <a:solidFill>
                    <a:schemeClr val="accent2"/>
                  </a:solidFill>
                  <a:latin typeface="+mj-lt"/>
                </a:rPr>
                <a:t>  de grupos </a:t>
              </a:r>
            </a:p>
            <a:p>
              <a:r>
                <a:rPr lang="pt-BR" sz="2000" i="1">
                  <a:solidFill>
                    <a:schemeClr val="accent2"/>
                  </a:solidFill>
                  <a:latin typeface="+mj-lt"/>
                </a:rPr>
                <a:t>de bytes (“</a:t>
              </a:r>
              <a:r>
                <a:rPr lang="pt-BR" sz="2000" i="1" err="1">
                  <a:solidFill>
                    <a:schemeClr val="accent2"/>
                  </a:solidFill>
                  <a:latin typeface="+mj-lt"/>
                </a:rPr>
                <a:t>datagramas</a:t>
              </a:r>
              <a:r>
                <a:rPr lang="pt-BR" sz="2000" i="1">
                  <a:solidFill>
                    <a:schemeClr val="accent2"/>
                  </a:solidFill>
                  <a:latin typeface="+mj-lt"/>
                </a:rPr>
                <a:t>”) </a:t>
              </a:r>
            </a:p>
            <a:p>
              <a:r>
                <a:rPr lang="pt-BR" sz="2000" i="1">
                  <a:solidFill>
                    <a:schemeClr val="accent2"/>
                  </a:solidFill>
                  <a:latin typeface="+mj-lt"/>
                </a:rPr>
                <a:t> entre cliente e servidor</a:t>
              </a:r>
            </a:p>
            <a:p>
              <a:endParaRPr lang="pt-BR"/>
            </a:p>
          </p:txBody>
        </p:sp>
        <p:grpSp>
          <p:nvGrpSpPr>
            <p:cNvPr id="51209" name="Group 15"/>
            <p:cNvGrpSpPr>
              <a:grpSpLocks/>
            </p:cNvGrpSpPr>
            <p:nvPr/>
          </p:nvGrpSpPr>
          <p:grpSpPr bwMode="auto">
            <a:xfrm>
              <a:off x="3015" y="1672"/>
              <a:ext cx="2106" cy="248"/>
              <a:chOff x="0" y="4072"/>
              <a:chExt cx="2106" cy="248"/>
            </a:xfrm>
          </p:grpSpPr>
          <p:sp>
            <p:nvSpPr>
              <p:cNvPr id="51210" name="Rectangle 16"/>
              <p:cNvSpPr>
                <a:spLocks noChangeArrowheads="1"/>
              </p:cNvSpPr>
              <p:nvPr/>
            </p:nvSpPr>
            <p:spPr bwMode="auto">
              <a:xfrm>
                <a:off x="0" y="4167"/>
                <a:ext cx="2102" cy="153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anchor="ctr">
                <a:spAutoFit/>
              </a:bodyPr>
              <a:lstStyle/>
              <a:p>
                <a:endParaRPr lang="pt-BR"/>
              </a:p>
            </p:txBody>
          </p:sp>
          <p:sp>
            <p:nvSpPr>
              <p:cNvPr id="51211" name="Text Box 17"/>
              <p:cNvSpPr txBox="1">
                <a:spLocks noChangeArrowheads="1"/>
              </p:cNvSpPr>
              <p:nvPr/>
            </p:nvSpPr>
            <p:spPr bwMode="auto">
              <a:xfrm>
                <a:off x="0" y="4072"/>
                <a:ext cx="2106" cy="24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r>
                  <a:rPr lang="pt-BR" sz="2000">
                    <a:solidFill>
                      <a:srgbClr val="FF0000"/>
                    </a:solidFill>
                    <a:latin typeface="+mj-lt"/>
                  </a:rPr>
                  <a:t>ponto de vista da aplicação</a:t>
                </a:r>
                <a:endParaRPr lang="pt-BR">
                  <a:latin typeface="+mj-lt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xmlns="" val="1242602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Espaço Reservado para Rodapé 3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/>
              <a:t>2: Camada de Aplicação</a:t>
            </a:r>
            <a:endParaRPr lang="pt-BR" smtClean="0">
              <a:latin typeface="Times New Roman" pitchFamily="18" charset="0"/>
            </a:endParaRPr>
          </a:p>
        </p:txBody>
      </p:sp>
      <p:sp>
        <p:nvSpPr>
          <p:cNvPr id="52227" name="Espaço Reservado para Número de Slide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71DE859C-F9B3-472D-B61A-D9F632AD4356}" type="slidenum">
              <a:rPr lang="en-US" smtClean="0"/>
              <a:pPr/>
              <a:t>121</a:t>
            </a:fld>
            <a:endParaRPr lang="en-US" smtClean="0"/>
          </a:p>
        </p:txBody>
      </p:sp>
      <p:sp>
        <p:nvSpPr>
          <p:cNvPr id="52228" name="Rectangle 2"/>
          <p:cNvSpPr>
            <a:spLocks noGrp="1" noChangeArrowheads="1"/>
          </p:cNvSpPr>
          <p:nvPr>
            <p:ph type="title"/>
          </p:nvPr>
        </p:nvSpPr>
        <p:spPr>
          <a:xfrm>
            <a:off x="198438" y="228600"/>
            <a:ext cx="9144000" cy="1143000"/>
          </a:xfrm>
        </p:spPr>
        <p:txBody>
          <a:bodyPr/>
          <a:lstStyle/>
          <a:p>
            <a:r>
              <a:rPr lang="pt-BR" sz="3200" smtClean="0"/>
              <a:t>Interações cliente/servidor usando o UDP</a:t>
            </a:r>
          </a:p>
        </p:txBody>
      </p:sp>
      <p:grpSp>
        <p:nvGrpSpPr>
          <p:cNvPr id="2" name="Group 43"/>
          <p:cNvGrpSpPr>
            <a:grpSpLocks/>
          </p:cNvGrpSpPr>
          <p:nvPr/>
        </p:nvGrpSpPr>
        <p:grpSpPr bwMode="auto">
          <a:xfrm>
            <a:off x="1276350" y="3324225"/>
            <a:ext cx="5592763" cy="2544763"/>
            <a:chOff x="804" y="2094"/>
            <a:chExt cx="3523" cy="1603"/>
          </a:xfrm>
        </p:grpSpPr>
        <p:sp>
          <p:nvSpPr>
            <p:cNvPr id="52252" name="Freeform 17"/>
            <p:cNvSpPr>
              <a:spLocks/>
            </p:cNvSpPr>
            <p:nvPr/>
          </p:nvSpPr>
          <p:spPr bwMode="auto">
            <a:xfrm>
              <a:off x="804" y="2094"/>
              <a:ext cx="552" cy="1602"/>
            </a:xfrm>
            <a:custGeom>
              <a:avLst/>
              <a:gdLst>
                <a:gd name="T0" fmla="*/ 1386 w 492"/>
                <a:gd name="T1" fmla="*/ 163 h 2112"/>
                <a:gd name="T2" fmla="*/ 1386 w 492"/>
                <a:gd name="T3" fmla="*/ 175 h 2112"/>
                <a:gd name="T4" fmla="*/ 0 w 492"/>
                <a:gd name="T5" fmla="*/ 175 h 2112"/>
                <a:gd name="T6" fmla="*/ 0 w 492"/>
                <a:gd name="T7" fmla="*/ 0 h 2112"/>
                <a:gd name="T8" fmla="*/ 1133 w 492"/>
                <a:gd name="T9" fmla="*/ 0 h 211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92"/>
                <a:gd name="T16" fmla="*/ 0 h 2112"/>
                <a:gd name="T17" fmla="*/ 492 w 492"/>
                <a:gd name="T18" fmla="*/ 2112 h 211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92" h="2112">
                  <a:moveTo>
                    <a:pt x="492" y="1968"/>
                  </a:moveTo>
                  <a:lnTo>
                    <a:pt x="492" y="2112"/>
                  </a:lnTo>
                  <a:lnTo>
                    <a:pt x="0" y="2112"/>
                  </a:lnTo>
                  <a:lnTo>
                    <a:pt x="0" y="0"/>
                  </a:lnTo>
                  <a:lnTo>
                    <a:pt x="402" y="0"/>
                  </a:lnTo>
                </a:path>
              </a:pathLst>
            </a:custGeom>
            <a:noFill/>
            <a:ln w="28575">
              <a:solidFill>
                <a:schemeClr val="accent2"/>
              </a:solidFill>
              <a:round/>
              <a:headEnd/>
              <a:tailEnd type="triangle" w="med" len="med"/>
            </a:ln>
          </p:spPr>
          <p:txBody>
            <a:bodyPr anchor="ctr">
              <a:spAutoFit/>
            </a:bodyPr>
            <a:lstStyle/>
            <a:p>
              <a:endParaRPr lang="pt-BR"/>
            </a:p>
          </p:txBody>
        </p:sp>
        <p:sp>
          <p:nvSpPr>
            <p:cNvPr id="52253" name="Text Box 20"/>
            <p:cNvSpPr txBox="1">
              <a:spLocks noChangeArrowheads="1"/>
            </p:cNvSpPr>
            <p:nvPr/>
          </p:nvSpPr>
          <p:spPr bwMode="auto">
            <a:xfrm>
              <a:off x="3509" y="3371"/>
              <a:ext cx="818" cy="3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l"/>
              <a:r>
                <a:rPr lang="pt-BR" sz="1400">
                  <a:latin typeface="Arial" charset="0"/>
                </a:rPr>
                <a:t>fecha</a:t>
              </a:r>
            </a:p>
            <a:p>
              <a:pPr algn="l"/>
              <a:r>
                <a:rPr lang="pt-BR" sz="1400">
                  <a:solidFill>
                    <a:srgbClr val="FF0000"/>
                  </a:solidFill>
                  <a:latin typeface="Arial" charset="0"/>
                </a:rPr>
                <a:t>socketCliente </a:t>
              </a:r>
            </a:p>
          </p:txBody>
        </p:sp>
        <p:sp>
          <p:nvSpPr>
            <p:cNvPr id="52254" name="Line 21"/>
            <p:cNvSpPr>
              <a:spLocks noChangeShapeType="1"/>
            </p:cNvSpPr>
            <p:nvPr/>
          </p:nvSpPr>
          <p:spPr bwMode="auto">
            <a:xfrm>
              <a:off x="3936" y="3318"/>
              <a:ext cx="0" cy="204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 type="triangle" w="med" len="med"/>
            </a:ln>
          </p:spPr>
          <p:txBody>
            <a:bodyPr anchor="ctr">
              <a:spAutoFit/>
            </a:bodyPr>
            <a:lstStyle/>
            <a:p>
              <a:endParaRPr lang="pt-BR"/>
            </a:p>
          </p:txBody>
        </p:sp>
      </p:grpSp>
      <p:sp>
        <p:nvSpPr>
          <p:cNvPr id="52230" name="Text Box 22"/>
          <p:cNvSpPr txBox="1">
            <a:spLocks noChangeArrowheads="1"/>
          </p:cNvSpPr>
          <p:nvPr/>
        </p:nvSpPr>
        <p:spPr bwMode="auto">
          <a:xfrm>
            <a:off x="254000" y="1314450"/>
            <a:ext cx="40655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>
              <a:spcBef>
                <a:spcPct val="50000"/>
              </a:spcBef>
            </a:pPr>
            <a:r>
              <a:rPr lang="pt-BR" sz="2400"/>
              <a:t>Servidor </a:t>
            </a:r>
            <a:r>
              <a:rPr lang="pt-BR"/>
              <a:t>(executa em </a:t>
            </a:r>
            <a:r>
              <a:rPr lang="pt-BR" b="1">
                <a:latin typeface="Courier New" pitchFamily="49" charset="0"/>
              </a:rPr>
              <a:t>nomeHosp</a:t>
            </a:r>
            <a:r>
              <a:rPr lang="pt-BR"/>
              <a:t>)</a:t>
            </a:r>
            <a:endParaRPr lang="pt-BR" sz="2400">
              <a:latin typeface="Times New Roman" pitchFamily="18" charset="0"/>
            </a:endParaRPr>
          </a:p>
        </p:txBody>
      </p:sp>
      <p:grpSp>
        <p:nvGrpSpPr>
          <p:cNvPr id="3" name="Group 44"/>
          <p:cNvGrpSpPr>
            <a:grpSpLocks/>
          </p:cNvGrpSpPr>
          <p:nvPr/>
        </p:nvGrpSpPr>
        <p:grpSpPr bwMode="auto">
          <a:xfrm>
            <a:off x="5532438" y="3933825"/>
            <a:ext cx="1296987" cy="1354138"/>
            <a:chOff x="3485" y="2478"/>
            <a:chExt cx="817" cy="853"/>
          </a:xfrm>
        </p:grpSpPr>
        <p:sp>
          <p:nvSpPr>
            <p:cNvPr id="52250" name="Text Box 19"/>
            <p:cNvSpPr txBox="1">
              <a:spLocks noChangeArrowheads="1"/>
            </p:cNvSpPr>
            <p:nvPr/>
          </p:nvSpPr>
          <p:spPr bwMode="auto">
            <a:xfrm>
              <a:off x="3485" y="3005"/>
              <a:ext cx="817" cy="3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l"/>
              <a:r>
                <a:rPr lang="pt-BR" sz="1400">
                  <a:latin typeface="Arial" charset="0"/>
                </a:rPr>
                <a:t>lê resposta do</a:t>
              </a:r>
            </a:p>
            <a:p>
              <a:pPr algn="l"/>
              <a:r>
                <a:rPr lang="pt-BR" sz="1400">
                  <a:solidFill>
                    <a:srgbClr val="FF0000"/>
                  </a:solidFill>
                  <a:latin typeface="Arial" charset="0"/>
                </a:rPr>
                <a:t>socketCliente</a:t>
              </a:r>
            </a:p>
          </p:txBody>
        </p:sp>
        <p:sp>
          <p:nvSpPr>
            <p:cNvPr id="52251" name="Line 25"/>
            <p:cNvSpPr>
              <a:spLocks noChangeShapeType="1"/>
            </p:cNvSpPr>
            <p:nvPr/>
          </p:nvSpPr>
          <p:spPr bwMode="auto">
            <a:xfrm>
              <a:off x="3864" y="2478"/>
              <a:ext cx="0" cy="522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 type="triangle" w="med" len="med"/>
            </a:ln>
          </p:spPr>
          <p:txBody>
            <a:bodyPr anchor="ctr">
              <a:spAutoFit/>
            </a:bodyPr>
            <a:lstStyle/>
            <a:p>
              <a:endParaRPr lang="pt-BR"/>
            </a:p>
          </p:txBody>
        </p:sp>
      </p:grpSp>
      <p:grpSp>
        <p:nvGrpSpPr>
          <p:cNvPr id="4" name="Group 41"/>
          <p:cNvGrpSpPr>
            <a:grpSpLocks/>
          </p:cNvGrpSpPr>
          <p:nvPr/>
        </p:nvGrpSpPr>
        <p:grpSpPr bwMode="auto">
          <a:xfrm>
            <a:off x="3000375" y="1333500"/>
            <a:ext cx="5708650" cy="2593975"/>
            <a:chOff x="1890" y="840"/>
            <a:chExt cx="3596" cy="1634"/>
          </a:xfrm>
        </p:grpSpPr>
        <p:grpSp>
          <p:nvGrpSpPr>
            <p:cNvPr id="52243" name="Group 39"/>
            <p:cNvGrpSpPr>
              <a:grpSpLocks/>
            </p:cNvGrpSpPr>
            <p:nvPr/>
          </p:nvGrpSpPr>
          <p:grpSpPr bwMode="auto">
            <a:xfrm>
              <a:off x="3389" y="1342"/>
              <a:ext cx="1030" cy="465"/>
              <a:chOff x="3233" y="1852"/>
              <a:chExt cx="1030" cy="465"/>
            </a:xfrm>
          </p:grpSpPr>
          <p:sp>
            <p:nvSpPr>
              <p:cNvPr id="52248" name="Text Box 12"/>
              <p:cNvSpPr txBox="1">
                <a:spLocks noChangeArrowheads="1"/>
              </p:cNvSpPr>
              <p:nvPr/>
            </p:nvSpPr>
            <p:spPr bwMode="auto">
              <a:xfrm>
                <a:off x="3233" y="1852"/>
                <a:ext cx="681" cy="42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pPr algn="l"/>
                <a:r>
                  <a:rPr lang="pt-BR" sz="1400">
                    <a:latin typeface="Arial" charset="0"/>
                  </a:rPr>
                  <a:t>cria socket,</a:t>
                </a:r>
              </a:p>
              <a:p>
                <a:pPr algn="l"/>
                <a:endParaRPr lang="pt-BR" sz="2400">
                  <a:latin typeface="Times New Roman" pitchFamily="18" charset="0"/>
                </a:endParaRPr>
              </a:p>
            </p:txBody>
          </p:sp>
          <p:sp>
            <p:nvSpPr>
              <p:cNvPr id="52249" name="Text Box 13"/>
              <p:cNvSpPr txBox="1">
                <a:spLocks noChangeArrowheads="1"/>
              </p:cNvSpPr>
              <p:nvPr/>
            </p:nvSpPr>
            <p:spPr bwMode="auto">
              <a:xfrm>
                <a:off x="3241" y="1991"/>
                <a:ext cx="1022" cy="32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pPr algn="l"/>
                <a:r>
                  <a:rPr lang="pt-BR" sz="1400">
                    <a:solidFill>
                      <a:srgbClr val="FF0000"/>
                    </a:solidFill>
                    <a:latin typeface="Arial" charset="0"/>
                  </a:rPr>
                  <a:t>socketCliente = </a:t>
                </a:r>
              </a:p>
              <a:p>
                <a:pPr algn="l"/>
                <a:r>
                  <a:rPr lang="pt-BR" sz="1400">
                    <a:solidFill>
                      <a:srgbClr val="FF0000"/>
                    </a:solidFill>
                    <a:latin typeface="Arial" charset="0"/>
                  </a:rPr>
                  <a:t>DatagramSocket()</a:t>
                </a:r>
              </a:p>
            </p:txBody>
          </p:sp>
        </p:grpSp>
        <p:sp>
          <p:nvSpPr>
            <p:cNvPr id="52244" name="Text Box 23"/>
            <p:cNvSpPr txBox="1">
              <a:spLocks noChangeArrowheads="1"/>
            </p:cNvSpPr>
            <p:nvPr/>
          </p:nvSpPr>
          <p:spPr bwMode="auto">
            <a:xfrm>
              <a:off x="3259" y="840"/>
              <a:ext cx="740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pt-BR" sz="2400"/>
                <a:t>Cliente</a:t>
              </a:r>
              <a:endParaRPr lang="pt-BR" sz="2400">
                <a:latin typeface="Times New Roman" pitchFamily="18" charset="0"/>
              </a:endParaRPr>
            </a:p>
          </p:txBody>
        </p:sp>
        <p:sp>
          <p:nvSpPr>
            <p:cNvPr id="52245" name="Text Box 27"/>
            <p:cNvSpPr txBox="1">
              <a:spLocks noChangeArrowheads="1"/>
            </p:cNvSpPr>
            <p:nvPr/>
          </p:nvSpPr>
          <p:spPr bwMode="auto">
            <a:xfrm>
              <a:off x="3389" y="2014"/>
              <a:ext cx="2097" cy="4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l"/>
              <a:r>
                <a:rPr lang="pt-BR" sz="1400">
                  <a:latin typeface="Arial" charset="0"/>
                </a:rPr>
                <a:t>cria, endereça (</a:t>
              </a:r>
              <a:r>
                <a:rPr lang="pt-BR" sz="1400" b="1">
                  <a:latin typeface="Courier New" pitchFamily="49" charset="0"/>
                </a:rPr>
                <a:t>nomeHosp, porta=x,</a:t>
              </a:r>
              <a:endParaRPr lang="pt-BR" sz="1400">
                <a:latin typeface="Arial" charset="0"/>
              </a:endParaRPr>
            </a:p>
            <a:p>
              <a:pPr algn="l"/>
              <a:r>
                <a:rPr lang="pt-BR" sz="1400">
                  <a:latin typeface="Arial" charset="0"/>
                </a:rPr>
                <a:t>envia pedido em datagrama</a:t>
              </a:r>
            </a:p>
            <a:p>
              <a:pPr algn="l"/>
              <a:r>
                <a:rPr lang="pt-BR" sz="1400">
                  <a:latin typeface="Arial" charset="0"/>
                </a:rPr>
                <a:t>usando </a:t>
              </a:r>
              <a:r>
                <a:rPr lang="pt-BR" sz="1400">
                  <a:solidFill>
                    <a:srgbClr val="FF0000"/>
                  </a:solidFill>
                  <a:latin typeface="Arial" charset="0"/>
                </a:rPr>
                <a:t>socketCliente</a:t>
              </a:r>
            </a:p>
          </p:txBody>
        </p:sp>
        <p:sp>
          <p:nvSpPr>
            <p:cNvPr id="52246" name="Line 28"/>
            <p:cNvSpPr>
              <a:spLocks noChangeShapeType="1"/>
            </p:cNvSpPr>
            <p:nvPr/>
          </p:nvSpPr>
          <p:spPr bwMode="auto">
            <a:xfrm>
              <a:off x="3828" y="1830"/>
              <a:ext cx="0" cy="204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 type="triangle" w="med" len="med"/>
            </a:ln>
          </p:spPr>
          <p:txBody>
            <a:bodyPr anchor="ctr">
              <a:spAutoFit/>
            </a:bodyPr>
            <a:lstStyle/>
            <a:p>
              <a:endParaRPr lang="pt-BR"/>
            </a:p>
          </p:txBody>
        </p:sp>
        <p:sp>
          <p:nvSpPr>
            <p:cNvPr id="52247" name="Line 29"/>
            <p:cNvSpPr>
              <a:spLocks noChangeShapeType="1"/>
            </p:cNvSpPr>
            <p:nvPr/>
          </p:nvSpPr>
          <p:spPr bwMode="auto">
            <a:xfrm flipH="1">
              <a:off x="1890" y="2208"/>
              <a:ext cx="1518" cy="252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 wrap="none" anchor="ctr">
              <a:spAutoFit/>
            </a:bodyPr>
            <a:lstStyle/>
            <a:p>
              <a:endParaRPr lang="pt-BR"/>
            </a:p>
          </p:txBody>
        </p:sp>
      </p:grpSp>
      <p:grpSp>
        <p:nvGrpSpPr>
          <p:cNvPr id="6" name="Group 40"/>
          <p:cNvGrpSpPr>
            <a:grpSpLocks/>
          </p:cNvGrpSpPr>
          <p:nvPr/>
        </p:nvGrpSpPr>
        <p:grpSpPr bwMode="auto">
          <a:xfrm>
            <a:off x="1303338" y="2081213"/>
            <a:ext cx="1641475" cy="2149475"/>
            <a:chOff x="821" y="1311"/>
            <a:chExt cx="1034" cy="1354"/>
          </a:xfrm>
        </p:grpSpPr>
        <p:grpSp>
          <p:nvGrpSpPr>
            <p:cNvPr id="52238" name="Group 7"/>
            <p:cNvGrpSpPr>
              <a:grpSpLocks/>
            </p:cNvGrpSpPr>
            <p:nvPr/>
          </p:nvGrpSpPr>
          <p:grpSpPr bwMode="auto">
            <a:xfrm>
              <a:off x="821" y="1311"/>
              <a:ext cx="1034" cy="712"/>
              <a:chOff x="329" y="1209"/>
              <a:chExt cx="1034" cy="712"/>
            </a:xfrm>
          </p:grpSpPr>
          <p:sp>
            <p:nvSpPr>
              <p:cNvPr id="52241" name="Text Box 8"/>
              <p:cNvSpPr txBox="1">
                <a:spLocks noChangeArrowheads="1"/>
              </p:cNvSpPr>
              <p:nvPr/>
            </p:nvSpPr>
            <p:spPr bwMode="auto">
              <a:xfrm>
                <a:off x="329" y="1209"/>
                <a:ext cx="1034" cy="46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pPr algn="l"/>
                <a:r>
                  <a:rPr lang="pt-BR" sz="1400">
                    <a:latin typeface="Arial" charset="0"/>
                  </a:rPr>
                  <a:t>cria socket,</a:t>
                </a:r>
              </a:p>
              <a:p>
                <a:pPr algn="l"/>
                <a:r>
                  <a:rPr lang="pt-BR" sz="1400">
                    <a:latin typeface="Arial" charset="0"/>
                  </a:rPr>
                  <a:t>porta=</a:t>
                </a:r>
                <a:r>
                  <a:rPr lang="pt-BR" sz="1400" b="1">
                    <a:latin typeface="Courier New" pitchFamily="49" charset="0"/>
                  </a:rPr>
                  <a:t>x</a:t>
                </a:r>
                <a:r>
                  <a:rPr lang="pt-BR" sz="1400">
                    <a:latin typeface="Arial" charset="0"/>
                  </a:rPr>
                  <a:t>, para</a:t>
                </a:r>
              </a:p>
              <a:p>
                <a:pPr algn="l"/>
                <a:r>
                  <a:rPr lang="pt-BR" sz="1400">
                    <a:latin typeface="Arial" charset="0"/>
                  </a:rPr>
                  <a:t>pedido que chega:</a:t>
                </a:r>
                <a:endParaRPr lang="pt-BR" sz="2400">
                  <a:latin typeface="Times New Roman" pitchFamily="18" charset="0"/>
                </a:endParaRPr>
              </a:p>
            </p:txBody>
          </p:sp>
          <p:sp>
            <p:nvSpPr>
              <p:cNvPr id="52242" name="Text Box 9"/>
              <p:cNvSpPr txBox="1">
                <a:spLocks noChangeArrowheads="1"/>
              </p:cNvSpPr>
              <p:nvPr/>
            </p:nvSpPr>
            <p:spPr bwMode="auto">
              <a:xfrm>
                <a:off x="337" y="1595"/>
                <a:ext cx="1022" cy="32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pPr algn="l"/>
                <a:r>
                  <a:rPr lang="pt-BR" sz="1400">
                    <a:solidFill>
                      <a:srgbClr val="FF0000"/>
                    </a:solidFill>
                    <a:latin typeface="Arial" charset="0"/>
                  </a:rPr>
                  <a:t>socketServidor = </a:t>
                </a:r>
              </a:p>
              <a:p>
                <a:pPr algn="l"/>
                <a:r>
                  <a:rPr lang="pt-BR" sz="1400">
                    <a:solidFill>
                      <a:srgbClr val="FF0000"/>
                    </a:solidFill>
                    <a:latin typeface="Arial" charset="0"/>
                  </a:rPr>
                  <a:t>DatagramSocket()</a:t>
                </a:r>
                <a:endParaRPr lang="pt-BR" sz="2400">
                  <a:latin typeface="Times New Roman" pitchFamily="18" charset="0"/>
                </a:endParaRPr>
              </a:p>
            </p:txBody>
          </p:sp>
        </p:grpSp>
        <p:sp>
          <p:nvSpPr>
            <p:cNvPr id="52239" name="Line 10"/>
            <p:cNvSpPr>
              <a:spLocks noChangeShapeType="1"/>
            </p:cNvSpPr>
            <p:nvPr/>
          </p:nvSpPr>
          <p:spPr bwMode="auto">
            <a:xfrm>
              <a:off x="1284" y="1998"/>
              <a:ext cx="0" cy="366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 type="triangle" w="med" len="med"/>
            </a:ln>
          </p:spPr>
          <p:txBody>
            <a:bodyPr anchor="ctr">
              <a:spAutoFit/>
            </a:bodyPr>
            <a:lstStyle/>
            <a:p>
              <a:endParaRPr lang="pt-BR"/>
            </a:p>
          </p:txBody>
        </p:sp>
        <p:sp>
          <p:nvSpPr>
            <p:cNvPr id="52240" name="Text Box 31"/>
            <p:cNvSpPr txBox="1">
              <a:spLocks noChangeArrowheads="1"/>
            </p:cNvSpPr>
            <p:nvPr/>
          </p:nvSpPr>
          <p:spPr bwMode="auto">
            <a:xfrm>
              <a:off x="893" y="2339"/>
              <a:ext cx="855" cy="3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l"/>
              <a:r>
                <a:rPr lang="pt-BR" sz="1400">
                  <a:latin typeface="Arial" charset="0"/>
                </a:rPr>
                <a:t>lê pedido do</a:t>
              </a:r>
            </a:p>
            <a:p>
              <a:pPr algn="l"/>
              <a:r>
                <a:rPr lang="pt-BR" sz="1400">
                  <a:solidFill>
                    <a:srgbClr val="FF0000"/>
                  </a:solidFill>
                  <a:latin typeface="Arial" charset="0"/>
                </a:rPr>
                <a:t>socketServidor</a:t>
              </a:r>
            </a:p>
          </p:txBody>
        </p:sp>
      </p:grpSp>
      <p:grpSp>
        <p:nvGrpSpPr>
          <p:cNvPr id="8" name="Group 42"/>
          <p:cNvGrpSpPr>
            <a:grpSpLocks/>
          </p:cNvGrpSpPr>
          <p:nvPr/>
        </p:nvGrpSpPr>
        <p:grpSpPr bwMode="auto">
          <a:xfrm>
            <a:off x="1427163" y="4229100"/>
            <a:ext cx="3973512" cy="1358900"/>
            <a:chOff x="899" y="2664"/>
            <a:chExt cx="2503" cy="856"/>
          </a:xfrm>
        </p:grpSpPr>
        <p:sp>
          <p:nvSpPr>
            <p:cNvPr id="52235" name="Text Box 32"/>
            <p:cNvSpPr txBox="1">
              <a:spLocks noChangeArrowheads="1"/>
            </p:cNvSpPr>
            <p:nvPr/>
          </p:nvSpPr>
          <p:spPr bwMode="auto">
            <a:xfrm>
              <a:off x="899" y="2792"/>
              <a:ext cx="1295" cy="7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l"/>
              <a:r>
                <a:rPr lang="pt-BR" sz="1400">
                  <a:latin typeface="Arial" charset="0"/>
                </a:rPr>
                <a:t>escreve resposta </a:t>
              </a:r>
            </a:p>
            <a:p>
              <a:pPr algn="l"/>
              <a:r>
                <a:rPr lang="pt-BR" sz="1400">
                  <a:latin typeface="Arial" charset="0"/>
                </a:rPr>
                <a:t>ao </a:t>
              </a:r>
              <a:r>
                <a:rPr lang="pt-BR" sz="1400">
                  <a:solidFill>
                    <a:srgbClr val="FF0000"/>
                  </a:solidFill>
                  <a:latin typeface="Arial" charset="0"/>
                </a:rPr>
                <a:t>socketServidor</a:t>
              </a:r>
            </a:p>
            <a:p>
              <a:pPr algn="l"/>
              <a:r>
                <a:rPr lang="pt-BR" sz="1400">
                  <a:latin typeface="Arial" charset="0"/>
                </a:rPr>
                <a:t>especificando endereço</a:t>
              </a:r>
            </a:p>
            <a:p>
              <a:pPr algn="l"/>
              <a:r>
                <a:rPr lang="pt-BR" sz="1400">
                  <a:latin typeface="Arial" charset="0"/>
                </a:rPr>
                <a:t>IP, número de porta </a:t>
              </a:r>
            </a:p>
            <a:p>
              <a:pPr algn="l"/>
              <a:r>
                <a:rPr lang="pt-BR" sz="1400">
                  <a:latin typeface="Arial" charset="0"/>
                </a:rPr>
                <a:t>do cliente</a:t>
              </a:r>
            </a:p>
          </p:txBody>
        </p:sp>
        <p:sp>
          <p:nvSpPr>
            <p:cNvPr id="52236" name="Line 34"/>
            <p:cNvSpPr>
              <a:spLocks noChangeShapeType="1"/>
            </p:cNvSpPr>
            <p:nvPr/>
          </p:nvSpPr>
          <p:spPr bwMode="auto">
            <a:xfrm>
              <a:off x="1302" y="2664"/>
              <a:ext cx="0" cy="198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 type="triangle" w="med" len="med"/>
            </a:ln>
          </p:spPr>
          <p:txBody>
            <a:bodyPr anchor="ctr">
              <a:spAutoFit/>
            </a:bodyPr>
            <a:lstStyle/>
            <a:p>
              <a:endParaRPr lang="pt-BR"/>
            </a:p>
          </p:txBody>
        </p:sp>
        <p:sp>
          <p:nvSpPr>
            <p:cNvPr id="52237" name="Line 35"/>
            <p:cNvSpPr>
              <a:spLocks noChangeShapeType="1"/>
            </p:cNvSpPr>
            <p:nvPr/>
          </p:nvSpPr>
          <p:spPr bwMode="auto">
            <a:xfrm>
              <a:off x="1866" y="2970"/>
              <a:ext cx="1536" cy="18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 anchor="ctr">
              <a:spAutoFit/>
            </a:bodyPr>
            <a:lstStyle/>
            <a:p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xmlns="" val="451339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Espaço Reservado para Rodapé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/>
              <a:t>2: Camada de Aplicação</a:t>
            </a:r>
            <a:endParaRPr lang="pt-BR" smtClean="0">
              <a:latin typeface="Times New Roman" pitchFamily="18" charset="0"/>
            </a:endParaRPr>
          </a:p>
        </p:txBody>
      </p:sp>
      <p:sp>
        <p:nvSpPr>
          <p:cNvPr id="53251" name="Espaço Reservado para Número de Slide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39DAB6BB-303F-4BFD-ACEF-AD01B6B2B8A3}" type="slidenum">
              <a:rPr lang="en-US" smtClean="0"/>
              <a:pPr/>
              <a:t>122</a:t>
            </a:fld>
            <a:endParaRPr lang="en-US" smtClean="0"/>
          </a:p>
        </p:txBody>
      </p:sp>
      <p:sp>
        <p:nvSpPr>
          <p:cNvPr id="5325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Exemplo: Cliente Java (UDP)</a:t>
            </a:r>
          </a:p>
        </p:txBody>
      </p:sp>
      <p:pic>
        <p:nvPicPr>
          <p:cNvPr id="53253" name="Picture 13" descr="f0229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2332038" y="1600200"/>
            <a:ext cx="4175125" cy="4648200"/>
          </a:xfrm>
          <a:noFill/>
        </p:spPr>
      </p:pic>
      <p:sp>
        <p:nvSpPr>
          <p:cNvPr id="53254" name="Text Box 15"/>
          <p:cNvSpPr txBox="1">
            <a:spLocks noChangeArrowheads="1"/>
          </p:cNvSpPr>
          <p:nvPr/>
        </p:nvSpPr>
        <p:spPr bwMode="auto">
          <a:xfrm>
            <a:off x="5900738" y="5259388"/>
            <a:ext cx="636587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pt-BR">
                <a:solidFill>
                  <a:srgbClr val="FF0000"/>
                </a:solidFill>
              </a:rPr>
              <a:t>UDP</a:t>
            </a:r>
          </a:p>
        </p:txBody>
      </p:sp>
    </p:spTree>
    <p:extLst>
      <p:ext uri="{BB962C8B-B14F-4D97-AF65-F5344CB8AC3E}">
        <p14:creationId xmlns:p14="http://schemas.microsoft.com/office/powerpoint/2010/main" xmlns="" val="2558635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Espaço Reservado para Rodapé 3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/>
              <a:t>2: Camada de Aplicação</a:t>
            </a:r>
            <a:endParaRPr lang="pt-BR" smtClean="0">
              <a:latin typeface="Times New Roman" pitchFamily="18" charset="0"/>
            </a:endParaRPr>
          </a:p>
        </p:txBody>
      </p:sp>
      <p:sp>
        <p:nvSpPr>
          <p:cNvPr id="54275" name="Espaço Reservado para Número de Slide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B7664A9-67EC-4FBD-8FC5-764F281DF88B}" type="slidenum">
              <a:rPr lang="en-US" smtClean="0"/>
              <a:pPr/>
              <a:t>123</a:t>
            </a:fld>
            <a:endParaRPr lang="en-US" smtClean="0"/>
          </a:p>
        </p:txBody>
      </p:sp>
      <p:sp>
        <p:nvSpPr>
          <p:cNvPr id="5427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sz="3600" smtClean="0"/>
              <a:t>Exemplo: cliente Java (UDP)</a:t>
            </a:r>
          </a:p>
        </p:txBody>
      </p:sp>
      <p:sp>
        <p:nvSpPr>
          <p:cNvPr id="54277" name="Rectangle 3"/>
          <p:cNvSpPr>
            <a:spLocks noChangeArrowheads="1"/>
          </p:cNvSpPr>
          <p:nvPr/>
        </p:nvSpPr>
        <p:spPr bwMode="auto">
          <a:xfrm>
            <a:off x="2185988" y="1581150"/>
            <a:ext cx="6848475" cy="4857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l"/>
            <a:r>
              <a:rPr lang="en-US" sz="1600" b="1">
                <a:latin typeface="Arial" charset="0"/>
              </a:rPr>
              <a:t>import java.io.*; </a:t>
            </a:r>
          </a:p>
          <a:p>
            <a:pPr algn="l"/>
            <a:r>
              <a:rPr lang="en-US" sz="1600" b="1">
                <a:latin typeface="Arial" charset="0"/>
              </a:rPr>
              <a:t>import java.net.*; </a:t>
            </a:r>
          </a:p>
          <a:p>
            <a:pPr algn="l"/>
            <a:r>
              <a:rPr lang="en-US" sz="1600" b="1">
                <a:latin typeface="Arial" charset="0"/>
              </a:rPr>
              <a:t>  </a:t>
            </a:r>
          </a:p>
          <a:p>
            <a:pPr algn="l"/>
            <a:r>
              <a:rPr lang="en-US" sz="1600" b="1">
                <a:latin typeface="Arial" charset="0"/>
              </a:rPr>
              <a:t>class clienteUDP { </a:t>
            </a:r>
          </a:p>
          <a:p>
            <a:pPr algn="l"/>
            <a:r>
              <a:rPr lang="en-US" sz="1600" b="1">
                <a:latin typeface="Arial" charset="0"/>
              </a:rPr>
              <a:t>    public static void main(String args[]) throws Exception </a:t>
            </a:r>
          </a:p>
          <a:p>
            <a:pPr algn="l"/>
            <a:r>
              <a:rPr lang="en-US" sz="1600" b="1">
                <a:latin typeface="Arial" charset="0"/>
              </a:rPr>
              <a:t>    { </a:t>
            </a:r>
          </a:p>
          <a:p>
            <a:pPr algn="l"/>
            <a:r>
              <a:rPr lang="en-US" sz="1600" b="1">
                <a:latin typeface="Arial" charset="0"/>
              </a:rPr>
              <a:t>  </a:t>
            </a:r>
          </a:p>
          <a:p>
            <a:pPr algn="l"/>
            <a:r>
              <a:rPr lang="en-US" sz="1600" b="1">
                <a:latin typeface="Arial" charset="0"/>
              </a:rPr>
              <a:t>      BufferedReader doUsuario= </a:t>
            </a:r>
          </a:p>
          <a:p>
            <a:pPr algn="l"/>
            <a:r>
              <a:rPr lang="en-US" sz="1600" b="1">
                <a:latin typeface="Arial" charset="0"/>
              </a:rPr>
              <a:t>        new BufferedReader(new InputStreamReader(System.in)); </a:t>
            </a:r>
          </a:p>
          <a:p>
            <a:pPr algn="l"/>
            <a:r>
              <a:rPr lang="en-US" sz="1600" b="1">
                <a:latin typeface="Arial" charset="0"/>
              </a:rPr>
              <a:t>  </a:t>
            </a:r>
          </a:p>
          <a:p>
            <a:pPr algn="l"/>
            <a:r>
              <a:rPr lang="en-US" sz="1600" b="1">
                <a:latin typeface="Arial" charset="0"/>
              </a:rPr>
              <a:t>      DatagramSocket socketCliente = new DatagramSocket(); </a:t>
            </a:r>
          </a:p>
          <a:p>
            <a:pPr algn="l"/>
            <a:r>
              <a:rPr lang="en-US" sz="1600" b="1">
                <a:latin typeface="Arial" charset="0"/>
              </a:rPr>
              <a:t>  </a:t>
            </a:r>
          </a:p>
          <a:p>
            <a:pPr algn="l"/>
            <a:r>
              <a:rPr lang="en-US" sz="1600" b="1">
                <a:latin typeface="Arial" charset="0"/>
              </a:rPr>
              <a:t>      InetAddress IPAddress = InetAddress.getByName(”nomeHosp"); </a:t>
            </a:r>
          </a:p>
          <a:p>
            <a:pPr algn="l"/>
            <a:r>
              <a:rPr lang="en-US" sz="1600" b="1">
                <a:latin typeface="Arial" charset="0"/>
              </a:rPr>
              <a:t>  </a:t>
            </a:r>
          </a:p>
          <a:p>
            <a:pPr algn="l"/>
            <a:r>
              <a:rPr lang="en-US" sz="1600" b="1">
                <a:latin typeface="Arial" charset="0"/>
              </a:rPr>
              <a:t>      byte[] dadosEnvio = new byte[1024]; </a:t>
            </a:r>
          </a:p>
          <a:p>
            <a:pPr algn="l"/>
            <a:r>
              <a:rPr lang="en-US" sz="1600" b="1">
                <a:latin typeface="Arial" charset="0"/>
              </a:rPr>
              <a:t>      byte[] dadosRecebidos = new byte[1024]; </a:t>
            </a:r>
          </a:p>
          <a:p>
            <a:pPr algn="l"/>
            <a:r>
              <a:rPr lang="en-US" sz="1600" b="1">
                <a:latin typeface="Arial" charset="0"/>
              </a:rPr>
              <a:t>  </a:t>
            </a:r>
          </a:p>
          <a:p>
            <a:pPr algn="l"/>
            <a:r>
              <a:rPr lang="en-US" sz="1600" b="1">
                <a:latin typeface="Arial" charset="0"/>
              </a:rPr>
              <a:t>      String frase = doUsuario.readLine(); </a:t>
            </a:r>
          </a:p>
          <a:p>
            <a:pPr algn="l"/>
            <a:r>
              <a:rPr lang="en-US" sz="1600" b="1">
                <a:latin typeface="Arial" charset="0"/>
              </a:rPr>
              <a:t>      dadosEnvio = frase.getBytes();</a:t>
            </a:r>
            <a:r>
              <a:rPr lang="en-US" sz="2400" b="1">
                <a:latin typeface="Times New Roman" pitchFamily="18" charset="0"/>
              </a:rPr>
              <a:t> </a:t>
            </a:r>
            <a:r>
              <a:rPr lang="en-US" sz="1600" b="1">
                <a:latin typeface="Times New Roman" pitchFamily="18" charset="0"/>
              </a:rPr>
              <a:t>        </a:t>
            </a:r>
          </a:p>
        </p:txBody>
      </p:sp>
      <p:sp>
        <p:nvSpPr>
          <p:cNvPr id="54278" name="Text Box 4"/>
          <p:cNvSpPr txBox="1">
            <a:spLocks noChangeArrowheads="1"/>
          </p:cNvSpPr>
          <p:nvPr/>
        </p:nvSpPr>
        <p:spPr bwMode="auto">
          <a:xfrm>
            <a:off x="249238" y="2933700"/>
            <a:ext cx="1965325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r"/>
            <a:r>
              <a:rPr lang="pt-BR">
                <a:solidFill>
                  <a:schemeClr val="accent2"/>
                </a:solidFill>
              </a:rPr>
              <a:t>Cria</a:t>
            </a:r>
          </a:p>
          <a:p>
            <a:pPr algn="r"/>
            <a:r>
              <a:rPr lang="pt-BR">
                <a:solidFill>
                  <a:schemeClr val="accent2"/>
                </a:solidFill>
              </a:rPr>
              <a:t>fluxo de entrada</a:t>
            </a:r>
            <a:endParaRPr lang="pt-BR"/>
          </a:p>
        </p:txBody>
      </p:sp>
      <p:sp>
        <p:nvSpPr>
          <p:cNvPr id="54279" name="Text Box 5"/>
          <p:cNvSpPr txBox="1">
            <a:spLocks noChangeArrowheads="1"/>
          </p:cNvSpPr>
          <p:nvPr/>
        </p:nvSpPr>
        <p:spPr bwMode="auto">
          <a:xfrm>
            <a:off x="255588" y="3632200"/>
            <a:ext cx="2008187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r"/>
            <a:r>
              <a:rPr lang="pt-BR">
                <a:solidFill>
                  <a:schemeClr val="accent2"/>
                </a:solidFill>
              </a:rPr>
              <a:t>Cria </a:t>
            </a:r>
          </a:p>
          <a:p>
            <a:pPr algn="r"/>
            <a:r>
              <a:rPr lang="pt-BR">
                <a:solidFill>
                  <a:schemeClr val="accent2"/>
                </a:solidFill>
              </a:rPr>
              <a:t>socket de cliente</a:t>
            </a:r>
          </a:p>
        </p:txBody>
      </p:sp>
      <p:sp>
        <p:nvSpPr>
          <p:cNvPr id="54280" name="Text Box 6"/>
          <p:cNvSpPr txBox="1">
            <a:spLocks noChangeArrowheads="1"/>
          </p:cNvSpPr>
          <p:nvPr/>
        </p:nvSpPr>
        <p:spPr bwMode="auto">
          <a:xfrm>
            <a:off x="185738" y="4359275"/>
            <a:ext cx="2019300" cy="1190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r"/>
            <a:r>
              <a:rPr lang="pt-BR">
                <a:solidFill>
                  <a:schemeClr val="accent2"/>
                </a:solidFill>
              </a:rPr>
              <a:t>Traduz  nome de </a:t>
            </a:r>
          </a:p>
          <a:p>
            <a:pPr algn="r"/>
            <a:r>
              <a:rPr lang="pt-BR">
                <a:solidFill>
                  <a:schemeClr val="accent2"/>
                </a:solidFill>
              </a:rPr>
              <a:t>hospedeiro ao </a:t>
            </a:r>
          </a:p>
          <a:p>
            <a:pPr algn="r"/>
            <a:r>
              <a:rPr lang="pt-BR">
                <a:solidFill>
                  <a:schemeClr val="accent2"/>
                </a:solidFill>
              </a:rPr>
              <a:t>endereço IP </a:t>
            </a:r>
          </a:p>
          <a:p>
            <a:pPr algn="r"/>
            <a:r>
              <a:rPr lang="pt-BR">
                <a:solidFill>
                  <a:srgbClr val="FF0000"/>
                </a:solidFill>
              </a:rPr>
              <a:t>usando DNS</a:t>
            </a:r>
            <a:endParaRPr lang="pt-BR"/>
          </a:p>
        </p:txBody>
      </p:sp>
      <p:sp>
        <p:nvSpPr>
          <p:cNvPr id="54281" name="Freeform 7"/>
          <p:cNvSpPr>
            <a:spLocks/>
          </p:cNvSpPr>
          <p:nvPr/>
        </p:nvSpPr>
        <p:spPr bwMode="auto">
          <a:xfrm>
            <a:off x="2071688" y="2986088"/>
            <a:ext cx="123825" cy="542925"/>
          </a:xfrm>
          <a:custGeom>
            <a:avLst/>
            <a:gdLst>
              <a:gd name="T0" fmla="*/ 0 w 78"/>
              <a:gd name="T1" fmla="*/ 0 h 342"/>
              <a:gd name="T2" fmla="*/ 2147483647 w 78"/>
              <a:gd name="T3" fmla="*/ 0 h 342"/>
              <a:gd name="T4" fmla="*/ 2147483647 w 78"/>
              <a:gd name="T5" fmla="*/ 2147483647 h 342"/>
              <a:gd name="T6" fmla="*/ 2147483647 w 78"/>
              <a:gd name="T7" fmla="*/ 2147483647 h 342"/>
              <a:gd name="T8" fmla="*/ 0 60000 65536"/>
              <a:gd name="T9" fmla="*/ 0 60000 65536"/>
              <a:gd name="T10" fmla="*/ 0 60000 65536"/>
              <a:gd name="T11" fmla="*/ 0 60000 65536"/>
              <a:gd name="T12" fmla="*/ 0 w 78"/>
              <a:gd name="T13" fmla="*/ 0 h 342"/>
              <a:gd name="T14" fmla="*/ 78 w 78"/>
              <a:gd name="T15" fmla="*/ 342 h 34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8" h="342">
                <a:moveTo>
                  <a:pt x="0" y="0"/>
                </a:moveTo>
                <a:lnTo>
                  <a:pt x="78" y="0"/>
                </a:lnTo>
                <a:lnTo>
                  <a:pt x="78" y="342"/>
                </a:lnTo>
                <a:lnTo>
                  <a:pt x="6" y="342"/>
                </a:lnTo>
              </a:path>
            </a:pathLst>
          </a:custGeom>
          <a:noFill/>
          <a:ln w="28575">
            <a:solidFill>
              <a:schemeClr val="accent2"/>
            </a:solidFill>
            <a:round/>
            <a:headEnd/>
            <a:tailEnd/>
          </a:ln>
        </p:spPr>
        <p:txBody>
          <a:bodyPr wrap="none" anchor="ctr">
            <a:spAutoFit/>
          </a:bodyPr>
          <a:lstStyle/>
          <a:p>
            <a:endParaRPr lang="pt-BR"/>
          </a:p>
        </p:txBody>
      </p:sp>
      <p:sp>
        <p:nvSpPr>
          <p:cNvPr id="54282" name="Line 8"/>
          <p:cNvSpPr>
            <a:spLocks noChangeShapeType="1"/>
          </p:cNvSpPr>
          <p:nvPr/>
        </p:nvSpPr>
        <p:spPr bwMode="auto">
          <a:xfrm flipV="1">
            <a:off x="2205038" y="3419475"/>
            <a:ext cx="323850" cy="4763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 type="triangle" w="med" len="med"/>
          </a:ln>
        </p:spPr>
        <p:txBody>
          <a:bodyPr anchor="ctr">
            <a:spAutoFit/>
          </a:bodyPr>
          <a:lstStyle/>
          <a:p>
            <a:endParaRPr lang="pt-BR"/>
          </a:p>
        </p:txBody>
      </p:sp>
      <p:sp>
        <p:nvSpPr>
          <p:cNvPr id="54283" name="Freeform 9"/>
          <p:cNvSpPr>
            <a:spLocks/>
          </p:cNvSpPr>
          <p:nvPr/>
        </p:nvSpPr>
        <p:spPr bwMode="auto">
          <a:xfrm>
            <a:off x="2081213" y="3709988"/>
            <a:ext cx="123825" cy="571500"/>
          </a:xfrm>
          <a:custGeom>
            <a:avLst/>
            <a:gdLst>
              <a:gd name="T0" fmla="*/ 0 w 78"/>
              <a:gd name="T1" fmla="*/ 0 h 342"/>
              <a:gd name="T2" fmla="*/ 2147483647 w 78"/>
              <a:gd name="T3" fmla="*/ 0 h 342"/>
              <a:gd name="T4" fmla="*/ 2147483647 w 78"/>
              <a:gd name="T5" fmla="*/ 2147483647 h 342"/>
              <a:gd name="T6" fmla="*/ 2147483647 w 78"/>
              <a:gd name="T7" fmla="*/ 2147483647 h 342"/>
              <a:gd name="T8" fmla="*/ 0 60000 65536"/>
              <a:gd name="T9" fmla="*/ 0 60000 65536"/>
              <a:gd name="T10" fmla="*/ 0 60000 65536"/>
              <a:gd name="T11" fmla="*/ 0 60000 65536"/>
              <a:gd name="T12" fmla="*/ 0 w 78"/>
              <a:gd name="T13" fmla="*/ 0 h 342"/>
              <a:gd name="T14" fmla="*/ 78 w 78"/>
              <a:gd name="T15" fmla="*/ 342 h 34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8" h="342">
                <a:moveTo>
                  <a:pt x="0" y="0"/>
                </a:moveTo>
                <a:lnTo>
                  <a:pt x="78" y="0"/>
                </a:lnTo>
                <a:lnTo>
                  <a:pt x="78" y="342"/>
                </a:lnTo>
                <a:lnTo>
                  <a:pt x="6" y="342"/>
                </a:lnTo>
              </a:path>
            </a:pathLst>
          </a:custGeom>
          <a:noFill/>
          <a:ln w="28575">
            <a:solidFill>
              <a:schemeClr val="accent2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endParaRPr lang="pt-BR"/>
          </a:p>
        </p:txBody>
      </p:sp>
      <p:sp>
        <p:nvSpPr>
          <p:cNvPr id="54284" name="Line 10"/>
          <p:cNvSpPr>
            <a:spLocks noChangeShapeType="1"/>
          </p:cNvSpPr>
          <p:nvPr/>
        </p:nvSpPr>
        <p:spPr bwMode="auto">
          <a:xfrm flipV="1">
            <a:off x="2200275" y="4159250"/>
            <a:ext cx="328613" cy="6350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 type="triangle" w="med" len="med"/>
          </a:ln>
        </p:spPr>
        <p:txBody>
          <a:bodyPr anchor="ctr">
            <a:spAutoFit/>
          </a:bodyPr>
          <a:lstStyle/>
          <a:p>
            <a:endParaRPr lang="pt-BR"/>
          </a:p>
        </p:txBody>
      </p:sp>
      <p:sp>
        <p:nvSpPr>
          <p:cNvPr id="54285" name="Freeform 11"/>
          <p:cNvSpPr>
            <a:spLocks/>
          </p:cNvSpPr>
          <p:nvPr/>
        </p:nvSpPr>
        <p:spPr bwMode="auto">
          <a:xfrm>
            <a:off x="2081213" y="4424363"/>
            <a:ext cx="123825" cy="1033462"/>
          </a:xfrm>
          <a:custGeom>
            <a:avLst/>
            <a:gdLst>
              <a:gd name="T0" fmla="*/ 0 w 78"/>
              <a:gd name="T1" fmla="*/ 0 h 342"/>
              <a:gd name="T2" fmla="*/ 2147483647 w 78"/>
              <a:gd name="T3" fmla="*/ 0 h 342"/>
              <a:gd name="T4" fmla="*/ 2147483647 w 78"/>
              <a:gd name="T5" fmla="*/ 2147483647 h 342"/>
              <a:gd name="T6" fmla="*/ 2147483647 w 78"/>
              <a:gd name="T7" fmla="*/ 2147483647 h 342"/>
              <a:gd name="T8" fmla="*/ 0 60000 65536"/>
              <a:gd name="T9" fmla="*/ 0 60000 65536"/>
              <a:gd name="T10" fmla="*/ 0 60000 65536"/>
              <a:gd name="T11" fmla="*/ 0 60000 65536"/>
              <a:gd name="T12" fmla="*/ 0 w 78"/>
              <a:gd name="T13" fmla="*/ 0 h 342"/>
              <a:gd name="T14" fmla="*/ 78 w 78"/>
              <a:gd name="T15" fmla="*/ 342 h 34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8" h="342">
                <a:moveTo>
                  <a:pt x="0" y="0"/>
                </a:moveTo>
                <a:lnTo>
                  <a:pt x="78" y="0"/>
                </a:lnTo>
                <a:lnTo>
                  <a:pt x="78" y="342"/>
                </a:lnTo>
                <a:lnTo>
                  <a:pt x="6" y="342"/>
                </a:lnTo>
              </a:path>
            </a:pathLst>
          </a:custGeom>
          <a:noFill/>
          <a:ln w="28575">
            <a:solidFill>
              <a:schemeClr val="accent2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endParaRPr lang="pt-BR"/>
          </a:p>
        </p:txBody>
      </p:sp>
      <p:sp>
        <p:nvSpPr>
          <p:cNvPr id="54286" name="Line 12"/>
          <p:cNvSpPr>
            <a:spLocks noChangeShapeType="1"/>
          </p:cNvSpPr>
          <p:nvPr/>
        </p:nvSpPr>
        <p:spPr bwMode="auto">
          <a:xfrm flipV="1">
            <a:off x="2209800" y="4694238"/>
            <a:ext cx="361950" cy="14287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 type="triangle" w="med" len="med"/>
          </a:ln>
        </p:spPr>
        <p:txBody>
          <a:bodyPr anchor="ctr">
            <a:spAutoFit/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xmlns="" val="1126857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Espaço Reservado para Rodapé 3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/>
              <a:t>2: Camada de Aplicação</a:t>
            </a:r>
            <a:endParaRPr lang="pt-BR" smtClean="0">
              <a:latin typeface="Times New Roman" pitchFamily="18" charset="0"/>
            </a:endParaRPr>
          </a:p>
        </p:txBody>
      </p:sp>
      <p:sp>
        <p:nvSpPr>
          <p:cNvPr id="55299" name="Espaço Reservado para Número de Slide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825E968-B908-4E34-BA34-4A7F7AF88929}" type="slidenum">
              <a:rPr lang="en-US" smtClean="0"/>
              <a:pPr/>
              <a:t>124</a:t>
            </a:fld>
            <a:endParaRPr lang="en-US" smtClean="0"/>
          </a:p>
        </p:txBody>
      </p:sp>
      <p:sp>
        <p:nvSpPr>
          <p:cNvPr id="5530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sz="3600" smtClean="0"/>
              <a:t>Exemplo: cliente Java (UDP) cont.</a:t>
            </a:r>
          </a:p>
        </p:txBody>
      </p:sp>
      <p:sp>
        <p:nvSpPr>
          <p:cNvPr id="55301" name="Rectangle 3"/>
          <p:cNvSpPr>
            <a:spLocks noChangeArrowheads="1"/>
          </p:cNvSpPr>
          <p:nvPr/>
        </p:nvSpPr>
        <p:spPr bwMode="auto">
          <a:xfrm>
            <a:off x="2176463" y="1630363"/>
            <a:ext cx="7029450" cy="4613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l"/>
            <a:r>
              <a:rPr lang="en-US" sz="1600" b="1">
                <a:latin typeface="Arial" charset="0"/>
              </a:rPr>
              <a:t>      DatagramPacket pacoteEnviado = </a:t>
            </a:r>
          </a:p>
          <a:p>
            <a:pPr algn="l"/>
            <a:r>
              <a:rPr lang="en-US" sz="1600" b="1">
                <a:latin typeface="Arial" charset="0"/>
              </a:rPr>
              <a:t>         new DatagramPacket(dadosEnvio, dadosEnvio.length,</a:t>
            </a:r>
          </a:p>
          <a:p>
            <a:pPr algn="l"/>
            <a:r>
              <a:rPr lang="en-US" sz="1600" b="1">
                <a:latin typeface="Arial" charset="0"/>
              </a:rPr>
              <a:t>	 IPAddress, 9876); </a:t>
            </a:r>
          </a:p>
          <a:p>
            <a:pPr algn="l"/>
            <a:r>
              <a:rPr lang="en-US" sz="1600" b="1">
                <a:latin typeface="Arial" charset="0"/>
              </a:rPr>
              <a:t>  </a:t>
            </a:r>
          </a:p>
          <a:p>
            <a:pPr algn="l"/>
            <a:r>
              <a:rPr lang="en-US" sz="1600" b="1">
                <a:latin typeface="Arial" charset="0"/>
              </a:rPr>
              <a:t>      socketCliente.send(pacoteEnviado); </a:t>
            </a:r>
          </a:p>
          <a:p>
            <a:pPr algn="l"/>
            <a:r>
              <a:rPr lang="en-US" sz="1600" b="1">
                <a:latin typeface="Arial" charset="0"/>
              </a:rPr>
              <a:t>  </a:t>
            </a:r>
          </a:p>
          <a:p>
            <a:pPr algn="l"/>
            <a:r>
              <a:rPr lang="en-US" sz="1600" b="1">
                <a:latin typeface="Arial" charset="0"/>
              </a:rPr>
              <a:t>      DatagramPacket pacoteRecebido = </a:t>
            </a:r>
          </a:p>
          <a:p>
            <a:pPr algn="l"/>
            <a:r>
              <a:rPr lang="en-US" sz="1600" b="1">
                <a:latin typeface="Arial" charset="0"/>
              </a:rPr>
              <a:t>         new DatagramPacket(dadosRecebidos, dadosRecebidos.length); </a:t>
            </a:r>
          </a:p>
          <a:p>
            <a:pPr algn="l"/>
            <a:r>
              <a:rPr lang="en-US" sz="1600" b="1">
                <a:latin typeface="Arial" charset="0"/>
              </a:rPr>
              <a:t>  </a:t>
            </a:r>
          </a:p>
          <a:p>
            <a:pPr algn="l"/>
            <a:r>
              <a:rPr lang="en-US" sz="1600" b="1">
                <a:latin typeface="Arial" charset="0"/>
              </a:rPr>
              <a:t>      socketCliente.receive(pacoteRecebido); </a:t>
            </a:r>
          </a:p>
          <a:p>
            <a:pPr algn="l"/>
            <a:r>
              <a:rPr lang="en-US" sz="1600" b="1">
                <a:latin typeface="Arial" charset="0"/>
              </a:rPr>
              <a:t>  </a:t>
            </a:r>
          </a:p>
          <a:p>
            <a:pPr algn="l"/>
            <a:r>
              <a:rPr lang="en-US" sz="1600" b="1">
                <a:latin typeface="Arial" charset="0"/>
              </a:rPr>
              <a:t>      String fraseModificada = </a:t>
            </a:r>
          </a:p>
          <a:p>
            <a:pPr algn="l"/>
            <a:r>
              <a:rPr lang="en-US" sz="1600" b="1">
                <a:latin typeface="Arial" charset="0"/>
              </a:rPr>
              <a:t>          new String(pacoteRecebido.getData()); </a:t>
            </a:r>
          </a:p>
          <a:p>
            <a:pPr algn="l"/>
            <a:r>
              <a:rPr lang="en-US" sz="1600" b="1">
                <a:latin typeface="Arial" charset="0"/>
              </a:rPr>
              <a:t>  </a:t>
            </a:r>
          </a:p>
          <a:p>
            <a:pPr algn="l"/>
            <a:r>
              <a:rPr lang="en-US" sz="1600" b="1">
                <a:latin typeface="Arial" charset="0"/>
              </a:rPr>
              <a:t>      System.out.println(“Do Servidor:" + fraseModificada); </a:t>
            </a:r>
          </a:p>
          <a:p>
            <a:pPr algn="l"/>
            <a:r>
              <a:rPr lang="en-US" sz="1600" b="1">
                <a:latin typeface="Arial" charset="0"/>
              </a:rPr>
              <a:t>      socketCliente.close(); </a:t>
            </a:r>
          </a:p>
          <a:p>
            <a:pPr algn="l"/>
            <a:r>
              <a:rPr lang="en-US" sz="1600" b="1">
                <a:latin typeface="Arial" charset="0"/>
              </a:rPr>
              <a:t>      } </a:t>
            </a:r>
          </a:p>
          <a:p>
            <a:pPr algn="l"/>
            <a:r>
              <a:rPr lang="en-US" sz="1600" b="1">
                <a:latin typeface="Arial" charset="0"/>
              </a:rPr>
              <a:t>}</a:t>
            </a:r>
            <a:r>
              <a:rPr lang="en-US" sz="2400">
                <a:latin typeface="Times New Roman" pitchFamily="18" charset="0"/>
              </a:rPr>
              <a:t> </a:t>
            </a:r>
          </a:p>
        </p:txBody>
      </p:sp>
      <p:sp>
        <p:nvSpPr>
          <p:cNvPr id="55302" name="Text Box 4"/>
          <p:cNvSpPr txBox="1">
            <a:spLocks noChangeArrowheads="1"/>
          </p:cNvSpPr>
          <p:nvPr/>
        </p:nvSpPr>
        <p:spPr bwMode="auto">
          <a:xfrm>
            <a:off x="0" y="1309688"/>
            <a:ext cx="2392363" cy="1465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r"/>
            <a:r>
              <a:rPr lang="pt-BR">
                <a:solidFill>
                  <a:schemeClr val="accent2"/>
                </a:solidFill>
              </a:rPr>
              <a:t>Cria datagrama com dados para enviar,</a:t>
            </a:r>
          </a:p>
          <a:p>
            <a:pPr algn="r"/>
            <a:r>
              <a:rPr lang="pt-BR">
                <a:solidFill>
                  <a:schemeClr val="accent2"/>
                </a:solidFill>
              </a:rPr>
              <a:t>comprimento, endereço IP, porta</a:t>
            </a:r>
          </a:p>
          <a:p>
            <a:pPr algn="r"/>
            <a:endParaRPr lang="pt-BR"/>
          </a:p>
        </p:txBody>
      </p:sp>
      <p:sp>
        <p:nvSpPr>
          <p:cNvPr id="55303" name="Text Box 5"/>
          <p:cNvSpPr txBox="1">
            <a:spLocks noChangeArrowheads="1"/>
          </p:cNvSpPr>
          <p:nvPr/>
        </p:nvSpPr>
        <p:spPr bwMode="auto">
          <a:xfrm>
            <a:off x="333375" y="2565400"/>
            <a:ext cx="1927225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r"/>
            <a:r>
              <a:rPr lang="pt-BR">
                <a:solidFill>
                  <a:schemeClr val="accent2"/>
                </a:solidFill>
              </a:rPr>
              <a:t>Envia datagrama</a:t>
            </a:r>
          </a:p>
          <a:p>
            <a:pPr algn="r"/>
            <a:r>
              <a:rPr lang="pt-BR">
                <a:solidFill>
                  <a:schemeClr val="accent2"/>
                </a:solidFill>
              </a:rPr>
              <a:t>ao servidor</a:t>
            </a:r>
            <a:endParaRPr lang="pt-BR"/>
          </a:p>
        </p:txBody>
      </p:sp>
      <p:sp>
        <p:nvSpPr>
          <p:cNvPr id="55304" name="Text Box 6"/>
          <p:cNvSpPr txBox="1">
            <a:spLocks noChangeArrowheads="1"/>
          </p:cNvSpPr>
          <p:nvPr/>
        </p:nvSpPr>
        <p:spPr bwMode="auto">
          <a:xfrm>
            <a:off x="574675" y="3614738"/>
            <a:ext cx="1624013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r"/>
            <a:r>
              <a:rPr lang="pt-BR">
                <a:solidFill>
                  <a:schemeClr val="accent2"/>
                </a:solidFill>
              </a:rPr>
              <a:t>Lê datagrama</a:t>
            </a:r>
          </a:p>
          <a:p>
            <a:pPr algn="r"/>
            <a:r>
              <a:rPr lang="pt-BR">
                <a:solidFill>
                  <a:schemeClr val="accent2"/>
                </a:solidFill>
              </a:rPr>
              <a:t>do servidor</a:t>
            </a:r>
            <a:endParaRPr lang="pt-BR"/>
          </a:p>
        </p:txBody>
      </p:sp>
      <p:sp>
        <p:nvSpPr>
          <p:cNvPr id="55305" name="Freeform 7"/>
          <p:cNvSpPr>
            <a:spLocks/>
          </p:cNvSpPr>
          <p:nvPr/>
        </p:nvSpPr>
        <p:spPr bwMode="auto">
          <a:xfrm>
            <a:off x="2228850" y="1284288"/>
            <a:ext cx="114300" cy="1219200"/>
          </a:xfrm>
          <a:custGeom>
            <a:avLst/>
            <a:gdLst>
              <a:gd name="T0" fmla="*/ 0 w 78"/>
              <a:gd name="T1" fmla="*/ 0 h 342"/>
              <a:gd name="T2" fmla="*/ 2147483647 w 78"/>
              <a:gd name="T3" fmla="*/ 0 h 342"/>
              <a:gd name="T4" fmla="*/ 2147483647 w 78"/>
              <a:gd name="T5" fmla="*/ 2147483647 h 342"/>
              <a:gd name="T6" fmla="*/ 2147483647 w 78"/>
              <a:gd name="T7" fmla="*/ 2147483647 h 342"/>
              <a:gd name="T8" fmla="*/ 0 60000 65536"/>
              <a:gd name="T9" fmla="*/ 0 60000 65536"/>
              <a:gd name="T10" fmla="*/ 0 60000 65536"/>
              <a:gd name="T11" fmla="*/ 0 60000 65536"/>
              <a:gd name="T12" fmla="*/ 0 w 78"/>
              <a:gd name="T13" fmla="*/ 0 h 342"/>
              <a:gd name="T14" fmla="*/ 78 w 78"/>
              <a:gd name="T15" fmla="*/ 342 h 34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8" h="342">
                <a:moveTo>
                  <a:pt x="0" y="0"/>
                </a:moveTo>
                <a:lnTo>
                  <a:pt x="78" y="0"/>
                </a:lnTo>
                <a:lnTo>
                  <a:pt x="78" y="342"/>
                </a:lnTo>
                <a:lnTo>
                  <a:pt x="6" y="342"/>
                </a:lnTo>
              </a:path>
            </a:pathLst>
          </a:custGeom>
          <a:noFill/>
          <a:ln w="28575">
            <a:solidFill>
              <a:schemeClr val="accent2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endParaRPr lang="pt-BR"/>
          </a:p>
        </p:txBody>
      </p:sp>
      <p:sp>
        <p:nvSpPr>
          <p:cNvPr id="55306" name="Line 8"/>
          <p:cNvSpPr>
            <a:spLocks noChangeShapeType="1"/>
          </p:cNvSpPr>
          <p:nvPr/>
        </p:nvSpPr>
        <p:spPr bwMode="auto">
          <a:xfrm flipV="1">
            <a:off x="2343150" y="2044700"/>
            <a:ext cx="342900" cy="14288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 type="triangle" w="med" len="med"/>
          </a:ln>
        </p:spPr>
        <p:txBody>
          <a:bodyPr anchor="ctr">
            <a:spAutoFit/>
          </a:bodyPr>
          <a:lstStyle/>
          <a:p>
            <a:endParaRPr lang="pt-BR"/>
          </a:p>
        </p:txBody>
      </p:sp>
      <p:sp>
        <p:nvSpPr>
          <p:cNvPr id="55307" name="Freeform 9"/>
          <p:cNvSpPr>
            <a:spLocks/>
          </p:cNvSpPr>
          <p:nvPr/>
        </p:nvSpPr>
        <p:spPr bwMode="auto">
          <a:xfrm>
            <a:off x="2136775" y="2586038"/>
            <a:ext cx="123825" cy="585787"/>
          </a:xfrm>
          <a:custGeom>
            <a:avLst/>
            <a:gdLst>
              <a:gd name="T0" fmla="*/ 0 w 78"/>
              <a:gd name="T1" fmla="*/ 0 h 342"/>
              <a:gd name="T2" fmla="*/ 2147483647 w 78"/>
              <a:gd name="T3" fmla="*/ 0 h 342"/>
              <a:gd name="T4" fmla="*/ 2147483647 w 78"/>
              <a:gd name="T5" fmla="*/ 2147483647 h 342"/>
              <a:gd name="T6" fmla="*/ 2147483647 w 78"/>
              <a:gd name="T7" fmla="*/ 2147483647 h 342"/>
              <a:gd name="T8" fmla="*/ 0 60000 65536"/>
              <a:gd name="T9" fmla="*/ 0 60000 65536"/>
              <a:gd name="T10" fmla="*/ 0 60000 65536"/>
              <a:gd name="T11" fmla="*/ 0 60000 65536"/>
              <a:gd name="T12" fmla="*/ 0 w 78"/>
              <a:gd name="T13" fmla="*/ 0 h 342"/>
              <a:gd name="T14" fmla="*/ 78 w 78"/>
              <a:gd name="T15" fmla="*/ 342 h 34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8" h="342">
                <a:moveTo>
                  <a:pt x="0" y="0"/>
                </a:moveTo>
                <a:lnTo>
                  <a:pt x="78" y="0"/>
                </a:lnTo>
                <a:lnTo>
                  <a:pt x="78" y="342"/>
                </a:lnTo>
                <a:lnTo>
                  <a:pt x="6" y="342"/>
                </a:lnTo>
              </a:path>
            </a:pathLst>
          </a:custGeom>
          <a:noFill/>
          <a:ln w="28575">
            <a:solidFill>
              <a:schemeClr val="accent2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endParaRPr lang="pt-BR"/>
          </a:p>
        </p:txBody>
      </p:sp>
      <p:sp>
        <p:nvSpPr>
          <p:cNvPr id="55308" name="Line 10"/>
          <p:cNvSpPr>
            <a:spLocks noChangeShapeType="1"/>
          </p:cNvSpPr>
          <p:nvPr/>
        </p:nvSpPr>
        <p:spPr bwMode="auto">
          <a:xfrm flipV="1">
            <a:off x="2260600" y="2800350"/>
            <a:ext cx="309563" cy="15875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 type="triangle" w="med" len="med"/>
          </a:ln>
        </p:spPr>
        <p:txBody>
          <a:bodyPr anchor="ctr">
            <a:spAutoFit/>
          </a:bodyPr>
          <a:lstStyle/>
          <a:p>
            <a:endParaRPr lang="pt-BR"/>
          </a:p>
        </p:txBody>
      </p:sp>
      <p:sp>
        <p:nvSpPr>
          <p:cNvPr id="55309" name="Freeform 11"/>
          <p:cNvSpPr>
            <a:spLocks/>
          </p:cNvSpPr>
          <p:nvPr/>
        </p:nvSpPr>
        <p:spPr bwMode="auto">
          <a:xfrm>
            <a:off x="2035175" y="3681413"/>
            <a:ext cx="123825" cy="509587"/>
          </a:xfrm>
          <a:custGeom>
            <a:avLst/>
            <a:gdLst>
              <a:gd name="T0" fmla="*/ 0 w 78"/>
              <a:gd name="T1" fmla="*/ 0 h 342"/>
              <a:gd name="T2" fmla="*/ 2147483647 w 78"/>
              <a:gd name="T3" fmla="*/ 0 h 342"/>
              <a:gd name="T4" fmla="*/ 2147483647 w 78"/>
              <a:gd name="T5" fmla="*/ 2147483647 h 342"/>
              <a:gd name="T6" fmla="*/ 2147483647 w 78"/>
              <a:gd name="T7" fmla="*/ 2147483647 h 342"/>
              <a:gd name="T8" fmla="*/ 0 60000 65536"/>
              <a:gd name="T9" fmla="*/ 0 60000 65536"/>
              <a:gd name="T10" fmla="*/ 0 60000 65536"/>
              <a:gd name="T11" fmla="*/ 0 60000 65536"/>
              <a:gd name="T12" fmla="*/ 0 w 78"/>
              <a:gd name="T13" fmla="*/ 0 h 342"/>
              <a:gd name="T14" fmla="*/ 78 w 78"/>
              <a:gd name="T15" fmla="*/ 342 h 34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8" h="342">
                <a:moveTo>
                  <a:pt x="0" y="0"/>
                </a:moveTo>
                <a:lnTo>
                  <a:pt x="78" y="0"/>
                </a:lnTo>
                <a:lnTo>
                  <a:pt x="78" y="342"/>
                </a:lnTo>
                <a:lnTo>
                  <a:pt x="6" y="342"/>
                </a:lnTo>
              </a:path>
            </a:pathLst>
          </a:custGeom>
          <a:noFill/>
          <a:ln w="28575">
            <a:solidFill>
              <a:schemeClr val="accent2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endParaRPr lang="pt-BR"/>
          </a:p>
        </p:txBody>
      </p:sp>
      <p:sp>
        <p:nvSpPr>
          <p:cNvPr id="55310" name="Line 12"/>
          <p:cNvSpPr>
            <a:spLocks noChangeShapeType="1"/>
          </p:cNvSpPr>
          <p:nvPr/>
        </p:nvSpPr>
        <p:spPr bwMode="auto">
          <a:xfrm flipV="1">
            <a:off x="2173288" y="4000500"/>
            <a:ext cx="295275" cy="4763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 type="triangle" w="med" len="med"/>
          </a:ln>
        </p:spPr>
        <p:txBody>
          <a:bodyPr anchor="ctr">
            <a:spAutoFit/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xmlns="" val="1477804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Espaço Reservado para Rodapé 3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/>
              <a:t>2: Camada de Aplicação</a:t>
            </a:r>
            <a:endParaRPr lang="pt-BR" smtClean="0">
              <a:latin typeface="Times New Roman" pitchFamily="18" charset="0"/>
            </a:endParaRPr>
          </a:p>
        </p:txBody>
      </p:sp>
      <p:sp>
        <p:nvSpPr>
          <p:cNvPr id="54275" name="Espaço Reservado para Número de Slide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B7664A9-67EC-4FBD-8FC5-764F281DF88B}" type="slidenum">
              <a:rPr lang="en-US" smtClean="0"/>
              <a:pPr/>
              <a:t>125</a:t>
            </a:fld>
            <a:endParaRPr lang="en-US" smtClean="0"/>
          </a:p>
        </p:txBody>
      </p:sp>
      <p:sp>
        <p:nvSpPr>
          <p:cNvPr id="5427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sz="3600" smtClean="0"/>
              <a:t>Exemplo: cliente Python (UDP)</a:t>
            </a:r>
          </a:p>
        </p:txBody>
      </p:sp>
      <p:sp>
        <p:nvSpPr>
          <p:cNvPr id="15" name="TextBox 1"/>
          <p:cNvSpPr txBox="1">
            <a:spLocks noChangeArrowheads="1"/>
          </p:cNvSpPr>
          <p:nvPr/>
        </p:nvSpPr>
        <p:spPr bwMode="auto">
          <a:xfrm>
            <a:off x="2902052" y="1651000"/>
            <a:ext cx="6167438" cy="4649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>
              <a:lnSpc>
                <a:spcPts val="2800"/>
              </a:lnSpc>
            </a:pPr>
            <a:r>
              <a:rPr lang="en-US" altLang="pt-BR"/>
              <a:t>from socket import *</a:t>
            </a:r>
          </a:p>
          <a:p>
            <a:pPr>
              <a:lnSpc>
                <a:spcPts val="2800"/>
              </a:lnSpc>
            </a:pPr>
            <a:r>
              <a:rPr lang="en-US" altLang="pt-BR" err="1"/>
              <a:t>serverName</a:t>
            </a:r>
            <a:r>
              <a:rPr lang="en-US" altLang="pt-BR"/>
              <a:t> = </a:t>
            </a:r>
            <a:r>
              <a:rPr lang="en-US" altLang="en-US"/>
              <a:t>‘</a:t>
            </a:r>
            <a:r>
              <a:rPr lang="en-US" altLang="pt-BR"/>
              <a:t>hostname</a:t>
            </a:r>
            <a:r>
              <a:rPr lang="en-US" altLang="en-US"/>
              <a:t>’</a:t>
            </a:r>
            <a:endParaRPr lang="en-US" altLang="pt-BR"/>
          </a:p>
          <a:p>
            <a:pPr>
              <a:lnSpc>
                <a:spcPts val="2800"/>
              </a:lnSpc>
            </a:pPr>
            <a:r>
              <a:rPr lang="en-US" altLang="pt-BR" err="1"/>
              <a:t>serverPort</a:t>
            </a:r>
            <a:r>
              <a:rPr lang="en-US" altLang="pt-BR"/>
              <a:t> = 12000</a:t>
            </a:r>
          </a:p>
          <a:p>
            <a:pPr>
              <a:lnSpc>
                <a:spcPts val="2800"/>
              </a:lnSpc>
            </a:pPr>
            <a:r>
              <a:rPr lang="en-US" altLang="pt-BR" err="1"/>
              <a:t>clientSocket</a:t>
            </a:r>
            <a:r>
              <a:rPr lang="en-US" altLang="pt-BR"/>
              <a:t> = socket(</a:t>
            </a:r>
            <a:r>
              <a:rPr lang="en-US" altLang="pt-BR" err="1"/>
              <a:t>socket.AF_INET</a:t>
            </a:r>
            <a:r>
              <a:rPr lang="en-US" altLang="pt-BR"/>
              <a:t>, </a:t>
            </a:r>
          </a:p>
          <a:p>
            <a:pPr>
              <a:lnSpc>
                <a:spcPts val="2800"/>
              </a:lnSpc>
            </a:pPr>
            <a:r>
              <a:rPr lang="en-US" altLang="pt-BR"/>
              <a:t>                                   </a:t>
            </a:r>
            <a:r>
              <a:rPr lang="en-US" altLang="pt-BR" err="1"/>
              <a:t>socket.SOCK_DGRAM</a:t>
            </a:r>
            <a:r>
              <a:rPr lang="en-US" altLang="pt-BR"/>
              <a:t>)</a:t>
            </a:r>
          </a:p>
          <a:p>
            <a:pPr>
              <a:lnSpc>
                <a:spcPts val="2800"/>
              </a:lnSpc>
            </a:pPr>
            <a:r>
              <a:rPr lang="en-US" altLang="pt-BR"/>
              <a:t>message = </a:t>
            </a:r>
            <a:r>
              <a:rPr lang="en-US" altLang="pt-BR" err="1"/>
              <a:t>raw_input</a:t>
            </a:r>
            <a:r>
              <a:rPr lang="en-US" altLang="pt-BR"/>
              <a:t>(</a:t>
            </a:r>
            <a:r>
              <a:rPr lang="en-US" altLang="en-US"/>
              <a:t>’</a:t>
            </a:r>
            <a:r>
              <a:rPr lang="en-US" altLang="pt-BR"/>
              <a:t>Input lowercase sentence:</a:t>
            </a:r>
            <a:r>
              <a:rPr lang="en-US" altLang="en-US"/>
              <a:t>’</a:t>
            </a:r>
            <a:r>
              <a:rPr lang="en-US" altLang="pt-BR"/>
              <a:t>)</a:t>
            </a:r>
          </a:p>
          <a:p>
            <a:pPr>
              <a:lnSpc>
                <a:spcPts val="2800"/>
              </a:lnSpc>
            </a:pPr>
            <a:r>
              <a:rPr lang="en-US" altLang="pt-BR" err="1"/>
              <a:t>clientSocket.sendto</a:t>
            </a:r>
            <a:r>
              <a:rPr lang="en-US" altLang="pt-BR" sz="1800"/>
              <a:t>(message,(</a:t>
            </a:r>
            <a:r>
              <a:rPr lang="en-US" altLang="pt-BR" sz="1800" err="1"/>
              <a:t>serverName</a:t>
            </a:r>
            <a:r>
              <a:rPr lang="en-US" altLang="pt-BR" sz="1800"/>
              <a:t>, </a:t>
            </a:r>
            <a:r>
              <a:rPr lang="en-US" altLang="pt-BR" sz="1800" err="1"/>
              <a:t>serverPort</a:t>
            </a:r>
            <a:r>
              <a:rPr lang="en-US" altLang="pt-BR" sz="1800"/>
              <a:t>))</a:t>
            </a:r>
          </a:p>
          <a:p>
            <a:pPr>
              <a:lnSpc>
                <a:spcPts val="2800"/>
              </a:lnSpc>
            </a:pPr>
            <a:r>
              <a:rPr lang="en-US" altLang="pt-BR" err="1"/>
              <a:t>modifiedMessage</a:t>
            </a:r>
            <a:r>
              <a:rPr lang="en-US" altLang="pt-BR"/>
              <a:t>, </a:t>
            </a:r>
            <a:r>
              <a:rPr lang="en-US" altLang="pt-BR" err="1"/>
              <a:t>serverAddress</a:t>
            </a:r>
            <a:r>
              <a:rPr lang="en-US" altLang="pt-BR"/>
              <a:t> = </a:t>
            </a:r>
          </a:p>
          <a:p>
            <a:pPr>
              <a:lnSpc>
                <a:spcPts val="2800"/>
              </a:lnSpc>
            </a:pPr>
            <a:r>
              <a:rPr lang="en-US" altLang="pt-BR"/>
              <a:t>                                   </a:t>
            </a:r>
            <a:r>
              <a:rPr lang="en-US" altLang="pt-BR" err="1"/>
              <a:t>clientSocket.recvfrom</a:t>
            </a:r>
            <a:r>
              <a:rPr lang="en-US" altLang="pt-BR"/>
              <a:t>(2048)</a:t>
            </a:r>
          </a:p>
          <a:p>
            <a:pPr>
              <a:lnSpc>
                <a:spcPts val="2800"/>
              </a:lnSpc>
            </a:pPr>
            <a:r>
              <a:rPr lang="en-US" altLang="pt-BR"/>
              <a:t>print </a:t>
            </a:r>
            <a:r>
              <a:rPr lang="en-US" altLang="pt-BR" err="1"/>
              <a:t>modifiedMessage</a:t>
            </a:r>
            <a:endParaRPr lang="en-US" altLang="pt-BR"/>
          </a:p>
          <a:p>
            <a:pPr>
              <a:lnSpc>
                <a:spcPts val="2800"/>
              </a:lnSpc>
            </a:pPr>
            <a:r>
              <a:rPr lang="en-US" altLang="pt-BR" err="1"/>
              <a:t>clientSocket.close</a:t>
            </a:r>
            <a:r>
              <a:rPr lang="en-US" altLang="pt-BR"/>
              <a:t>()</a:t>
            </a:r>
          </a:p>
        </p:txBody>
      </p:sp>
      <p:grpSp>
        <p:nvGrpSpPr>
          <p:cNvPr id="19" name="Group 47"/>
          <p:cNvGrpSpPr>
            <a:grpSpLocks/>
          </p:cNvGrpSpPr>
          <p:nvPr/>
        </p:nvGrpSpPr>
        <p:grpSpPr bwMode="auto">
          <a:xfrm>
            <a:off x="359316" y="2699770"/>
            <a:ext cx="2587625" cy="523220"/>
            <a:chOff x="189714" y="2700375"/>
            <a:chExt cx="2587958" cy="522566"/>
          </a:xfrm>
        </p:grpSpPr>
        <p:sp>
          <p:nvSpPr>
            <p:cNvPr id="20" name="TextBox 31"/>
            <p:cNvSpPr txBox="1">
              <a:spLocks noChangeArrowheads="1"/>
            </p:cNvSpPr>
            <p:nvPr/>
          </p:nvSpPr>
          <p:spPr bwMode="auto">
            <a:xfrm>
              <a:off x="189714" y="2700375"/>
              <a:ext cx="2271818" cy="522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r>
                <a:rPr lang="en-US" altLang="pt-BR" sz="1400" err="1" smtClean="0">
                  <a:solidFill>
                    <a:srgbClr val="000099"/>
                  </a:solidFill>
                </a:rPr>
                <a:t>cria</a:t>
              </a:r>
              <a:r>
                <a:rPr lang="en-US" altLang="pt-BR" sz="1400" smtClean="0">
                  <a:solidFill>
                    <a:srgbClr val="000099"/>
                  </a:solidFill>
                </a:rPr>
                <a:t> socket </a:t>
              </a:r>
              <a:r>
                <a:rPr lang="en-US" altLang="pt-BR" sz="1400">
                  <a:solidFill>
                    <a:srgbClr val="000099"/>
                  </a:solidFill>
                </a:rPr>
                <a:t>UDP </a:t>
              </a:r>
              <a:r>
                <a:rPr lang="en-US" altLang="pt-BR" sz="1400" smtClean="0">
                  <a:solidFill>
                    <a:srgbClr val="000099"/>
                  </a:solidFill>
                </a:rPr>
                <a:t>para </a:t>
              </a:r>
              <a:r>
                <a:rPr lang="en-US" altLang="pt-BR" sz="1400" err="1" smtClean="0">
                  <a:solidFill>
                    <a:srgbClr val="000099"/>
                  </a:solidFill>
                </a:rPr>
                <a:t>servidor</a:t>
              </a:r>
              <a:endParaRPr lang="en-US" altLang="pt-BR" sz="1400">
                <a:solidFill>
                  <a:srgbClr val="000099"/>
                </a:solidFill>
              </a:endParaRPr>
            </a:p>
          </p:txBody>
        </p:sp>
        <p:cxnSp>
          <p:nvCxnSpPr>
            <p:cNvPr id="21" name="Straight Connector 32"/>
            <p:cNvCxnSpPr>
              <a:cxnSpLocks noChangeShapeType="1"/>
            </p:cNvCxnSpPr>
            <p:nvPr/>
          </p:nvCxnSpPr>
          <p:spPr bwMode="auto">
            <a:xfrm>
              <a:off x="2050143" y="2948154"/>
              <a:ext cx="727529" cy="2721"/>
            </a:xfrm>
            <a:prstGeom prst="line">
              <a:avLst/>
            </a:prstGeom>
            <a:noFill/>
            <a:ln w="12700">
              <a:solidFill>
                <a:srgbClr val="CC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grpSp>
        <p:nvGrpSpPr>
          <p:cNvPr id="22" name="Group 48"/>
          <p:cNvGrpSpPr>
            <a:grpSpLocks/>
          </p:cNvGrpSpPr>
          <p:nvPr/>
        </p:nvGrpSpPr>
        <p:grpSpPr bwMode="auto">
          <a:xfrm>
            <a:off x="384716" y="3256277"/>
            <a:ext cx="2510624" cy="502702"/>
            <a:chOff x="215900" y="3256352"/>
            <a:chExt cx="2511079" cy="502529"/>
          </a:xfrm>
        </p:grpSpPr>
        <p:sp>
          <p:nvSpPr>
            <p:cNvPr id="23" name="TextBox 34"/>
            <p:cNvSpPr txBox="1">
              <a:spLocks noChangeArrowheads="1"/>
            </p:cNvSpPr>
            <p:nvPr/>
          </p:nvSpPr>
          <p:spPr bwMode="auto">
            <a:xfrm>
              <a:off x="215900" y="3256352"/>
              <a:ext cx="2511079" cy="5025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>
                <a:lnSpc>
                  <a:spcPts val="1600"/>
                </a:lnSpc>
              </a:pPr>
              <a:r>
                <a:rPr lang="en-US" altLang="pt-BR" sz="1400" err="1" smtClean="0">
                  <a:solidFill>
                    <a:srgbClr val="000099"/>
                  </a:solidFill>
                </a:rPr>
                <a:t>obtém</a:t>
              </a:r>
              <a:r>
                <a:rPr lang="en-US" altLang="pt-BR" sz="1400" smtClean="0">
                  <a:solidFill>
                    <a:srgbClr val="000099"/>
                  </a:solidFill>
                </a:rPr>
                <a:t> entrada do </a:t>
              </a:r>
              <a:r>
                <a:rPr lang="en-US" altLang="pt-BR" sz="1400" err="1" smtClean="0">
                  <a:solidFill>
                    <a:srgbClr val="000099"/>
                  </a:solidFill>
                </a:rPr>
                <a:t>teclado</a:t>
              </a:r>
              <a:r>
                <a:rPr lang="en-US" altLang="pt-BR" sz="1400" smtClean="0">
                  <a:solidFill>
                    <a:srgbClr val="000099"/>
                  </a:solidFill>
                </a:rPr>
                <a:t> do </a:t>
              </a:r>
            </a:p>
            <a:p>
              <a:pPr>
                <a:lnSpc>
                  <a:spcPts val="1600"/>
                </a:lnSpc>
              </a:pPr>
              <a:r>
                <a:rPr lang="en-US" altLang="pt-BR" sz="1400" err="1" smtClean="0">
                  <a:solidFill>
                    <a:srgbClr val="000099"/>
                  </a:solidFill>
                </a:rPr>
                <a:t>usuário</a:t>
              </a:r>
              <a:endParaRPr lang="en-US" altLang="pt-BR" sz="1400">
                <a:solidFill>
                  <a:srgbClr val="000099"/>
                </a:solidFill>
              </a:endParaRPr>
            </a:p>
          </p:txBody>
        </p:sp>
        <p:cxnSp>
          <p:nvCxnSpPr>
            <p:cNvPr id="24" name="Straight Connector 35"/>
            <p:cNvCxnSpPr>
              <a:cxnSpLocks noChangeShapeType="1"/>
            </p:cNvCxnSpPr>
            <p:nvPr/>
          </p:nvCxnSpPr>
          <p:spPr bwMode="auto">
            <a:xfrm flipV="1">
              <a:off x="762000" y="3694504"/>
              <a:ext cx="1959429" cy="4534"/>
            </a:xfrm>
            <a:prstGeom prst="line">
              <a:avLst/>
            </a:prstGeom>
            <a:noFill/>
            <a:ln w="12700">
              <a:solidFill>
                <a:srgbClr val="CC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grpSp>
        <p:nvGrpSpPr>
          <p:cNvPr id="25" name="Group 49"/>
          <p:cNvGrpSpPr>
            <a:grpSpLocks/>
          </p:cNvGrpSpPr>
          <p:nvPr/>
        </p:nvGrpSpPr>
        <p:grpSpPr bwMode="auto">
          <a:xfrm>
            <a:off x="103994" y="3726364"/>
            <a:ext cx="2800086" cy="954107"/>
            <a:chOff x="166472" y="3727234"/>
            <a:chExt cx="2568858" cy="951724"/>
          </a:xfrm>
        </p:grpSpPr>
        <p:sp>
          <p:nvSpPr>
            <p:cNvPr id="26" name="TextBox 36"/>
            <p:cNvSpPr txBox="1">
              <a:spLocks noChangeArrowheads="1"/>
            </p:cNvSpPr>
            <p:nvPr/>
          </p:nvSpPr>
          <p:spPr bwMode="auto">
            <a:xfrm>
              <a:off x="166472" y="3727234"/>
              <a:ext cx="2349500" cy="9517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r>
                <a:rPr lang="en-US" altLang="pt-BR" sz="1400" err="1" smtClean="0">
                  <a:solidFill>
                    <a:srgbClr val="000099"/>
                  </a:solidFill>
                </a:rPr>
                <a:t>acrescenta</a:t>
              </a:r>
              <a:r>
                <a:rPr lang="en-US" altLang="pt-BR" sz="1400" smtClean="0">
                  <a:solidFill>
                    <a:srgbClr val="000099"/>
                  </a:solidFill>
                </a:rPr>
                <a:t> o </a:t>
              </a:r>
              <a:r>
                <a:rPr lang="en-US" altLang="pt-BR" sz="1400" err="1" smtClean="0">
                  <a:solidFill>
                    <a:srgbClr val="000099"/>
                  </a:solidFill>
                </a:rPr>
                <a:t>nome</a:t>
              </a:r>
              <a:r>
                <a:rPr lang="en-US" altLang="pt-BR" sz="1400" smtClean="0">
                  <a:solidFill>
                    <a:srgbClr val="000099"/>
                  </a:solidFill>
                </a:rPr>
                <a:t> do </a:t>
              </a:r>
              <a:r>
                <a:rPr lang="en-US" altLang="pt-BR" sz="1400" err="1" smtClean="0">
                  <a:solidFill>
                    <a:srgbClr val="000099"/>
                  </a:solidFill>
                </a:rPr>
                <a:t>servidor</a:t>
              </a:r>
              <a:r>
                <a:rPr lang="en-US" altLang="pt-BR" sz="1400" smtClean="0">
                  <a:solidFill>
                    <a:srgbClr val="000099"/>
                  </a:solidFill>
                </a:rPr>
                <a:t> e </a:t>
              </a:r>
              <a:r>
                <a:rPr lang="en-US" altLang="pt-BR" sz="1400" err="1" smtClean="0">
                  <a:solidFill>
                    <a:srgbClr val="000099"/>
                  </a:solidFill>
                </a:rPr>
                <a:t>número</a:t>
              </a:r>
              <a:r>
                <a:rPr lang="en-US" altLang="pt-BR" sz="1400" smtClean="0">
                  <a:solidFill>
                    <a:srgbClr val="000099"/>
                  </a:solidFill>
                </a:rPr>
                <a:t> da </a:t>
              </a:r>
              <a:r>
                <a:rPr lang="en-US" altLang="pt-BR" sz="1400" err="1" smtClean="0">
                  <a:solidFill>
                    <a:srgbClr val="000099"/>
                  </a:solidFill>
                </a:rPr>
                <a:t>porta</a:t>
              </a:r>
              <a:r>
                <a:rPr lang="en-US" altLang="pt-BR" sz="1400" smtClean="0">
                  <a:solidFill>
                    <a:srgbClr val="000099"/>
                  </a:solidFill>
                </a:rPr>
                <a:t> à </a:t>
              </a:r>
              <a:r>
                <a:rPr lang="en-US" altLang="pt-BR" sz="1400" err="1" smtClean="0">
                  <a:solidFill>
                    <a:srgbClr val="000099"/>
                  </a:solidFill>
                </a:rPr>
                <a:t>mensagem</a:t>
              </a:r>
              <a:r>
                <a:rPr lang="en-US" altLang="pt-BR" sz="1400" smtClean="0">
                  <a:solidFill>
                    <a:srgbClr val="000099"/>
                  </a:solidFill>
                </a:rPr>
                <a:t>; </a:t>
              </a:r>
              <a:r>
                <a:rPr lang="en-US" altLang="pt-BR" sz="1400" err="1" smtClean="0">
                  <a:solidFill>
                    <a:srgbClr val="000099"/>
                  </a:solidFill>
                </a:rPr>
                <a:t>envia</a:t>
              </a:r>
              <a:r>
                <a:rPr lang="en-US" altLang="pt-BR" sz="1400" smtClean="0">
                  <a:solidFill>
                    <a:srgbClr val="000099"/>
                  </a:solidFill>
                </a:rPr>
                <a:t> </a:t>
              </a:r>
              <a:r>
                <a:rPr lang="en-US" altLang="pt-BR" sz="1400" err="1" smtClean="0">
                  <a:solidFill>
                    <a:srgbClr val="000099"/>
                  </a:solidFill>
                </a:rPr>
                <a:t>pelo</a:t>
              </a:r>
              <a:r>
                <a:rPr lang="en-US" altLang="pt-BR" sz="1400" smtClean="0">
                  <a:solidFill>
                    <a:srgbClr val="000099"/>
                  </a:solidFill>
                </a:rPr>
                <a:t> socket</a:t>
              </a:r>
              <a:endParaRPr lang="en-US" altLang="pt-BR" sz="1400">
                <a:solidFill>
                  <a:srgbClr val="000099"/>
                </a:solidFill>
              </a:endParaRPr>
            </a:p>
          </p:txBody>
        </p:sp>
        <p:cxnSp>
          <p:nvCxnSpPr>
            <p:cNvPr id="27" name="Straight Connector 39"/>
            <p:cNvCxnSpPr>
              <a:cxnSpLocks noChangeShapeType="1"/>
            </p:cNvCxnSpPr>
            <p:nvPr/>
          </p:nvCxnSpPr>
          <p:spPr bwMode="auto">
            <a:xfrm>
              <a:off x="2069589" y="4029250"/>
              <a:ext cx="665741" cy="0"/>
            </a:xfrm>
            <a:prstGeom prst="line">
              <a:avLst/>
            </a:prstGeom>
            <a:noFill/>
            <a:ln w="12700">
              <a:solidFill>
                <a:srgbClr val="CC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grpSp>
        <p:nvGrpSpPr>
          <p:cNvPr id="28" name="Group 55"/>
          <p:cNvGrpSpPr>
            <a:grpSpLocks/>
          </p:cNvGrpSpPr>
          <p:nvPr/>
        </p:nvGrpSpPr>
        <p:grpSpPr bwMode="auto">
          <a:xfrm>
            <a:off x="383129" y="5155581"/>
            <a:ext cx="2511425" cy="523220"/>
            <a:chOff x="214386" y="5156152"/>
            <a:chExt cx="2511708" cy="522566"/>
          </a:xfrm>
        </p:grpSpPr>
        <p:sp>
          <p:nvSpPr>
            <p:cNvPr id="29" name="TextBox 61"/>
            <p:cNvSpPr txBox="1">
              <a:spLocks noChangeArrowheads="1"/>
            </p:cNvSpPr>
            <p:nvPr/>
          </p:nvSpPr>
          <p:spPr bwMode="auto">
            <a:xfrm>
              <a:off x="214386" y="5156152"/>
              <a:ext cx="2349500" cy="522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r>
                <a:rPr lang="en-US" altLang="pt-BR" sz="1400" err="1" smtClean="0">
                  <a:solidFill>
                    <a:srgbClr val="000099"/>
                  </a:solidFill>
                </a:rPr>
                <a:t>imprime</a:t>
              </a:r>
              <a:r>
                <a:rPr lang="en-US" altLang="pt-BR" sz="1400" smtClean="0">
                  <a:solidFill>
                    <a:srgbClr val="000099"/>
                  </a:solidFill>
                </a:rPr>
                <a:t> </a:t>
              </a:r>
              <a:r>
                <a:rPr lang="en-US" altLang="pt-BR" sz="1400">
                  <a:solidFill>
                    <a:srgbClr val="000099"/>
                  </a:solidFill>
                </a:rPr>
                <a:t>string </a:t>
              </a:r>
              <a:r>
                <a:rPr lang="en-US" altLang="pt-BR" sz="1400" err="1" smtClean="0">
                  <a:solidFill>
                    <a:srgbClr val="000099"/>
                  </a:solidFill>
                </a:rPr>
                <a:t>recebido</a:t>
              </a:r>
              <a:r>
                <a:rPr lang="en-US" altLang="pt-BR" sz="1400" smtClean="0">
                  <a:solidFill>
                    <a:srgbClr val="000099"/>
                  </a:solidFill>
                </a:rPr>
                <a:t> e </a:t>
              </a:r>
              <a:r>
                <a:rPr lang="en-US" altLang="pt-BR" sz="1400" err="1" smtClean="0">
                  <a:solidFill>
                    <a:srgbClr val="000099"/>
                  </a:solidFill>
                </a:rPr>
                <a:t>fecha</a:t>
              </a:r>
              <a:r>
                <a:rPr lang="en-US" altLang="pt-BR" sz="1400" smtClean="0">
                  <a:solidFill>
                    <a:srgbClr val="000099"/>
                  </a:solidFill>
                </a:rPr>
                <a:t> socket</a:t>
              </a:r>
              <a:endParaRPr lang="en-US" altLang="pt-BR" sz="1400">
                <a:solidFill>
                  <a:srgbClr val="000099"/>
                </a:solidFill>
              </a:endParaRPr>
            </a:p>
          </p:txBody>
        </p:sp>
        <p:cxnSp>
          <p:nvCxnSpPr>
            <p:cNvPr id="30" name="Straight Connector 62"/>
            <p:cNvCxnSpPr>
              <a:cxnSpLocks noChangeShapeType="1"/>
            </p:cNvCxnSpPr>
            <p:nvPr/>
          </p:nvCxnSpPr>
          <p:spPr bwMode="auto">
            <a:xfrm>
              <a:off x="2230329" y="5341464"/>
              <a:ext cx="495765" cy="242"/>
            </a:xfrm>
            <a:prstGeom prst="line">
              <a:avLst/>
            </a:prstGeom>
            <a:noFill/>
            <a:ln w="12700">
              <a:solidFill>
                <a:srgbClr val="CC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grpSp>
        <p:nvGrpSpPr>
          <p:cNvPr id="31" name="Group 54"/>
          <p:cNvGrpSpPr>
            <a:grpSpLocks/>
          </p:cNvGrpSpPr>
          <p:nvPr/>
        </p:nvGrpSpPr>
        <p:grpSpPr bwMode="auto">
          <a:xfrm>
            <a:off x="11653" y="4438699"/>
            <a:ext cx="2900363" cy="738668"/>
            <a:chOff x="-157119" y="4438418"/>
            <a:chExt cx="2900123" cy="739159"/>
          </a:xfrm>
        </p:grpSpPr>
        <p:sp>
          <p:nvSpPr>
            <p:cNvPr id="32" name="TextBox 56"/>
            <p:cNvSpPr txBox="1">
              <a:spLocks noChangeArrowheads="1"/>
            </p:cNvSpPr>
            <p:nvPr/>
          </p:nvSpPr>
          <p:spPr bwMode="auto">
            <a:xfrm>
              <a:off x="192835" y="4438418"/>
              <a:ext cx="2349500" cy="7391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r>
                <a:rPr lang="en-US" altLang="pt-BR" sz="1400" err="1" smtClean="0">
                  <a:solidFill>
                    <a:srgbClr val="000099"/>
                  </a:solidFill>
                </a:rPr>
                <a:t>lê</a:t>
              </a:r>
              <a:r>
                <a:rPr lang="en-US" altLang="pt-BR" sz="1400" smtClean="0">
                  <a:solidFill>
                    <a:srgbClr val="000099"/>
                  </a:solidFill>
                </a:rPr>
                <a:t> </a:t>
              </a:r>
              <a:r>
                <a:rPr lang="en-US" altLang="pt-BR" sz="1400" err="1" smtClean="0">
                  <a:solidFill>
                    <a:srgbClr val="000099"/>
                  </a:solidFill>
                </a:rPr>
                <a:t>caracteres</a:t>
              </a:r>
              <a:r>
                <a:rPr lang="en-US" altLang="pt-BR" sz="1400" smtClean="0">
                  <a:solidFill>
                    <a:srgbClr val="000099"/>
                  </a:solidFill>
                </a:rPr>
                <a:t> de </a:t>
              </a:r>
              <a:r>
                <a:rPr lang="en-US" altLang="pt-BR" sz="1400" err="1" smtClean="0">
                  <a:solidFill>
                    <a:srgbClr val="000099"/>
                  </a:solidFill>
                </a:rPr>
                <a:t>resposta</a:t>
              </a:r>
              <a:r>
                <a:rPr lang="en-US" altLang="pt-BR" sz="1400" smtClean="0">
                  <a:solidFill>
                    <a:srgbClr val="000099"/>
                  </a:solidFill>
                </a:rPr>
                <a:t> do socket e </a:t>
              </a:r>
              <a:r>
                <a:rPr lang="en-US" altLang="pt-BR" sz="1400" err="1" smtClean="0">
                  <a:solidFill>
                    <a:srgbClr val="000099"/>
                  </a:solidFill>
                </a:rPr>
                <a:t>converte</a:t>
              </a:r>
              <a:r>
                <a:rPr lang="en-US" altLang="pt-BR" sz="1400" smtClean="0">
                  <a:solidFill>
                    <a:srgbClr val="000099"/>
                  </a:solidFill>
                </a:rPr>
                <a:t> </a:t>
              </a:r>
              <a:r>
                <a:rPr lang="en-US" altLang="pt-BR" sz="1400" err="1" smtClean="0">
                  <a:solidFill>
                    <a:srgbClr val="000099"/>
                  </a:solidFill>
                </a:rPr>
                <a:t>em</a:t>
              </a:r>
              <a:r>
                <a:rPr lang="en-US" altLang="pt-BR" sz="1400" smtClean="0">
                  <a:solidFill>
                    <a:srgbClr val="000099"/>
                  </a:solidFill>
                </a:rPr>
                <a:t> </a:t>
              </a:r>
              <a:r>
                <a:rPr lang="en-US" altLang="pt-BR" sz="1400" i="1" smtClean="0">
                  <a:solidFill>
                    <a:srgbClr val="000099"/>
                  </a:solidFill>
                </a:rPr>
                <a:t>string</a:t>
              </a:r>
              <a:endParaRPr lang="en-US" altLang="pt-BR" sz="1400" smtClean="0">
                <a:solidFill>
                  <a:srgbClr val="000099"/>
                </a:solidFill>
              </a:endParaRPr>
            </a:p>
          </p:txBody>
        </p:sp>
        <p:cxnSp>
          <p:nvCxnSpPr>
            <p:cNvPr id="33" name="Straight Connector 59"/>
            <p:cNvCxnSpPr>
              <a:cxnSpLocks noChangeShapeType="1"/>
            </p:cNvCxnSpPr>
            <p:nvPr/>
          </p:nvCxnSpPr>
          <p:spPr bwMode="auto">
            <a:xfrm flipV="1">
              <a:off x="2415586" y="4605614"/>
              <a:ext cx="327418" cy="416"/>
            </a:xfrm>
            <a:prstGeom prst="line">
              <a:avLst/>
            </a:prstGeom>
            <a:noFill/>
            <a:ln w="12700">
              <a:solidFill>
                <a:srgbClr val="CC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34" name="TextBox 53"/>
            <p:cNvSpPr txBox="1">
              <a:spLocks noChangeArrowheads="1"/>
            </p:cNvSpPr>
            <p:nvPr/>
          </p:nvSpPr>
          <p:spPr bwMode="auto">
            <a:xfrm>
              <a:off x="-157119" y="4530536"/>
              <a:ext cx="184666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pt-BR" altLang="pt-BR"/>
            </a:p>
          </p:txBody>
        </p:sp>
      </p:grpSp>
      <p:sp>
        <p:nvSpPr>
          <p:cNvPr id="35" name="TextBox 3"/>
          <p:cNvSpPr txBox="1">
            <a:spLocks noChangeArrowheads="1"/>
          </p:cNvSpPr>
          <p:nvPr/>
        </p:nvSpPr>
        <p:spPr bwMode="auto">
          <a:xfrm>
            <a:off x="397416" y="1655788"/>
            <a:ext cx="2454518" cy="502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>
              <a:lnSpc>
                <a:spcPts val="1600"/>
              </a:lnSpc>
            </a:pPr>
            <a:r>
              <a:rPr lang="pt-BR" altLang="pt-BR" sz="1400" smtClean="0">
                <a:solidFill>
                  <a:srgbClr val="000099"/>
                </a:solidFill>
              </a:rPr>
              <a:t>inclui a biblioteca de sockets</a:t>
            </a:r>
          </a:p>
          <a:p>
            <a:pPr>
              <a:lnSpc>
                <a:spcPts val="1600"/>
              </a:lnSpc>
            </a:pPr>
            <a:r>
              <a:rPr lang="pt-BR" altLang="pt-BR" sz="1400" smtClean="0">
                <a:solidFill>
                  <a:srgbClr val="000099"/>
                </a:solidFill>
              </a:rPr>
              <a:t>do Python</a:t>
            </a:r>
          </a:p>
        </p:txBody>
      </p:sp>
      <p:cxnSp>
        <p:nvCxnSpPr>
          <p:cNvPr id="36" name="Straight Connector 10"/>
          <p:cNvCxnSpPr>
            <a:cxnSpLocks noChangeShapeType="1"/>
          </p:cNvCxnSpPr>
          <p:nvPr/>
        </p:nvCxnSpPr>
        <p:spPr bwMode="auto">
          <a:xfrm flipV="1">
            <a:off x="1121249" y="1930362"/>
            <a:ext cx="1727267" cy="8118"/>
          </a:xfrm>
          <a:prstGeom prst="line">
            <a:avLst/>
          </a:prstGeom>
          <a:noFill/>
          <a:ln w="12700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xmlns="" val="2730535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Espaço Reservado para Rodapé 3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/>
              <a:t>2: Camada de Aplicação</a:t>
            </a:r>
            <a:endParaRPr lang="pt-BR" smtClean="0">
              <a:latin typeface="Times New Roman" pitchFamily="18" charset="0"/>
            </a:endParaRPr>
          </a:p>
        </p:txBody>
      </p:sp>
      <p:sp>
        <p:nvSpPr>
          <p:cNvPr id="56323" name="Espaço Reservado para Número de Slide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AA555B62-2933-4467-9EB3-89AAC54EFDC9}" type="slidenum">
              <a:rPr lang="en-US" smtClean="0"/>
              <a:pPr/>
              <a:t>126</a:t>
            </a:fld>
            <a:endParaRPr lang="en-US" smtClean="0"/>
          </a:p>
        </p:txBody>
      </p:sp>
      <p:sp>
        <p:nvSpPr>
          <p:cNvPr id="5632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Servidor UDP</a:t>
            </a:r>
          </a:p>
        </p:txBody>
      </p:sp>
      <p:pic>
        <p:nvPicPr>
          <p:cNvPr id="5632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43063" y="1587500"/>
            <a:ext cx="5656262" cy="4584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453233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Espaço Reservado para Rodapé 3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/>
              <a:t>2: Camada de Aplicação</a:t>
            </a:r>
            <a:endParaRPr lang="pt-BR" smtClean="0">
              <a:latin typeface="Times New Roman" pitchFamily="18" charset="0"/>
            </a:endParaRPr>
          </a:p>
        </p:txBody>
      </p:sp>
      <p:sp>
        <p:nvSpPr>
          <p:cNvPr id="57347" name="Espaço Reservado para Número de Slide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758A5AD3-D16C-425C-A91C-C12AFC0F157E}" type="slidenum">
              <a:rPr lang="en-US" smtClean="0"/>
              <a:pPr/>
              <a:t>127</a:t>
            </a:fld>
            <a:endParaRPr lang="en-US" smtClean="0"/>
          </a:p>
        </p:txBody>
      </p:sp>
      <p:sp>
        <p:nvSpPr>
          <p:cNvPr id="5734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sz="3600" smtClean="0"/>
              <a:t>Exemplo: servidor Java (UDP)</a:t>
            </a:r>
          </a:p>
        </p:txBody>
      </p:sp>
      <p:sp>
        <p:nvSpPr>
          <p:cNvPr id="57349" name="Rectangle 3"/>
          <p:cNvSpPr>
            <a:spLocks noChangeArrowheads="1"/>
          </p:cNvSpPr>
          <p:nvPr/>
        </p:nvSpPr>
        <p:spPr bwMode="auto">
          <a:xfrm>
            <a:off x="2565400" y="1541463"/>
            <a:ext cx="6653213" cy="4613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l"/>
            <a:r>
              <a:rPr lang="en-US" sz="1600" b="1">
                <a:latin typeface="Arial" charset="0"/>
              </a:rPr>
              <a:t>import java.io.*; </a:t>
            </a:r>
          </a:p>
          <a:p>
            <a:pPr algn="l"/>
            <a:r>
              <a:rPr lang="en-US" sz="1600" b="1">
                <a:latin typeface="Arial" charset="0"/>
              </a:rPr>
              <a:t>import java.net.*; </a:t>
            </a:r>
          </a:p>
          <a:p>
            <a:pPr algn="l"/>
            <a:r>
              <a:rPr lang="en-US" sz="1600" b="1">
                <a:latin typeface="Arial" charset="0"/>
              </a:rPr>
              <a:t>  </a:t>
            </a:r>
          </a:p>
          <a:p>
            <a:pPr algn="l"/>
            <a:r>
              <a:rPr lang="en-US" sz="1600" b="1">
                <a:latin typeface="Arial" charset="0"/>
              </a:rPr>
              <a:t>class servidorUDP  { </a:t>
            </a:r>
          </a:p>
          <a:p>
            <a:pPr algn="l"/>
            <a:r>
              <a:rPr lang="en-US" sz="1600" b="1">
                <a:latin typeface="Arial" charset="0"/>
              </a:rPr>
              <a:t>  public static void main(String args[]) throws Exception </a:t>
            </a:r>
          </a:p>
          <a:p>
            <a:pPr algn="l"/>
            <a:r>
              <a:rPr lang="en-US" sz="1600" b="1">
                <a:latin typeface="Arial" charset="0"/>
              </a:rPr>
              <a:t>    { </a:t>
            </a:r>
          </a:p>
          <a:p>
            <a:pPr algn="l"/>
            <a:r>
              <a:rPr lang="en-US" sz="1600" b="1">
                <a:latin typeface="Arial" charset="0"/>
              </a:rPr>
              <a:t>  </a:t>
            </a:r>
          </a:p>
          <a:p>
            <a:pPr algn="l"/>
            <a:r>
              <a:rPr lang="en-US" sz="1600" b="1">
                <a:latin typeface="Arial" charset="0"/>
              </a:rPr>
              <a:t>      DatagramSocket socketServidor = new DatagramSocket(9876); </a:t>
            </a:r>
          </a:p>
          <a:p>
            <a:pPr algn="l"/>
            <a:r>
              <a:rPr lang="en-US" sz="1600" b="1">
                <a:latin typeface="Arial" charset="0"/>
              </a:rPr>
              <a:t>  </a:t>
            </a:r>
          </a:p>
          <a:p>
            <a:pPr algn="l"/>
            <a:r>
              <a:rPr lang="en-US" sz="1600" b="1">
                <a:latin typeface="Arial" charset="0"/>
              </a:rPr>
              <a:t>      byte[] dadosRecebidos = new byte[1024]; </a:t>
            </a:r>
          </a:p>
          <a:p>
            <a:pPr algn="l"/>
            <a:r>
              <a:rPr lang="en-US" sz="1600" b="1">
                <a:latin typeface="Arial" charset="0"/>
              </a:rPr>
              <a:t>      byte[] dadosEnviados  = new byte[1024]; </a:t>
            </a:r>
          </a:p>
          <a:p>
            <a:pPr algn="l"/>
            <a:r>
              <a:rPr lang="en-US" sz="1600" b="1">
                <a:latin typeface="Arial" charset="0"/>
              </a:rPr>
              <a:t>  </a:t>
            </a:r>
          </a:p>
          <a:p>
            <a:pPr algn="l"/>
            <a:r>
              <a:rPr lang="en-US" sz="1600" b="1">
                <a:latin typeface="Arial" charset="0"/>
              </a:rPr>
              <a:t>      while(true) </a:t>
            </a:r>
          </a:p>
          <a:p>
            <a:pPr algn="l"/>
            <a:r>
              <a:rPr lang="en-US" sz="1600" b="1">
                <a:latin typeface="Arial" charset="0"/>
              </a:rPr>
              <a:t>        { </a:t>
            </a:r>
          </a:p>
          <a:p>
            <a:pPr algn="l"/>
            <a:r>
              <a:rPr lang="en-US" sz="1600" b="1">
                <a:latin typeface="Arial" charset="0"/>
              </a:rPr>
              <a:t>            DatagramPacket pacoteRecebido = </a:t>
            </a:r>
          </a:p>
          <a:p>
            <a:pPr algn="l"/>
            <a:r>
              <a:rPr lang="en-US" sz="1600" b="1">
                <a:latin typeface="Arial" charset="0"/>
              </a:rPr>
              <a:t>             new DatagramPacket(dadosRecebidos, </a:t>
            </a:r>
          </a:p>
          <a:p>
            <a:pPr algn="l"/>
            <a:r>
              <a:rPr lang="en-US" sz="1600" b="1">
                <a:latin typeface="Arial" charset="0"/>
              </a:rPr>
              <a:t>		dadosRecebidos.length); </a:t>
            </a:r>
          </a:p>
          <a:p>
            <a:pPr algn="l"/>
            <a:r>
              <a:rPr lang="en-US" sz="1600" b="1">
                <a:latin typeface="Arial" charset="0"/>
              </a:rPr>
              <a:t>             socketServidor.receive(pacoteRecebido);</a:t>
            </a:r>
            <a:r>
              <a:rPr lang="en-US" sz="2400" b="1">
                <a:latin typeface="Times New Roman" pitchFamily="18" charset="0"/>
              </a:rPr>
              <a:t> </a:t>
            </a:r>
          </a:p>
        </p:txBody>
      </p:sp>
      <p:sp>
        <p:nvSpPr>
          <p:cNvPr id="57350" name="Text Box 4"/>
          <p:cNvSpPr txBox="1">
            <a:spLocks noChangeArrowheads="1"/>
          </p:cNvSpPr>
          <p:nvPr/>
        </p:nvSpPr>
        <p:spPr bwMode="auto">
          <a:xfrm>
            <a:off x="460375" y="2811463"/>
            <a:ext cx="1951038" cy="915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r"/>
            <a:r>
              <a:rPr lang="pt-BR">
                <a:solidFill>
                  <a:schemeClr val="accent2"/>
                </a:solidFill>
              </a:rPr>
              <a:t>Cria socket</a:t>
            </a:r>
          </a:p>
          <a:p>
            <a:pPr algn="r"/>
            <a:r>
              <a:rPr lang="pt-BR">
                <a:solidFill>
                  <a:schemeClr val="accent2"/>
                </a:solidFill>
              </a:rPr>
              <a:t>para datagramas</a:t>
            </a:r>
          </a:p>
          <a:p>
            <a:pPr algn="r"/>
            <a:r>
              <a:rPr lang="pt-BR">
                <a:solidFill>
                  <a:schemeClr val="accent2"/>
                </a:solidFill>
              </a:rPr>
              <a:t>na porta 9876</a:t>
            </a:r>
            <a:endParaRPr lang="pt-BR"/>
          </a:p>
        </p:txBody>
      </p:sp>
      <p:sp>
        <p:nvSpPr>
          <p:cNvPr id="57351" name="Text Box 5"/>
          <p:cNvSpPr txBox="1">
            <a:spLocks noChangeArrowheads="1"/>
          </p:cNvSpPr>
          <p:nvPr/>
        </p:nvSpPr>
        <p:spPr bwMode="auto">
          <a:xfrm>
            <a:off x="215900" y="5018088"/>
            <a:ext cx="2263775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r"/>
            <a:r>
              <a:rPr lang="pt-BR">
                <a:solidFill>
                  <a:schemeClr val="accent2"/>
                </a:solidFill>
              </a:rPr>
              <a:t>Aloca memória para</a:t>
            </a:r>
          </a:p>
          <a:p>
            <a:pPr algn="r"/>
            <a:r>
              <a:rPr lang="pt-BR">
                <a:solidFill>
                  <a:schemeClr val="accent2"/>
                </a:solidFill>
              </a:rPr>
              <a:t>receber datagrama</a:t>
            </a:r>
            <a:endParaRPr lang="pt-BR"/>
          </a:p>
        </p:txBody>
      </p:sp>
      <p:sp>
        <p:nvSpPr>
          <p:cNvPr id="57352" name="Text Box 6"/>
          <p:cNvSpPr txBox="1">
            <a:spLocks noChangeArrowheads="1"/>
          </p:cNvSpPr>
          <p:nvPr/>
        </p:nvSpPr>
        <p:spPr bwMode="auto">
          <a:xfrm>
            <a:off x="1084263" y="5788025"/>
            <a:ext cx="1470025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r"/>
            <a:r>
              <a:rPr lang="pt-BR">
                <a:solidFill>
                  <a:schemeClr val="accent2"/>
                </a:solidFill>
              </a:rPr>
              <a:t>Recebe</a:t>
            </a:r>
          </a:p>
          <a:p>
            <a:pPr algn="r"/>
            <a:r>
              <a:rPr lang="pt-BR">
                <a:solidFill>
                  <a:schemeClr val="accent2"/>
                </a:solidFill>
              </a:rPr>
              <a:t>datagrama</a:t>
            </a:r>
            <a:endParaRPr lang="pt-BR"/>
          </a:p>
        </p:txBody>
      </p:sp>
      <p:sp>
        <p:nvSpPr>
          <p:cNvPr id="57353" name="Freeform 7"/>
          <p:cNvSpPr>
            <a:spLocks/>
          </p:cNvSpPr>
          <p:nvPr/>
        </p:nvSpPr>
        <p:spPr bwMode="auto">
          <a:xfrm>
            <a:off x="2286000" y="2871788"/>
            <a:ext cx="152400" cy="800100"/>
          </a:xfrm>
          <a:custGeom>
            <a:avLst/>
            <a:gdLst>
              <a:gd name="T0" fmla="*/ 0 w 78"/>
              <a:gd name="T1" fmla="*/ 0 h 342"/>
              <a:gd name="T2" fmla="*/ 2147483647 w 78"/>
              <a:gd name="T3" fmla="*/ 0 h 342"/>
              <a:gd name="T4" fmla="*/ 2147483647 w 78"/>
              <a:gd name="T5" fmla="*/ 2147483647 h 342"/>
              <a:gd name="T6" fmla="*/ 2147483647 w 78"/>
              <a:gd name="T7" fmla="*/ 2147483647 h 342"/>
              <a:gd name="T8" fmla="*/ 0 60000 65536"/>
              <a:gd name="T9" fmla="*/ 0 60000 65536"/>
              <a:gd name="T10" fmla="*/ 0 60000 65536"/>
              <a:gd name="T11" fmla="*/ 0 60000 65536"/>
              <a:gd name="T12" fmla="*/ 0 w 78"/>
              <a:gd name="T13" fmla="*/ 0 h 342"/>
              <a:gd name="T14" fmla="*/ 78 w 78"/>
              <a:gd name="T15" fmla="*/ 342 h 34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8" h="342">
                <a:moveTo>
                  <a:pt x="0" y="0"/>
                </a:moveTo>
                <a:lnTo>
                  <a:pt x="78" y="0"/>
                </a:lnTo>
                <a:lnTo>
                  <a:pt x="78" y="342"/>
                </a:lnTo>
                <a:lnTo>
                  <a:pt x="6" y="342"/>
                </a:lnTo>
              </a:path>
            </a:pathLst>
          </a:custGeom>
          <a:noFill/>
          <a:ln w="28575">
            <a:solidFill>
              <a:schemeClr val="accent2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endParaRPr lang="pt-BR"/>
          </a:p>
        </p:txBody>
      </p:sp>
      <p:sp>
        <p:nvSpPr>
          <p:cNvPr id="57354" name="Line 8"/>
          <p:cNvSpPr>
            <a:spLocks noChangeShapeType="1"/>
          </p:cNvSpPr>
          <p:nvPr/>
        </p:nvSpPr>
        <p:spPr bwMode="auto">
          <a:xfrm>
            <a:off x="2457450" y="3405188"/>
            <a:ext cx="419100" cy="4762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 type="triangle" w="med" len="med"/>
          </a:ln>
        </p:spPr>
        <p:txBody>
          <a:bodyPr anchor="ctr">
            <a:spAutoFit/>
          </a:bodyPr>
          <a:lstStyle/>
          <a:p>
            <a:endParaRPr lang="pt-BR"/>
          </a:p>
        </p:txBody>
      </p:sp>
      <p:sp>
        <p:nvSpPr>
          <p:cNvPr id="57355" name="Freeform 9"/>
          <p:cNvSpPr>
            <a:spLocks/>
          </p:cNvSpPr>
          <p:nvPr/>
        </p:nvSpPr>
        <p:spPr bwMode="auto">
          <a:xfrm>
            <a:off x="2362200" y="5072063"/>
            <a:ext cx="85725" cy="547687"/>
          </a:xfrm>
          <a:custGeom>
            <a:avLst/>
            <a:gdLst>
              <a:gd name="T0" fmla="*/ 0 w 78"/>
              <a:gd name="T1" fmla="*/ 0 h 342"/>
              <a:gd name="T2" fmla="*/ 2147483647 w 78"/>
              <a:gd name="T3" fmla="*/ 0 h 342"/>
              <a:gd name="T4" fmla="*/ 2147483647 w 78"/>
              <a:gd name="T5" fmla="*/ 2147483647 h 342"/>
              <a:gd name="T6" fmla="*/ 2147483647 w 78"/>
              <a:gd name="T7" fmla="*/ 2147483647 h 342"/>
              <a:gd name="T8" fmla="*/ 0 60000 65536"/>
              <a:gd name="T9" fmla="*/ 0 60000 65536"/>
              <a:gd name="T10" fmla="*/ 0 60000 65536"/>
              <a:gd name="T11" fmla="*/ 0 60000 65536"/>
              <a:gd name="T12" fmla="*/ 0 w 78"/>
              <a:gd name="T13" fmla="*/ 0 h 342"/>
              <a:gd name="T14" fmla="*/ 78 w 78"/>
              <a:gd name="T15" fmla="*/ 342 h 34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8" h="342">
                <a:moveTo>
                  <a:pt x="0" y="0"/>
                </a:moveTo>
                <a:lnTo>
                  <a:pt x="78" y="0"/>
                </a:lnTo>
                <a:lnTo>
                  <a:pt x="78" y="342"/>
                </a:lnTo>
                <a:lnTo>
                  <a:pt x="6" y="342"/>
                </a:lnTo>
              </a:path>
            </a:pathLst>
          </a:custGeom>
          <a:noFill/>
          <a:ln w="28575">
            <a:solidFill>
              <a:schemeClr val="accent2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endParaRPr lang="pt-BR"/>
          </a:p>
        </p:txBody>
      </p:sp>
      <p:sp>
        <p:nvSpPr>
          <p:cNvPr id="57356" name="Line 10"/>
          <p:cNvSpPr>
            <a:spLocks noChangeShapeType="1"/>
          </p:cNvSpPr>
          <p:nvPr/>
        </p:nvSpPr>
        <p:spPr bwMode="auto">
          <a:xfrm>
            <a:off x="2471738" y="5407025"/>
            <a:ext cx="604837" cy="12700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 type="triangle" w="med" len="med"/>
          </a:ln>
        </p:spPr>
        <p:txBody>
          <a:bodyPr anchor="ctr">
            <a:spAutoFit/>
          </a:bodyPr>
          <a:lstStyle/>
          <a:p>
            <a:endParaRPr lang="pt-BR"/>
          </a:p>
        </p:txBody>
      </p:sp>
      <p:sp>
        <p:nvSpPr>
          <p:cNvPr id="57357" name="Freeform 11"/>
          <p:cNvSpPr>
            <a:spLocks/>
          </p:cNvSpPr>
          <p:nvPr/>
        </p:nvSpPr>
        <p:spPr bwMode="auto">
          <a:xfrm>
            <a:off x="2352675" y="5805488"/>
            <a:ext cx="138113" cy="585787"/>
          </a:xfrm>
          <a:custGeom>
            <a:avLst/>
            <a:gdLst>
              <a:gd name="T0" fmla="*/ 0 w 78"/>
              <a:gd name="T1" fmla="*/ 0 h 342"/>
              <a:gd name="T2" fmla="*/ 2147483647 w 78"/>
              <a:gd name="T3" fmla="*/ 0 h 342"/>
              <a:gd name="T4" fmla="*/ 2147483647 w 78"/>
              <a:gd name="T5" fmla="*/ 2147483647 h 342"/>
              <a:gd name="T6" fmla="*/ 2147483647 w 78"/>
              <a:gd name="T7" fmla="*/ 2147483647 h 342"/>
              <a:gd name="T8" fmla="*/ 0 60000 65536"/>
              <a:gd name="T9" fmla="*/ 0 60000 65536"/>
              <a:gd name="T10" fmla="*/ 0 60000 65536"/>
              <a:gd name="T11" fmla="*/ 0 60000 65536"/>
              <a:gd name="T12" fmla="*/ 0 w 78"/>
              <a:gd name="T13" fmla="*/ 0 h 342"/>
              <a:gd name="T14" fmla="*/ 78 w 78"/>
              <a:gd name="T15" fmla="*/ 342 h 34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8" h="342">
                <a:moveTo>
                  <a:pt x="0" y="0"/>
                </a:moveTo>
                <a:lnTo>
                  <a:pt x="78" y="0"/>
                </a:lnTo>
                <a:lnTo>
                  <a:pt x="78" y="342"/>
                </a:lnTo>
                <a:lnTo>
                  <a:pt x="6" y="342"/>
                </a:lnTo>
              </a:path>
            </a:pathLst>
          </a:custGeom>
          <a:noFill/>
          <a:ln w="28575">
            <a:solidFill>
              <a:schemeClr val="accent2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endParaRPr lang="pt-BR"/>
          </a:p>
        </p:txBody>
      </p:sp>
      <p:sp>
        <p:nvSpPr>
          <p:cNvPr id="57358" name="Line 12"/>
          <p:cNvSpPr>
            <a:spLocks noChangeShapeType="1"/>
          </p:cNvSpPr>
          <p:nvPr/>
        </p:nvSpPr>
        <p:spPr bwMode="auto">
          <a:xfrm flipV="1">
            <a:off x="2490788" y="5972175"/>
            <a:ext cx="592137" cy="14288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 type="triangle" w="med" len="med"/>
          </a:ln>
        </p:spPr>
        <p:txBody>
          <a:bodyPr anchor="ctr">
            <a:spAutoFit/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xmlns="" val="428038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Espaço Reservado para Rodapé 3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/>
              <a:t>2: Camada de Aplicação</a:t>
            </a:r>
            <a:endParaRPr lang="pt-BR" smtClean="0">
              <a:latin typeface="Times New Roman" pitchFamily="18" charset="0"/>
            </a:endParaRPr>
          </a:p>
        </p:txBody>
      </p:sp>
      <p:sp>
        <p:nvSpPr>
          <p:cNvPr id="58371" name="Espaço Reservado para Número de Slide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886553B-310D-4A24-A22A-F3464D105871}" type="slidenum">
              <a:rPr lang="en-US" smtClean="0"/>
              <a:pPr/>
              <a:t>128</a:t>
            </a:fld>
            <a:endParaRPr lang="en-US" smtClean="0"/>
          </a:p>
        </p:txBody>
      </p:sp>
      <p:sp>
        <p:nvSpPr>
          <p:cNvPr id="5837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sz="3600" smtClean="0"/>
              <a:t>Exemplo: servidor Java (UDP), cont</a:t>
            </a:r>
          </a:p>
        </p:txBody>
      </p:sp>
      <p:sp>
        <p:nvSpPr>
          <p:cNvPr id="58373" name="Rectangle 3"/>
          <p:cNvSpPr>
            <a:spLocks noChangeArrowheads="1"/>
          </p:cNvSpPr>
          <p:nvPr/>
        </p:nvSpPr>
        <p:spPr bwMode="auto">
          <a:xfrm>
            <a:off x="1851025" y="1173163"/>
            <a:ext cx="6224588" cy="4857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l"/>
            <a:endParaRPr lang="en-US" sz="1600">
              <a:latin typeface="Arial" charset="0"/>
            </a:endParaRPr>
          </a:p>
          <a:p>
            <a:pPr algn="l"/>
            <a:r>
              <a:rPr lang="en-US" sz="1600">
                <a:latin typeface="Arial" charset="0"/>
              </a:rPr>
              <a:t>          </a:t>
            </a:r>
            <a:r>
              <a:rPr lang="en-US" sz="1600" b="1">
                <a:latin typeface="Arial" charset="0"/>
              </a:rPr>
              <a:t>String frase = new String(pacoteRecebido.getData()); </a:t>
            </a:r>
          </a:p>
          <a:p>
            <a:pPr algn="l"/>
            <a:r>
              <a:rPr lang="en-US" sz="1600" b="1">
                <a:latin typeface="Arial" charset="0"/>
              </a:rPr>
              <a:t>  </a:t>
            </a:r>
          </a:p>
          <a:p>
            <a:pPr algn="l"/>
            <a:r>
              <a:rPr lang="en-US" sz="1600" b="1">
                <a:latin typeface="Arial" charset="0"/>
              </a:rPr>
              <a:t>          InetAddress IPAddress = pacoteRecebido.getAddress(); </a:t>
            </a:r>
          </a:p>
          <a:p>
            <a:pPr algn="l"/>
            <a:r>
              <a:rPr lang="en-US" sz="1600" b="1">
                <a:latin typeface="Arial" charset="0"/>
              </a:rPr>
              <a:t>  </a:t>
            </a:r>
          </a:p>
          <a:p>
            <a:pPr algn="l"/>
            <a:r>
              <a:rPr lang="en-US" sz="1600" b="1">
                <a:latin typeface="Arial" charset="0"/>
              </a:rPr>
              <a:t>          int porta = pacoteRecebido.getPort(); </a:t>
            </a:r>
          </a:p>
          <a:p>
            <a:pPr algn="l"/>
            <a:r>
              <a:rPr lang="en-US" sz="1600" b="1">
                <a:latin typeface="Arial" charset="0"/>
              </a:rPr>
              <a:t>  </a:t>
            </a:r>
          </a:p>
          <a:p>
            <a:pPr algn="l"/>
            <a:r>
              <a:rPr lang="en-US" sz="1600" b="1">
                <a:latin typeface="Arial" charset="0"/>
              </a:rPr>
              <a:t>          String fraseEmMaiusculas = frase.toUpperCase(); </a:t>
            </a:r>
          </a:p>
          <a:p>
            <a:pPr algn="l"/>
            <a:endParaRPr lang="en-US" sz="1600" b="1">
              <a:latin typeface="Arial" charset="0"/>
            </a:endParaRPr>
          </a:p>
          <a:p>
            <a:pPr algn="l"/>
            <a:r>
              <a:rPr lang="en-US" sz="1600" b="1">
                <a:latin typeface="Arial" charset="0"/>
              </a:rPr>
              <a:t>          dadosEnviados = fraseEmMaiusculas.getBytes(); </a:t>
            </a:r>
          </a:p>
          <a:p>
            <a:pPr algn="l"/>
            <a:r>
              <a:rPr lang="en-US" sz="1600" b="1">
                <a:latin typeface="Arial" charset="0"/>
              </a:rPr>
              <a:t>  </a:t>
            </a:r>
          </a:p>
          <a:p>
            <a:pPr algn="l"/>
            <a:r>
              <a:rPr lang="en-US" sz="1600" b="1">
                <a:latin typeface="Arial" charset="0"/>
              </a:rPr>
              <a:t>          DatagramPacket pacoteEnviado = </a:t>
            </a:r>
          </a:p>
          <a:p>
            <a:pPr algn="l"/>
            <a:r>
              <a:rPr lang="en-US" sz="1600" b="1">
                <a:latin typeface="Arial" charset="0"/>
              </a:rPr>
              <a:t>             new DatagramPacket(dadosEnviados, </a:t>
            </a:r>
          </a:p>
          <a:p>
            <a:pPr algn="l"/>
            <a:r>
              <a:rPr lang="en-US" sz="1600" b="1">
                <a:latin typeface="Arial" charset="0"/>
              </a:rPr>
              <a:t>                        dadosEnviados.length, IPAddress, porta); </a:t>
            </a:r>
          </a:p>
          <a:p>
            <a:pPr algn="l"/>
            <a:r>
              <a:rPr lang="en-US" sz="1600" b="1">
                <a:latin typeface="Arial" charset="0"/>
              </a:rPr>
              <a:t>  </a:t>
            </a:r>
          </a:p>
          <a:p>
            <a:pPr algn="l"/>
            <a:r>
              <a:rPr lang="en-US" sz="1600" b="1">
                <a:latin typeface="Arial" charset="0"/>
              </a:rPr>
              <a:t>          socketServidor.send(pacoteEnviado); </a:t>
            </a:r>
          </a:p>
          <a:p>
            <a:pPr algn="l"/>
            <a:r>
              <a:rPr lang="en-US" sz="1600" b="1">
                <a:latin typeface="Arial" charset="0"/>
              </a:rPr>
              <a:t>        } </a:t>
            </a:r>
          </a:p>
          <a:p>
            <a:pPr algn="l"/>
            <a:r>
              <a:rPr lang="en-US" sz="1600" b="1">
                <a:latin typeface="Arial" charset="0"/>
              </a:rPr>
              <a:t>    } </a:t>
            </a:r>
          </a:p>
          <a:p>
            <a:pPr algn="l"/>
            <a:r>
              <a:rPr lang="en-US" sz="1600" b="1">
                <a:latin typeface="Arial" charset="0"/>
              </a:rPr>
              <a:t>}</a:t>
            </a:r>
            <a:r>
              <a:rPr lang="en-US" sz="2400" b="1">
                <a:latin typeface="Times New Roman" pitchFamily="18" charset="0"/>
              </a:rPr>
              <a:t>  </a:t>
            </a:r>
          </a:p>
        </p:txBody>
      </p:sp>
      <p:sp>
        <p:nvSpPr>
          <p:cNvPr id="58374" name="Text Box 5"/>
          <p:cNvSpPr txBox="1">
            <a:spLocks noChangeArrowheads="1"/>
          </p:cNvSpPr>
          <p:nvPr/>
        </p:nvSpPr>
        <p:spPr bwMode="auto">
          <a:xfrm>
            <a:off x="127000" y="1736725"/>
            <a:ext cx="2093913" cy="915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r"/>
            <a:r>
              <a:rPr lang="pt-BR">
                <a:solidFill>
                  <a:schemeClr val="accent2"/>
                </a:solidFill>
              </a:rPr>
              <a:t>Obtém endereço IP, no. de porta do remetente</a:t>
            </a:r>
            <a:endParaRPr lang="pt-BR"/>
          </a:p>
        </p:txBody>
      </p:sp>
      <p:sp>
        <p:nvSpPr>
          <p:cNvPr id="58375" name="Freeform 8"/>
          <p:cNvSpPr>
            <a:spLocks/>
          </p:cNvSpPr>
          <p:nvPr/>
        </p:nvSpPr>
        <p:spPr bwMode="auto">
          <a:xfrm>
            <a:off x="2057400" y="1795463"/>
            <a:ext cx="133350" cy="814387"/>
          </a:xfrm>
          <a:custGeom>
            <a:avLst/>
            <a:gdLst>
              <a:gd name="T0" fmla="*/ 0 w 78"/>
              <a:gd name="T1" fmla="*/ 0 h 342"/>
              <a:gd name="T2" fmla="*/ 2147483647 w 78"/>
              <a:gd name="T3" fmla="*/ 0 h 342"/>
              <a:gd name="T4" fmla="*/ 2147483647 w 78"/>
              <a:gd name="T5" fmla="*/ 2147483647 h 342"/>
              <a:gd name="T6" fmla="*/ 2147483647 w 78"/>
              <a:gd name="T7" fmla="*/ 2147483647 h 342"/>
              <a:gd name="T8" fmla="*/ 0 60000 65536"/>
              <a:gd name="T9" fmla="*/ 0 60000 65536"/>
              <a:gd name="T10" fmla="*/ 0 60000 65536"/>
              <a:gd name="T11" fmla="*/ 0 60000 65536"/>
              <a:gd name="T12" fmla="*/ 0 w 78"/>
              <a:gd name="T13" fmla="*/ 0 h 342"/>
              <a:gd name="T14" fmla="*/ 78 w 78"/>
              <a:gd name="T15" fmla="*/ 342 h 34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8" h="342">
                <a:moveTo>
                  <a:pt x="0" y="0"/>
                </a:moveTo>
                <a:lnTo>
                  <a:pt x="78" y="0"/>
                </a:lnTo>
                <a:lnTo>
                  <a:pt x="78" y="342"/>
                </a:lnTo>
                <a:lnTo>
                  <a:pt x="6" y="342"/>
                </a:lnTo>
              </a:path>
            </a:pathLst>
          </a:custGeom>
          <a:noFill/>
          <a:ln w="28575">
            <a:solidFill>
              <a:schemeClr val="accent2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endParaRPr lang="pt-BR"/>
          </a:p>
        </p:txBody>
      </p:sp>
      <p:sp>
        <p:nvSpPr>
          <p:cNvPr id="58376" name="Line 9"/>
          <p:cNvSpPr>
            <a:spLocks noChangeShapeType="1"/>
          </p:cNvSpPr>
          <p:nvPr/>
        </p:nvSpPr>
        <p:spPr bwMode="auto">
          <a:xfrm flipV="1">
            <a:off x="2214563" y="2533650"/>
            <a:ext cx="285750" cy="14288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 type="triangle" w="med" len="med"/>
          </a:ln>
        </p:spPr>
        <p:txBody>
          <a:bodyPr anchor="ctr">
            <a:spAutoFit/>
          </a:bodyPr>
          <a:lstStyle/>
          <a:p>
            <a:endParaRPr lang="pt-BR"/>
          </a:p>
        </p:txBody>
      </p:sp>
      <p:sp>
        <p:nvSpPr>
          <p:cNvPr id="58377" name="Text Box 10"/>
          <p:cNvSpPr txBox="1">
            <a:spLocks noChangeArrowheads="1"/>
          </p:cNvSpPr>
          <p:nvPr/>
        </p:nvSpPr>
        <p:spPr bwMode="auto">
          <a:xfrm>
            <a:off x="773113" y="4508500"/>
            <a:ext cx="1304925" cy="915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r"/>
            <a:r>
              <a:rPr lang="pt-BR">
                <a:solidFill>
                  <a:schemeClr val="accent2"/>
                </a:solidFill>
              </a:rPr>
              <a:t>Escreve</a:t>
            </a:r>
          </a:p>
          <a:p>
            <a:pPr algn="r"/>
            <a:r>
              <a:rPr lang="pt-BR">
                <a:solidFill>
                  <a:schemeClr val="accent2"/>
                </a:solidFill>
              </a:rPr>
              <a:t>datagrama</a:t>
            </a:r>
          </a:p>
          <a:p>
            <a:pPr algn="r"/>
            <a:r>
              <a:rPr lang="pt-BR">
                <a:solidFill>
                  <a:schemeClr val="accent2"/>
                </a:solidFill>
              </a:rPr>
              <a:t>no socket</a:t>
            </a:r>
            <a:endParaRPr lang="pt-BR"/>
          </a:p>
        </p:txBody>
      </p:sp>
      <p:sp>
        <p:nvSpPr>
          <p:cNvPr id="58378" name="Freeform 11"/>
          <p:cNvSpPr>
            <a:spLocks/>
          </p:cNvSpPr>
          <p:nvPr/>
        </p:nvSpPr>
        <p:spPr bwMode="auto">
          <a:xfrm>
            <a:off x="1895475" y="4595813"/>
            <a:ext cx="161925" cy="819150"/>
          </a:xfrm>
          <a:custGeom>
            <a:avLst/>
            <a:gdLst>
              <a:gd name="T0" fmla="*/ 0 w 78"/>
              <a:gd name="T1" fmla="*/ 0 h 342"/>
              <a:gd name="T2" fmla="*/ 2147483647 w 78"/>
              <a:gd name="T3" fmla="*/ 0 h 342"/>
              <a:gd name="T4" fmla="*/ 2147483647 w 78"/>
              <a:gd name="T5" fmla="*/ 2147483647 h 342"/>
              <a:gd name="T6" fmla="*/ 2147483647 w 78"/>
              <a:gd name="T7" fmla="*/ 2147483647 h 342"/>
              <a:gd name="T8" fmla="*/ 0 60000 65536"/>
              <a:gd name="T9" fmla="*/ 0 60000 65536"/>
              <a:gd name="T10" fmla="*/ 0 60000 65536"/>
              <a:gd name="T11" fmla="*/ 0 60000 65536"/>
              <a:gd name="T12" fmla="*/ 0 w 78"/>
              <a:gd name="T13" fmla="*/ 0 h 342"/>
              <a:gd name="T14" fmla="*/ 78 w 78"/>
              <a:gd name="T15" fmla="*/ 342 h 34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8" h="342">
                <a:moveTo>
                  <a:pt x="0" y="0"/>
                </a:moveTo>
                <a:lnTo>
                  <a:pt x="78" y="0"/>
                </a:lnTo>
                <a:lnTo>
                  <a:pt x="78" y="342"/>
                </a:lnTo>
                <a:lnTo>
                  <a:pt x="6" y="342"/>
                </a:lnTo>
              </a:path>
            </a:pathLst>
          </a:custGeom>
          <a:noFill/>
          <a:ln w="28575">
            <a:solidFill>
              <a:schemeClr val="accent2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endParaRPr lang="pt-BR"/>
          </a:p>
        </p:txBody>
      </p:sp>
      <p:sp>
        <p:nvSpPr>
          <p:cNvPr id="58379" name="Line 12"/>
          <p:cNvSpPr>
            <a:spLocks noChangeShapeType="1"/>
          </p:cNvSpPr>
          <p:nvPr/>
        </p:nvSpPr>
        <p:spPr bwMode="auto">
          <a:xfrm flipV="1">
            <a:off x="2076450" y="4991100"/>
            <a:ext cx="333375" cy="4763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 type="triangle" w="med" len="med"/>
          </a:ln>
        </p:spPr>
        <p:txBody>
          <a:bodyPr anchor="ctr">
            <a:spAutoFit/>
          </a:bodyPr>
          <a:lstStyle/>
          <a:p>
            <a:endParaRPr lang="pt-BR"/>
          </a:p>
        </p:txBody>
      </p:sp>
      <p:sp>
        <p:nvSpPr>
          <p:cNvPr id="58380" name="Text Box 13"/>
          <p:cNvSpPr txBox="1">
            <a:spLocks noChangeArrowheads="1"/>
          </p:cNvSpPr>
          <p:nvPr/>
        </p:nvSpPr>
        <p:spPr bwMode="auto">
          <a:xfrm>
            <a:off x="3228975" y="5632450"/>
            <a:ext cx="2741613" cy="915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l"/>
            <a:r>
              <a:rPr lang="pt-BR">
                <a:solidFill>
                  <a:schemeClr val="accent2"/>
                </a:solidFill>
              </a:rPr>
              <a:t>Fim do laço while,</a:t>
            </a:r>
          </a:p>
          <a:p>
            <a:pPr algn="l"/>
            <a:r>
              <a:rPr lang="pt-BR">
                <a:solidFill>
                  <a:schemeClr val="accent2"/>
                </a:solidFill>
              </a:rPr>
              <a:t>volta ao início e aguarda</a:t>
            </a:r>
          </a:p>
          <a:p>
            <a:pPr algn="l"/>
            <a:r>
              <a:rPr lang="pt-BR">
                <a:solidFill>
                  <a:schemeClr val="accent2"/>
                </a:solidFill>
              </a:rPr>
              <a:t>chegar outro datagrama</a:t>
            </a:r>
            <a:endParaRPr lang="pt-BR"/>
          </a:p>
        </p:txBody>
      </p:sp>
      <p:sp>
        <p:nvSpPr>
          <p:cNvPr id="58381" name="Freeform 14"/>
          <p:cNvSpPr>
            <a:spLocks/>
          </p:cNvSpPr>
          <p:nvPr/>
        </p:nvSpPr>
        <p:spPr bwMode="auto">
          <a:xfrm rot="10784139">
            <a:off x="3209925" y="5622925"/>
            <a:ext cx="160338" cy="912813"/>
          </a:xfrm>
          <a:custGeom>
            <a:avLst/>
            <a:gdLst>
              <a:gd name="T0" fmla="*/ 0 w 78"/>
              <a:gd name="T1" fmla="*/ 0 h 342"/>
              <a:gd name="T2" fmla="*/ 2147483647 w 78"/>
              <a:gd name="T3" fmla="*/ 0 h 342"/>
              <a:gd name="T4" fmla="*/ 2147483647 w 78"/>
              <a:gd name="T5" fmla="*/ 2147483647 h 342"/>
              <a:gd name="T6" fmla="*/ 2147483647 w 78"/>
              <a:gd name="T7" fmla="*/ 2147483647 h 342"/>
              <a:gd name="T8" fmla="*/ 0 60000 65536"/>
              <a:gd name="T9" fmla="*/ 0 60000 65536"/>
              <a:gd name="T10" fmla="*/ 0 60000 65536"/>
              <a:gd name="T11" fmla="*/ 0 60000 65536"/>
              <a:gd name="T12" fmla="*/ 0 w 78"/>
              <a:gd name="T13" fmla="*/ 0 h 342"/>
              <a:gd name="T14" fmla="*/ 78 w 78"/>
              <a:gd name="T15" fmla="*/ 342 h 34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8" h="342">
                <a:moveTo>
                  <a:pt x="0" y="0"/>
                </a:moveTo>
                <a:lnTo>
                  <a:pt x="78" y="0"/>
                </a:lnTo>
                <a:lnTo>
                  <a:pt x="78" y="342"/>
                </a:lnTo>
                <a:lnTo>
                  <a:pt x="6" y="342"/>
                </a:lnTo>
              </a:path>
            </a:pathLst>
          </a:custGeom>
          <a:noFill/>
          <a:ln w="28575">
            <a:solidFill>
              <a:schemeClr val="accent2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endParaRPr lang="pt-BR"/>
          </a:p>
        </p:txBody>
      </p:sp>
      <p:sp>
        <p:nvSpPr>
          <p:cNvPr id="58382" name="Line 15"/>
          <p:cNvSpPr>
            <a:spLocks noChangeShapeType="1"/>
          </p:cNvSpPr>
          <p:nvPr/>
        </p:nvSpPr>
        <p:spPr bwMode="auto">
          <a:xfrm flipH="1" flipV="1">
            <a:off x="2562225" y="5295900"/>
            <a:ext cx="647700" cy="604838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 type="triangle" w="med" len="med"/>
          </a:ln>
        </p:spPr>
        <p:txBody>
          <a:bodyPr anchor="ctr">
            <a:spAutoFit/>
          </a:bodyPr>
          <a:lstStyle/>
          <a:p>
            <a:endParaRPr lang="pt-BR"/>
          </a:p>
        </p:txBody>
      </p:sp>
      <p:sp>
        <p:nvSpPr>
          <p:cNvPr id="58383" name="Line 16"/>
          <p:cNvSpPr>
            <a:spLocks noChangeShapeType="1"/>
          </p:cNvSpPr>
          <p:nvPr/>
        </p:nvSpPr>
        <p:spPr bwMode="auto">
          <a:xfrm flipV="1">
            <a:off x="2205038" y="2095500"/>
            <a:ext cx="285750" cy="14288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 type="triangle" w="med" len="med"/>
          </a:ln>
        </p:spPr>
        <p:txBody>
          <a:bodyPr anchor="ctr">
            <a:spAutoFit/>
          </a:bodyPr>
          <a:lstStyle/>
          <a:p>
            <a:endParaRPr lang="pt-BR"/>
          </a:p>
        </p:txBody>
      </p:sp>
      <p:sp>
        <p:nvSpPr>
          <p:cNvPr id="58384" name="Text Box 17"/>
          <p:cNvSpPr txBox="1">
            <a:spLocks noChangeArrowheads="1"/>
          </p:cNvSpPr>
          <p:nvPr/>
        </p:nvSpPr>
        <p:spPr bwMode="auto">
          <a:xfrm>
            <a:off x="-12700" y="3702050"/>
            <a:ext cx="2109788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r"/>
            <a:r>
              <a:rPr lang="pt-BR">
                <a:solidFill>
                  <a:schemeClr val="accent2"/>
                </a:solidFill>
              </a:rPr>
              <a:t>Cria datagrama p/</a:t>
            </a:r>
          </a:p>
          <a:p>
            <a:pPr algn="r"/>
            <a:r>
              <a:rPr lang="pt-BR">
                <a:solidFill>
                  <a:schemeClr val="accent2"/>
                </a:solidFill>
              </a:rPr>
              <a:t> enviar ao cliente</a:t>
            </a:r>
            <a:endParaRPr lang="pt-BR"/>
          </a:p>
        </p:txBody>
      </p:sp>
      <p:sp>
        <p:nvSpPr>
          <p:cNvPr id="58385" name="Freeform 18"/>
          <p:cNvSpPr>
            <a:spLocks/>
          </p:cNvSpPr>
          <p:nvPr/>
        </p:nvSpPr>
        <p:spPr bwMode="auto">
          <a:xfrm>
            <a:off x="1933575" y="3757613"/>
            <a:ext cx="161925" cy="571500"/>
          </a:xfrm>
          <a:custGeom>
            <a:avLst/>
            <a:gdLst>
              <a:gd name="T0" fmla="*/ 0 w 78"/>
              <a:gd name="T1" fmla="*/ 0 h 342"/>
              <a:gd name="T2" fmla="*/ 2147483647 w 78"/>
              <a:gd name="T3" fmla="*/ 0 h 342"/>
              <a:gd name="T4" fmla="*/ 2147483647 w 78"/>
              <a:gd name="T5" fmla="*/ 2147483647 h 342"/>
              <a:gd name="T6" fmla="*/ 2147483647 w 78"/>
              <a:gd name="T7" fmla="*/ 2147483647 h 342"/>
              <a:gd name="T8" fmla="*/ 0 60000 65536"/>
              <a:gd name="T9" fmla="*/ 0 60000 65536"/>
              <a:gd name="T10" fmla="*/ 0 60000 65536"/>
              <a:gd name="T11" fmla="*/ 0 60000 65536"/>
              <a:gd name="T12" fmla="*/ 0 w 78"/>
              <a:gd name="T13" fmla="*/ 0 h 342"/>
              <a:gd name="T14" fmla="*/ 78 w 78"/>
              <a:gd name="T15" fmla="*/ 342 h 34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8" h="342">
                <a:moveTo>
                  <a:pt x="0" y="0"/>
                </a:moveTo>
                <a:lnTo>
                  <a:pt x="78" y="0"/>
                </a:lnTo>
                <a:lnTo>
                  <a:pt x="78" y="342"/>
                </a:lnTo>
                <a:lnTo>
                  <a:pt x="6" y="342"/>
                </a:lnTo>
              </a:path>
            </a:pathLst>
          </a:custGeom>
          <a:noFill/>
          <a:ln w="28575">
            <a:solidFill>
              <a:schemeClr val="accent2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endParaRPr lang="pt-BR"/>
          </a:p>
        </p:txBody>
      </p:sp>
      <p:sp>
        <p:nvSpPr>
          <p:cNvPr id="58386" name="Line 19"/>
          <p:cNvSpPr>
            <a:spLocks noChangeShapeType="1"/>
          </p:cNvSpPr>
          <p:nvPr/>
        </p:nvSpPr>
        <p:spPr bwMode="auto">
          <a:xfrm flipV="1">
            <a:off x="2114550" y="4019550"/>
            <a:ext cx="333375" cy="4763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 type="triangle" w="med" len="med"/>
          </a:ln>
        </p:spPr>
        <p:txBody>
          <a:bodyPr anchor="ctr">
            <a:spAutoFit/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xmlns="" val="3591202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Espaço Reservado para Rodapé 3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/>
              <a:t>2: Camada de Aplicação</a:t>
            </a:r>
            <a:endParaRPr lang="pt-BR" smtClean="0">
              <a:latin typeface="Times New Roman" pitchFamily="18" charset="0"/>
            </a:endParaRPr>
          </a:p>
        </p:txBody>
      </p:sp>
      <p:sp>
        <p:nvSpPr>
          <p:cNvPr id="57347" name="Espaço Reservado para Número de Slide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758A5AD3-D16C-425C-A91C-C12AFC0F157E}" type="slidenum">
              <a:rPr lang="en-US" smtClean="0"/>
              <a:pPr/>
              <a:t>129</a:t>
            </a:fld>
            <a:endParaRPr lang="en-US" smtClean="0"/>
          </a:p>
        </p:txBody>
      </p:sp>
      <p:sp>
        <p:nvSpPr>
          <p:cNvPr id="5734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sz="3600" smtClean="0"/>
              <a:t>Exemplo: servidor Python (UDP)</a:t>
            </a:r>
          </a:p>
        </p:txBody>
      </p:sp>
      <p:sp>
        <p:nvSpPr>
          <p:cNvPr id="15" name="TextBox 1"/>
          <p:cNvSpPr txBox="1">
            <a:spLocks noChangeArrowheads="1"/>
          </p:cNvSpPr>
          <p:nvPr/>
        </p:nvSpPr>
        <p:spPr bwMode="auto">
          <a:xfrm>
            <a:off x="2717800" y="1854986"/>
            <a:ext cx="6143625" cy="3638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>
              <a:lnSpc>
                <a:spcPts val="2800"/>
              </a:lnSpc>
            </a:pPr>
            <a:r>
              <a:rPr lang="en-US" altLang="pt-BR"/>
              <a:t>from socket import *</a:t>
            </a:r>
          </a:p>
          <a:p>
            <a:pPr>
              <a:lnSpc>
                <a:spcPts val="2800"/>
              </a:lnSpc>
            </a:pPr>
            <a:r>
              <a:rPr lang="en-US" altLang="pt-BR" err="1"/>
              <a:t>serverPort</a:t>
            </a:r>
            <a:r>
              <a:rPr lang="en-US" altLang="pt-BR"/>
              <a:t> = 12000</a:t>
            </a:r>
          </a:p>
          <a:p>
            <a:pPr>
              <a:lnSpc>
                <a:spcPts val="2800"/>
              </a:lnSpc>
            </a:pPr>
            <a:r>
              <a:rPr lang="en-US" altLang="pt-BR" err="1"/>
              <a:t>serverSocket</a:t>
            </a:r>
            <a:r>
              <a:rPr lang="en-US" altLang="pt-BR"/>
              <a:t> = socket(AF_INET, SOCK_DGRAM)</a:t>
            </a:r>
          </a:p>
          <a:p>
            <a:pPr>
              <a:lnSpc>
                <a:spcPts val="2800"/>
              </a:lnSpc>
            </a:pPr>
            <a:r>
              <a:rPr lang="en-US" altLang="pt-BR" err="1"/>
              <a:t>serverSocket.bind</a:t>
            </a:r>
            <a:r>
              <a:rPr lang="en-US" altLang="pt-BR"/>
              <a:t>((</a:t>
            </a:r>
            <a:r>
              <a:rPr lang="fr-FR" altLang="pt-BR"/>
              <a:t>''</a:t>
            </a:r>
            <a:r>
              <a:rPr lang="en-US" altLang="pt-BR"/>
              <a:t>, </a:t>
            </a:r>
            <a:r>
              <a:rPr lang="en-US" altLang="pt-BR" err="1"/>
              <a:t>serverPort</a:t>
            </a:r>
            <a:r>
              <a:rPr lang="en-US" altLang="pt-BR"/>
              <a:t>))</a:t>
            </a:r>
          </a:p>
          <a:p>
            <a:pPr>
              <a:lnSpc>
                <a:spcPts val="2800"/>
              </a:lnSpc>
            </a:pPr>
            <a:r>
              <a:rPr lang="en-US" altLang="pt-BR"/>
              <a:t>print </a:t>
            </a:r>
            <a:r>
              <a:rPr lang="ja-JP" altLang="en-US"/>
              <a:t>“</a:t>
            </a:r>
            <a:r>
              <a:rPr lang="en-US" altLang="ja-JP" i="1"/>
              <a:t>The server is ready to receive</a:t>
            </a:r>
            <a:r>
              <a:rPr lang="en-US" altLang="en-US"/>
              <a:t>”</a:t>
            </a:r>
            <a:endParaRPr lang="en-US" altLang="ja-JP"/>
          </a:p>
          <a:p>
            <a:pPr>
              <a:lnSpc>
                <a:spcPts val="2800"/>
              </a:lnSpc>
            </a:pPr>
            <a:r>
              <a:rPr lang="en-US" altLang="pt-BR"/>
              <a:t>while 1:</a:t>
            </a:r>
          </a:p>
          <a:p>
            <a:pPr>
              <a:lnSpc>
                <a:spcPts val="2400"/>
              </a:lnSpc>
            </a:pPr>
            <a:r>
              <a:rPr lang="en-US" altLang="pt-BR" sz="1800"/>
              <a:t>    message, </a:t>
            </a:r>
            <a:r>
              <a:rPr lang="en-US" altLang="pt-BR" sz="1800" err="1"/>
              <a:t>clientAddress</a:t>
            </a:r>
            <a:r>
              <a:rPr lang="en-US" altLang="pt-BR" sz="1800"/>
              <a:t> = </a:t>
            </a:r>
            <a:r>
              <a:rPr lang="en-US" altLang="pt-BR" sz="1800" err="1"/>
              <a:t>serverSocket.recvfrom</a:t>
            </a:r>
            <a:r>
              <a:rPr lang="en-US" altLang="pt-BR" sz="1800"/>
              <a:t>(2048)</a:t>
            </a:r>
          </a:p>
          <a:p>
            <a:pPr>
              <a:lnSpc>
                <a:spcPts val="2400"/>
              </a:lnSpc>
            </a:pPr>
            <a:r>
              <a:rPr lang="en-US" altLang="pt-BR" sz="1800"/>
              <a:t>    </a:t>
            </a:r>
            <a:r>
              <a:rPr lang="en-US" altLang="pt-BR" sz="1800" err="1"/>
              <a:t>modifiedMessage</a:t>
            </a:r>
            <a:r>
              <a:rPr lang="en-US" altLang="pt-BR" sz="1800"/>
              <a:t> = </a:t>
            </a:r>
            <a:r>
              <a:rPr lang="en-US" altLang="pt-BR" sz="1800" err="1"/>
              <a:t>message.upper</a:t>
            </a:r>
            <a:r>
              <a:rPr lang="en-US" altLang="pt-BR" sz="1800"/>
              <a:t>()</a:t>
            </a:r>
          </a:p>
          <a:p>
            <a:pPr>
              <a:lnSpc>
                <a:spcPts val="2400"/>
              </a:lnSpc>
            </a:pPr>
            <a:r>
              <a:rPr lang="en-US" altLang="pt-BR" sz="1800"/>
              <a:t>    </a:t>
            </a:r>
            <a:r>
              <a:rPr lang="en-US" altLang="pt-BR" sz="1800" err="1"/>
              <a:t>serverSocket.sendto</a:t>
            </a:r>
            <a:r>
              <a:rPr lang="en-US" altLang="pt-BR" sz="1800"/>
              <a:t>(</a:t>
            </a:r>
            <a:r>
              <a:rPr lang="en-US" altLang="pt-BR" sz="1800" err="1"/>
              <a:t>modifiedMessage</a:t>
            </a:r>
            <a:r>
              <a:rPr lang="en-US" altLang="pt-BR" sz="1800"/>
              <a:t>, </a:t>
            </a:r>
            <a:r>
              <a:rPr lang="en-US" altLang="pt-BR" sz="1800" err="1"/>
              <a:t>clientAddress</a:t>
            </a:r>
            <a:r>
              <a:rPr lang="en-US" altLang="pt-BR" sz="1800"/>
              <a:t>)</a:t>
            </a:r>
          </a:p>
        </p:txBody>
      </p:sp>
      <p:grpSp>
        <p:nvGrpSpPr>
          <p:cNvPr id="16" name="Group 13"/>
          <p:cNvGrpSpPr>
            <a:grpSpLocks/>
          </p:cNvGrpSpPr>
          <p:nvPr/>
        </p:nvGrpSpPr>
        <p:grpSpPr bwMode="auto">
          <a:xfrm>
            <a:off x="312738" y="2554288"/>
            <a:ext cx="2439987" cy="307975"/>
            <a:chOff x="311971" y="2554972"/>
            <a:chExt cx="2440301" cy="307777"/>
          </a:xfrm>
        </p:grpSpPr>
        <p:sp>
          <p:nvSpPr>
            <p:cNvPr id="17" name="TextBox 31"/>
            <p:cNvSpPr txBox="1">
              <a:spLocks noChangeArrowheads="1"/>
            </p:cNvSpPr>
            <p:nvPr/>
          </p:nvSpPr>
          <p:spPr bwMode="auto">
            <a:xfrm>
              <a:off x="311971" y="2554972"/>
              <a:ext cx="2411425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r>
                <a:rPr lang="en-US" altLang="pt-BR" sz="1400" err="1" smtClean="0">
                  <a:solidFill>
                    <a:srgbClr val="000099"/>
                  </a:solidFill>
                </a:rPr>
                <a:t>cria</a:t>
              </a:r>
              <a:r>
                <a:rPr lang="en-US" altLang="pt-BR" sz="1400" smtClean="0">
                  <a:solidFill>
                    <a:srgbClr val="000099"/>
                  </a:solidFill>
                </a:rPr>
                <a:t> socket UDP</a:t>
              </a:r>
              <a:endParaRPr lang="en-US" altLang="pt-BR" sz="1400">
                <a:solidFill>
                  <a:srgbClr val="000099"/>
                </a:solidFill>
              </a:endParaRPr>
            </a:p>
          </p:txBody>
        </p:sp>
        <p:cxnSp>
          <p:nvCxnSpPr>
            <p:cNvPr id="18" name="Straight Connector 32"/>
            <p:cNvCxnSpPr>
              <a:cxnSpLocks noChangeShapeType="1"/>
            </p:cNvCxnSpPr>
            <p:nvPr/>
          </p:nvCxnSpPr>
          <p:spPr bwMode="auto">
            <a:xfrm>
              <a:off x="1822045" y="2748411"/>
              <a:ext cx="930227" cy="1139"/>
            </a:xfrm>
            <a:prstGeom prst="line">
              <a:avLst/>
            </a:prstGeom>
            <a:noFill/>
            <a:ln w="12700">
              <a:solidFill>
                <a:srgbClr val="CC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grpSp>
        <p:nvGrpSpPr>
          <p:cNvPr id="19" name="Group 14"/>
          <p:cNvGrpSpPr>
            <a:grpSpLocks/>
          </p:cNvGrpSpPr>
          <p:nvPr/>
        </p:nvGrpSpPr>
        <p:grpSpPr bwMode="auto">
          <a:xfrm>
            <a:off x="169863" y="2884487"/>
            <a:ext cx="2540000" cy="523220"/>
            <a:chOff x="169076" y="2884812"/>
            <a:chExt cx="2541127" cy="522566"/>
          </a:xfrm>
        </p:grpSpPr>
        <p:sp>
          <p:nvSpPr>
            <p:cNvPr id="20" name="TextBox 26"/>
            <p:cNvSpPr txBox="1">
              <a:spLocks noChangeArrowheads="1"/>
            </p:cNvSpPr>
            <p:nvPr/>
          </p:nvSpPr>
          <p:spPr bwMode="auto">
            <a:xfrm>
              <a:off x="169076" y="2884812"/>
              <a:ext cx="2271818" cy="522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r>
                <a:rPr lang="en-US" altLang="pt-BR" sz="1400" err="1" smtClean="0">
                  <a:solidFill>
                    <a:srgbClr val="000099"/>
                  </a:solidFill>
                </a:rPr>
                <a:t>liga</a:t>
              </a:r>
              <a:r>
                <a:rPr lang="en-US" altLang="pt-BR" sz="1400" smtClean="0">
                  <a:solidFill>
                    <a:srgbClr val="000099"/>
                  </a:solidFill>
                </a:rPr>
                <a:t> socket à </a:t>
              </a:r>
              <a:r>
                <a:rPr lang="en-US" altLang="pt-BR" sz="1400" err="1" smtClean="0">
                  <a:solidFill>
                    <a:srgbClr val="000099"/>
                  </a:solidFill>
                </a:rPr>
                <a:t>porta</a:t>
              </a:r>
              <a:r>
                <a:rPr lang="en-US" altLang="pt-BR" sz="1400" smtClean="0">
                  <a:solidFill>
                    <a:srgbClr val="000099"/>
                  </a:solidFill>
                </a:rPr>
                <a:t> local </a:t>
              </a:r>
              <a:r>
                <a:rPr lang="en-US" altLang="pt-BR" sz="1400" err="1" smtClean="0">
                  <a:solidFill>
                    <a:srgbClr val="000099"/>
                  </a:solidFill>
                </a:rPr>
                <a:t>número</a:t>
              </a:r>
              <a:r>
                <a:rPr lang="en-US" altLang="pt-BR" sz="1400" smtClean="0">
                  <a:solidFill>
                    <a:srgbClr val="000099"/>
                  </a:solidFill>
                </a:rPr>
                <a:t> 12000</a:t>
              </a:r>
              <a:endParaRPr lang="en-US" altLang="pt-BR" sz="1400">
                <a:solidFill>
                  <a:srgbClr val="000099"/>
                </a:solidFill>
              </a:endParaRPr>
            </a:p>
          </p:txBody>
        </p:sp>
        <p:cxnSp>
          <p:nvCxnSpPr>
            <p:cNvPr id="21" name="Straight Connector 30"/>
            <p:cNvCxnSpPr>
              <a:cxnSpLocks noChangeShapeType="1"/>
            </p:cNvCxnSpPr>
            <p:nvPr/>
          </p:nvCxnSpPr>
          <p:spPr bwMode="auto">
            <a:xfrm>
              <a:off x="1982674" y="3169104"/>
              <a:ext cx="727529" cy="2721"/>
            </a:xfrm>
            <a:prstGeom prst="line">
              <a:avLst/>
            </a:prstGeom>
            <a:noFill/>
            <a:ln w="12700">
              <a:solidFill>
                <a:srgbClr val="CC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grpSp>
        <p:nvGrpSpPr>
          <p:cNvPr id="22" name="Group 15"/>
          <p:cNvGrpSpPr>
            <a:grpSpLocks/>
          </p:cNvGrpSpPr>
          <p:nvPr/>
        </p:nvGrpSpPr>
        <p:grpSpPr bwMode="auto">
          <a:xfrm>
            <a:off x="182563" y="3719023"/>
            <a:ext cx="2527300" cy="298450"/>
            <a:chOff x="182564" y="3718053"/>
            <a:chExt cx="2528092" cy="299227"/>
          </a:xfrm>
        </p:grpSpPr>
        <p:sp>
          <p:nvSpPr>
            <p:cNvPr id="23" name="TextBox 34"/>
            <p:cNvSpPr txBox="1">
              <a:spLocks noChangeArrowheads="1"/>
            </p:cNvSpPr>
            <p:nvPr/>
          </p:nvSpPr>
          <p:spPr bwMode="auto">
            <a:xfrm>
              <a:off x="182564" y="3718053"/>
              <a:ext cx="1194763" cy="2992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>
                <a:lnSpc>
                  <a:spcPts val="1600"/>
                </a:lnSpc>
              </a:pPr>
              <a:r>
                <a:rPr lang="en-US" altLang="pt-BR" sz="1400">
                  <a:solidFill>
                    <a:srgbClr val="000099"/>
                  </a:solidFill>
                </a:rPr>
                <a:t>loop </a:t>
              </a:r>
              <a:r>
                <a:rPr lang="en-US" altLang="pt-BR" sz="1400" err="1" smtClean="0">
                  <a:solidFill>
                    <a:srgbClr val="000099"/>
                  </a:solidFill>
                </a:rPr>
                <a:t>infinito</a:t>
              </a:r>
              <a:endParaRPr lang="en-US" altLang="pt-BR" sz="1400">
                <a:solidFill>
                  <a:srgbClr val="000099"/>
                </a:solidFill>
              </a:endParaRPr>
            </a:p>
          </p:txBody>
        </p:sp>
        <p:cxnSp>
          <p:nvCxnSpPr>
            <p:cNvPr id="24" name="Straight Connector 35"/>
            <p:cNvCxnSpPr>
              <a:cxnSpLocks noChangeShapeType="1"/>
            </p:cNvCxnSpPr>
            <p:nvPr/>
          </p:nvCxnSpPr>
          <p:spPr bwMode="auto">
            <a:xfrm flipV="1">
              <a:off x="1266031" y="3880153"/>
              <a:ext cx="1444625" cy="3969"/>
            </a:xfrm>
            <a:prstGeom prst="line">
              <a:avLst/>
            </a:prstGeom>
            <a:noFill/>
            <a:ln w="12700">
              <a:solidFill>
                <a:srgbClr val="CC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grpSp>
        <p:nvGrpSpPr>
          <p:cNvPr id="25" name="Group 17"/>
          <p:cNvGrpSpPr>
            <a:grpSpLocks/>
          </p:cNvGrpSpPr>
          <p:nvPr/>
        </p:nvGrpSpPr>
        <p:grpSpPr bwMode="auto">
          <a:xfrm>
            <a:off x="176212" y="3989531"/>
            <a:ext cx="2743201" cy="707886"/>
            <a:chOff x="176620" y="4151971"/>
            <a:chExt cx="2743175" cy="707730"/>
          </a:xfrm>
        </p:grpSpPr>
        <p:sp>
          <p:nvSpPr>
            <p:cNvPr id="26" name="TextBox 36"/>
            <p:cNvSpPr txBox="1">
              <a:spLocks noChangeArrowheads="1"/>
            </p:cNvSpPr>
            <p:nvPr/>
          </p:nvSpPr>
          <p:spPr bwMode="auto">
            <a:xfrm>
              <a:off x="176620" y="4151971"/>
              <a:ext cx="2451152" cy="7077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>
                <a:lnSpc>
                  <a:spcPts val="1600"/>
                </a:lnSpc>
              </a:pPr>
              <a:r>
                <a:rPr lang="pt-BR" altLang="pt-BR" sz="1400">
                  <a:solidFill>
                    <a:srgbClr val="000099"/>
                  </a:solidFill>
                </a:rPr>
                <a:t>lê mensagem do socket UDP, obtendo endereço do cliente (IP e porta do cliente)</a:t>
              </a:r>
              <a:endParaRPr lang="en-US" altLang="pt-BR" sz="1400">
                <a:solidFill>
                  <a:srgbClr val="000099"/>
                </a:solidFill>
              </a:endParaRPr>
            </a:p>
          </p:txBody>
        </p:sp>
        <p:cxnSp>
          <p:nvCxnSpPr>
            <p:cNvPr id="27" name="Straight Connector 39"/>
            <p:cNvCxnSpPr>
              <a:cxnSpLocks noChangeShapeType="1"/>
            </p:cNvCxnSpPr>
            <p:nvPr/>
          </p:nvCxnSpPr>
          <p:spPr bwMode="auto">
            <a:xfrm flipV="1">
              <a:off x="1981317" y="4399595"/>
              <a:ext cx="938478" cy="1261"/>
            </a:xfrm>
            <a:prstGeom prst="line">
              <a:avLst/>
            </a:prstGeom>
            <a:noFill/>
            <a:ln w="12700">
              <a:solidFill>
                <a:srgbClr val="CC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grpSp>
        <p:nvGrpSpPr>
          <p:cNvPr id="28" name="Group 18"/>
          <p:cNvGrpSpPr>
            <a:grpSpLocks/>
          </p:cNvGrpSpPr>
          <p:nvPr/>
        </p:nvGrpSpPr>
        <p:grpSpPr bwMode="auto">
          <a:xfrm>
            <a:off x="544860" y="4666886"/>
            <a:ext cx="2550030" cy="523221"/>
            <a:chOff x="445104" y="4716129"/>
            <a:chExt cx="2550896" cy="522566"/>
          </a:xfrm>
        </p:grpSpPr>
        <p:sp>
          <p:nvSpPr>
            <p:cNvPr id="29" name="TextBox 61"/>
            <p:cNvSpPr txBox="1">
              <a:spLocks noChangeArrowheads="1"/>
            </p:cNvSpPr>
            <p:nvPr/>
          </p:nvSpPr>
          <p:spPr bwMode="auto">
            <a:xfrm>
              <a:off x="445104" y="4716129"/>
              <a:ext cx="2550896" cy="522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r>
                <a:rPr lang="pt-BR" altLang="pt-BR" sz="1400">
                  <a:solidFill>
                    <a:srgbClr val="000099"/>
                  </a:solidFill>
                </a:rPr>
                <a:t>retorna </a:t>
              </a:r>
              <a:r>
                <a:rPr lang="pt-BR" altLang="pt-BR" sz="1400" i="1" err="1">
                  <a:solidFill>
                    <a:srgbClr val="000099"/>
                  </a:solidFill>
                </a:rPr>
                <a:t>string</a:t>
              </a:r>
              <a:r>
                <a:rPr lang="pt-BR" altLang="pt-BR" sz="1400">
                  <a:solidFill>
                    <a:srgbClr val="000099"/>
                  </a:solidFill>
                </a:rPr>
                <a:t> em </a:t>
              </a:r>
              <a:endParaRPr lang="pt-BR" altLang="pt-BR" sz="1400" smtClean="0">
                <a:solidFill>
                  <a:srgbClr val="000099"/>
                </a:solidFill>
              </a:endParaRPr>
            </a:p>
            <a:p>
              <a:r>
                <a:rPr lang="pt-BR" altLang="pt-BR" sz="1400" smtClean="0">
                  <a:solidFill>
                    <a:srgbClr val="000099"/>
                  </a:solidFill>
                </a:rPr>
                <a:t>maiúsculas </a:t>
              </a:r>
              <a:r>
                <a:rPr lang="pt-BR" altLang="pt-BR" sz="1400">
                  <a:solidFill>
                    <a:srgbClr val="000099"/>
                  </a:solidFill>
                </a:rPr>
                <a:t>para </a:t>
              </a:r>
              <a:r>
                <a:rPr lang="pt-BR" altLang="pt-BR" sz="1400" smtClean="0">
                  <a:solidFill>
                    <a:srgbClr val="000099"/>
                  </a:solidFill>
                </a:rPr>
                <a:t>este </a:t>
              </a:r>
              <a:r>
                <a:rPr lang="pt-BR" altLang="pt-BR" sz="1400">
                  <a:solidFill>
                    <a:srgbClr val="000099"/>
                  </a:solidFill>
                </a:rPr>
                <a:t>cliente</a:t>
              </a:r>
              <a:endParaRPr lang="en-US" altLang="pt-BR" sz="1400">
                <a:solidFill>
                  <a:srgbClr val="000099"/>
                </a:solidFill>
              </a:endParaRPr>
            </a:p>
          </p:txBody>
        </p:sp>
        <p:cxnSp>
          <p:nvCxnSpPr>
            <p:cNvPr id="30" name="Straight Connector 62"/>
            <p:cNvCxnSpPr>
              <a:cxnSpLocks noChangeShapeType="1"/>
            </p:cNvCxnSpPr>
            <p:nvPr/>
          </p:nvCxnSpPr>
          <p:spPr bwMode="auto">
            <a:xfrm>
              <a:off x="2147293" y="4874841"/>
              <a:ext cx="762106" cy="1209"/>
            </a:xfrm>
            <a:prstGeom prst="line">
              <a:avLst/>
            </a:prstGeom>
            <a:noFill/>
            <a:ln w="12700">
              <a:solidFill>
                <a:srgbClr val="CC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xmlns="" val="3835926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2: Camada de Aplicação</a:t>
            </a:r>
            <a:endParaRPr lang="pt-BR">
              <a:latin typeface="Times New Roman" pitchFamily="18" charset="0"/>
            </a:endParaRPr>
          </a:p>
        </p:txBody>
      </p:sp>
      <p:sp>
        <p:nvSpPr>
          <p:cNvPr id="40963" name="Espaço Reservado para Número de Slide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CC671C2-55D3-4C69-9006-4C9063A8CCC7}" type="slidenum">
              <a:rPr lang="en-US" smtClean="0"/>
              <a:pPr/>
              <a:t>13</a:t>
            </a:fld>
            <a:endParaRPr lang="en-US" smtClean="0"/>
          </a:p>
        </p:txBody>
      </p:sp>
      <p:sp>
        <p:nvSpPr>
          <p:cNvPr id="40964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228600"/>
            <a:ext cx="8305800" cy="1143000"/>
          </a:xfrm>
        </p:spPr>
        <p:txBody>
          <a:bodyPr/>
          <a:lstStyle/>
          <a:p>
            <a:r>
              <a:rPr lang="pt-BR" sz="3200" smtClean="0"/>
              <a:t>De que serviços uma aplicação necessita?</a:t>
            </a:r>
            <a:endParaRPr lang="pt-BR" smtClean="0"/>
          </a:p>
        </p:txBody>
      </p:sp>
      <p:sp>
        <p:nvSpPr>
          <p:cNvPr id="4096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76250" y="1390650"/>
            <a:ext cx="3886200" cy="2228850"/>
          </a:xfrm>
        </p:spPr>
        <p:txBody>
          <a:bodyPr/>
          <a:lstStyle/>
          <a:p>
            <a:pPr>
              <a:lnSpc>
                <a:spcPct val="90000"/>
              </a:lnSpc>
              <a:buFont typeface="ZapfDingbats" pitchFamily="82" charset="0"/>
              <a:buNone/>
            </a:pPr>
            <a:r>
              <a:rPr lang="pt-BR" sz="2000" smtClean="0">
                <a:solidFill>
                  <a:srgbClr val="FF0000"/>
                </a:solidFill>
              </a:rPr>
              <a:t>Integridade dos dados (sensibilidade a perdas)</a:t>
            </a:r>
            <a:endParaRPr lang="pt-BR" sz="2000" smtClean="0"/>
          </a:p>
          <a:p>
            <a:pPr>
              <a:lnSpc>
                <a:spcPct val="90000"/>
              </a:lnSpc>
            </a:pPr>
            <a:r>
              <a:rPr lang="pt-BR" sz="1800" smtClean="0"/>
              <a:t>algumas </a:t>
            </a:r>
            <a:r>
              <a:rPr lang="pt-BR" sz="1800" err="1" smtClean="0"/>
              <a:t>apls</a:t>
            </a:r>
            <a:r>
              <a:rPr lang="pt-BR" sz="1800" smtClean="0"/>
              <a:t> </a:t>
            </a:r>
            <a:r>
              <a:rPr lang="pt-BR" sz="1800"/>
              <a:t>(p.ex., </a:t>
            </a:r>
            <a:r>
              <a:rPr lang="pt-BR" sz="1800" err="1"/>
              <a:t>transf</a:t>
            </a:r>
            <a:r>
              <a:rPr lang="pt-BR" sz="1800"/>
              <a:t>. de arquivos, </a:t>
            </a:r>
            <a:r>
              <a:rPr lang="pt-BR" sz="1800" smtClean="0"/>
              <a:t>transações web) </a:t>
            </a:r>
            <a:r>
              <a:rPr lang="pt-BR" sz="1800"/>
              <a:t>requerem </a:t>
            </a:r>
            <a:r>
              <a:rPr lang="pt-BR" sz="1800" smtClean="0"/>
              <a:t>uma transferência </a:t>
            </a:r>
            <a:r>
              <a:rPr lang="pt-BR" sz="1800"/>
              <a:t>100% </a:t>
            </a:r>
            <a:r>
              <a:rPr lang="pt-BR" sz="1800" smtClean="0"/>
              <a:t>confiável</a:t>
            </a:r>
          </a:p>
          <a:p>
            <a:pPr>
              <a:lnSpc>
                <a:spcPct val="90000"/>
              </a:lnSpc>
            </a:pPr>
            <a:r>
              <a:rPr lang="pt-BR" sz="1800" smtClean="0"/>
              <a:t>outras (</a:t>
            </a:r>
            <a:r>
              <a:rPr lang="pt-BR" sz="1800"/>
              <a:t>p.ex</a:t>
            </a:r>
            <a:r>
              <a:rPr lang="pt-BR" sz="1800" smtClean="0"/>
              <a:t>. áudio) podem tolerar algumas perdas</a:t>
            </a:r>
          </a:p>
          <a:p>
            <a:pPr>
              <a:lnSpc>
                <a:spcPct val="90000"/>
              </a:lnSpc>
            </a:pPr>
            <a:endParaRPr lang="pt-BR" sz="2400" smtClean="0"/>
          </a:p>
        </p:txBody>
      </p:sp>
      <p:sp>
        <p:nvSpPr>
          <p:cNvPr id="40966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442913" y="4236199"/>
            <a:ext cx="3810000" cy="1847850"/>
          </a:xfrm>
        </p:spPr>
        <p:txBody>
          <a:bodyPr/>
          <a:lstStyle/>
          <a:p>
            <a:pPr>
              <a:lnSpc>
                <a:spcPct val="90000"/>
              </a:lnSpc>
              <a:buFont typeface="ZapfDingbats" pitchFamily="82" charset="0"/>
              <a:buNone/>
            </a:pPr>
            <a:r>
              <a:rPr lang="pt-BR" sz="2000" smtClean="0">
                <a:solidFill>
                  <a:srgbClr val="FF0000"/>
                </a:solidFill>
              </a:rPr>
              <a:t>Temporização (sensibilidade a atrasos)</a:t>
            </a:r>
            <a:endParaRPr lang="pt-BR" sz="2000" smtClean="0"/>
          </a:p>
          <a:p>
            <a:pPr>
              <a:lnSpc>
                <a:spcPct val="90000"/>
              </a:lnSpc>
            </a:pPr>
            <a:r>
              <a:rPr lang="pt-BR" sz="1800" smtClean="0"/>
              <a:t>algumas </a:t>
            </a:r>
            <a:r>
              <a:rPr lang="pt-BR" sz="1800" err="1" smtClean="0"/>
              <a:t>apls</a:t>
            </a:r>
            <a:r>
              <a:rPr lang="pt-BR" sz="1800" smtClean="0"/>
              <a:t> (p.ex., telefonia Internet, jogos interativos) requerem baixo retardo para serem “viáveis”</a:t>
            </a:r>
          </a:p>
        </p:txBody>
      </p:sp>
      <p:sp>
        <p:nvSpPr>
          <p:cNvPr id="40967" name="Rectangle 5"/>
          <p:cNvSpPr>
            <a:spLocks noChangeArrowheads="1"/>
          </p:cNvSpPr>
          <p:nvPr/>
        </p:nvSpPr>
        <p:spPr bwMode="auto">
          <a:xfrm>
            <a:off x="4572000" y="1438275"/>
            <a:ext cx="3886200" cy="2228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0"/>
              <a:buNone/>
            </a:pPr>
            <a:r>
              <a:rPr lang="pt-BR" sz="2000" smtClean="0">
                <a:solidFill>
                  <a:srgbClr val="FF0000"/>
                </a:solidFill>
                <a:latin typeface="Comic Sans MS" pitchFamily="66" charset="0"/>
              </a:rPr>
              <a:t>Vazão (</a:t>
            </a:r>
            <a:r>
              <a:rPr lang="pt-BR" sz="2000" i="1" err="1" smtClean="0">
                <a:solidFill>
                  <a:srgbClr val="FF0000"/>
                </a:solidFill>
                <a:latin typeface="Comic Sans MS" pitchFamily="66" charset="0"/>
              </a:rPr>
              <a:t>throughput</a:t>
            </a:r>
            <a:r>
              <a:rPr lang="pt-BR" sz="2000" smtClean="0">
                <a:solidFill>
                  <a:srgbClr val="FF0000"/>
                </a:solidFill>
                <a:latin typeface="Comic Sans MS" pitchFamily="66" charset="0"/>
              </a:rPr>
              <a:t>)</a:t>
            </a:r>
            <a:endParaRPr lang="pt-BR" sz="2000">
              <a:latin typeface="Comic Sans MS" pitchFamily="66" charset="0"/>
            </a:endParaRPr>
          </a:p>
          <a:p>
            <a:pPr marL="342900" indent="-342900" eaLnBrk="0" hangingPunct="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0"/>
              <a:buChar char="r"/>
            </a:pPr>
            <a:r>
              <a:rPr lang="pt-BR" sz="1800">
                <a:latin typeface="Comic Sans MS" pitchFamily="66" charset="0"/>
              </a:rPr>
              <a:t>algumas </a:t>
            </a:r>
            <a:r>
              <a:rPr lang="pt-BR" sz="1800" err="1">
                <a:latin typeface="Comic Sans MS" pitchFamily="66" charset="0"/>
              </a:rPr>
              <a:t>apls</a:t>
            </a:r>
            <a:r>
              <a:rPr lang="pt-BR" sz="1800">
                <a:latin typeface="Comic Sans MS" pitchFamily="66" charset="0"/>
              </a:rPr>
              <a:t> (p.ex., multimídia) requerem quantia mínima de </a:t>
            </a:r>
            <a:r>
              <a:rPr lang="pt-BR" sz="1800" smtClean="0">
                <a:latin typeface="Comic Sans MS" pitchFamily="66" charset="0"/>
              </a:rPr>
              <a:t>vazão para </a:t>
            </a:r>
            <a:r>
              <a:rPr lang="pt-BR" sz="1800">
                <a:latin typeface="Comic Sans MS" pitchFamily="66" charset="0"/>
              </a:rPr>
              <a:t>serem “viáveis”</a:t>
            </a:r>
          </a:p>
          <a:p>
            <a:pPr marL="342900" indent="-342900" eaLnBrk="0" hangingPunct="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0"/>
              <a:buChar char="r"/>
            </a:pPr>
            <a:r>
              <a:rPr lang="pt-BR" sz="1800">
                <a:latin typeface="Comic Sans MS" pitchFamily="66" charset="0"/>
              </a:rPr>
              <a:t>outras </a:t>
            </a:r>
            <a:r>
              <a:rPr lang="pt-BR" sz="1800" err="1">
                <a:latin typeface="Comic Sans MS" pitchFamily="66" charset="0"/>
              </a:rPr>
              <a:t>apls</a:t>
            </a:r>
            <a:r>
              <a:rPr lang="pt-BR" sz="1800">
                <a:latin typeface="Comic Sans MS" pitchFamily="66" charset="0"/>
              </a:rPr>
              <a:t> (“</a:t>
            </a:r>
            <a:r>
              <a:rPr lang="pt-BR" sz="1800" err="1">
                <a:latin typeface="Comic Sans MS" pitchFamily="66" charset="0"/>
              </a:rPr>
              <a:t>apls</a:t>
            </a:r>
            <a:r>
              <a:rPr lang="pt-BR" sz="1800">
                <a:latin typeface="Comic Sans MS" pitchFamily="66" charset="0"/>
              </a:rPr>
              <a:t> elásticas”) conseguem usar </a:t>
            </a:r>
            <a:r>
              <a:rPr lang="pt-BR" sz="1800" err="1">
                <a:latin typeface="Comic Sans MS" pitchFamily="66" charset="0"/>
              </a:rPr>
              <a:t>qq</a:t>
            </a:r>
            <a:r>
              <a:rPr lang="pt-BR" sz="1800">
                <a:latin typeface="Comic Sans MS" pitchFamily="66" charset="0"/>
              </a:rPr>
              <a:t> quantia de banda </a:t>
            </a:r>
            <a:r>
              <a:rPr lang="pt-BR" sz="1800" smtClean="0">
                <a:latin typeface="Comic Sans MS" pitchFamily="66" charset="0"/>
              </a:rPr>
              <a:t>disponível</a:t>
            </a:r>
          </a:p>
          <a:p>
            <a:pPr marL="342900" indent="-342900" eaLnBrk="0" hangingPunct="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0"/>
              <a:buChar char="r"/>
            </a:pPr>
            <a:endParaRPr lang="pt-BR" sz="1800">
              <a:latin typeface="Comic Sans MS" pitchFamily="66" charset="0"/>
            </a:endParaRPr>
          </a:p>
          <a:p>
            <a:pPr marL="342900" indent="-342900" eaLnBrk="0" hangingPunct="0">
              <a:spcBef>
                <a:spcPct val="20000"/>
              </a:spcBef>
              <a:buClr>
                <a:schemeClr val="accent2"/>
              </a:buClr>
              <a:buSzPct val="85000"/>
            </a:pPr>
            <a:r>
              <a:rPr lang="pt-BR" sz="2000">
                <a:solidFill>
                  <a:srgbClr val="FF0000"/>
                </a:solidFill>
                <a:latin typeface="Comic Sans MS" pitchFamily="66" charset="0"/>
              </a:rPr>
              <a:t>Segurança</a:t>
            </a:r>
          </a:p>
          <a:p>
            <a:pPr marL="342900" indent="-342900" eaLnBrk="0" hangingPunct="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0"/>
              <a:buChar char="r"/>
            </a:pPr>
            <a:r>
              <a:rPr lang="pt-BR" sz="1800">
                <a:latin typeface="Comic Sans MS" pitchFamily="66" charset="0"/>
              </a:rPr>
              <a:t>Criptografia, integridade dos dados, ...</a:t>
            </a:r>
            <a:endParaRPr lang="pt-BR" sz="2000">
              <a:latin typeface="Comic Sans MS" pitchFamily="66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Espaço Reservado para Rodapé 5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/>
              <a:t>2: Camada de Aplicação</a:t>
            </a:r>
            <a:endParaRPr lang="pt-BR" smtClean="0">
              <a:latin typeface="Times New Roman" pitchFamily="18" charset="0"/>
            </a:endParaRPr>
          </a:p>
        </p:txBody>
      </p:sp>
      <p:sp>
        <p:nvSpPr>
          <p:cNvPr id="64515" name="Espaço Reservado para Número de Slide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D7B47584-4A6C-473B-AA0D-6125B2CD5969}" type="slidenum">
              <a:rPr lang="en-US" smtClean="0"/>
              <a:pPr/>
              <a:t>130</a:t>
            </a:fld>
            <a:endParaRPr lang="en-US" smtClean="0"/>
          </a:p>
        </p:txBody>
      </p:sp>
      <p:sp>
        <p:nvSpPr>
          <p:cNvPr id="64516" name="Rectangle 2"/>
          <p:cNvSpPr>
            <a:spLocks noGrp="1" noChangeArrowheads="1"/>
          </p:cNvSpPr>
          <p:nvPr>
            <p:ph type="title"/>
          </p:nvPr>
        </p:nvSpPr>
        <p:spPr>
          <a:xfrm>
            <a:off x="506413" y="0"/>
            <a:ext cx="7772400" cy="1014413"/>
          </a:xfrm>
        </p:spPr>
        <p:txBody>
          <a:bodyPr/>
          <a:lstStyle/>
          <a:p>
            <a:r>
              <a:rPr lang="pt-BR" smtClean="0"/>
              <a:t>Capítulo 2: Resumo</a:t>
            </a:r>
          </a:p>
        </p:txBody>
      </p:sp>
      <p:sp>
        <p:nvSpPr>
          <p:cNvPr id="6451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82613" y="1655763"/>
            <a:ext cx="4433887" cy="3676650"/>
          </a:xfrm>
        </p:spPr>
        <p:txBody>
          <a:bodyPr/>
          <a:lstStyle/>
          <a:p>
            <a:r>
              <a:rPr lang="pt-BR" sz="2400" smtClean="0"/>
              <a:t>Arquiteturas de aplicações</a:t>
            </a:r>
          </a:p>
          <a:p>
            <a:pPr lvl="1"/>
            <a:r>
              <a:rPr lang="pt-BR" sz="2000" smtClean="0"/>
              <a:t>cliente-servidor</a:t>
            </a:r>
          </a:p>
          <a:p>
            <a:pPr lvl="1"/>
            <a:r>
              <a:rPr lang="pt-BR" sz="2000" smtClean="0"/>
              <a:t>P2P</a:t>
            </a:r>
          </a:p>
          <a:p>
            <a:r>
              <a:rPr lang="pt-BR" sz="2400" smtClean="0"/>
              <a:t>Requisitos de serviço das aplicações:</a:t>
            </a:r>
          </a:p>
          <a:p>
            <a:pPr lvl="1"/>
            <a:r>
              <a:rPr lang="pt-BR" sz="2000" smtClean="0"/>
              <a:t>confiabilidade, banda, atraso</a:t>
            </a:r>
          </a:p>
          <a:p>
            <a:r>
              <a:rPr lang="pt-BR" sz="2400" smtClean="0"/>
              <a:t>Modelos de serviço de transporte da Internet</a:t>
            </a:r>
          </a:p>
          <a:p>
            <a:pPr lvl="1"/>
            <a:r>
              <a:rPr lang="pt-BR" sz="2000" smtClean="0"/>
              <a:t>orientado à conexão, confiável: TCP</a:t>
            </a:r>
          </a:p>
          <a:p>
            <a:pPr lvl="1"/>
            <a:r>
              <a:rPr lang="pt-BR" sz="2000" smtClean="0"/>
              <a:t>não confiável, </a:t>
            </a:r>
            <a:r>
              <a:rPr lang="pt-BR" sz="2000" err="1" smtClean="0"/>
              <a:t>datagramas</a:t>
            </a:r>
            <a:r>
              <a:rPr lang="pt-BR" sz="2000" smtClean="0"/>
              <a:t>: UDP</a:t>
            </a:r>
          </a:p>
        </p:txBody>
      </p:sp>
      <p:sp>
        <p:nvSpPr>
          <p:cNvPr id="64518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500063" y="952500"/>
            <a:ext cx="7581900" cy="676275"/>
          </a:xfrm>
        </p:spPr>
        <p:txBody>
          <a:bodyPr/>
          <a:lstStyle/>
          <a:p>
            <a:pPr>
              <a:lnSpc>
                <a:spcPct val="80000"/>
              </a:lnSpc>
              <a:buFont typeface="ZapfDingbats" pitchFamily="82" charset="0"/>
              <a:buNone/>
            </a:pPr>
            <a:r>
              <a:rPr lang="pt-BR" sz="2400" smtClean="0">
                <a:solidFill>
                  <a:srgbClr val="FF0000"/>
                </a:solidFill>
              </a:rPr>
              <a:t>Nosso estudo sobre aplicações de rede está agora completo!</a:t>
            </a:r>
            <a:endParaRPr lang="pt-BR" sz="2400" smtClean="0"/>
          </a:p>
        </p:txBody>
      </p:sp>
      <p:sp>
        <p:nvSpPr>
          <p:cNvPr id="64519" name="Rectangle 5"/>
          <p:cNvSpPr>
            <a:spLocks noChangeArrowheads="1"/>
          </p:cNvSpPr>
          <p:nvPr/>
        </p:nvSpPr>
        <p:spPr bwMode="auto">
          <a:xfrm>
            <a:off x="5111750" y="1638300"/>
            <a:ext cx="3962400" cy="3676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l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0"/>
              <a:buChar char="r"/>
            </a:pPr>
            <a:r>
              <a:rPr lang="pt-BR" sz="2400">
                <a:latin typeface="+mj-lt"/>
              </a:rPr>
              <a:t>Protocolos específicos:</a:t>
            </a:r>
          </a:p>
          <a:p>
            <a:pPr marL="742950" lvl="1" indent="-285750" algn="l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0"/>
              <a:buChar char="m"/>
            </a:pPr>
            <a:r>
              <a:rPr lang="pt-BR" sz="2000">
                <a:latin typeface="+mj-lt"/>
              </a:rPr>
              <a:t>HTTP</a:t>
            </a:r>
          </a:p>
          <a:p>
            <a:pPr marL="742950" lvl="1" indent="-285750" algn="l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0"/>
              <a:buChar char="m"/>
            </a:pPr>
            <a:r>
              <a:rPr lang="pt-BR" sz="2000">
                <a:latin typeface="+mj-lt"/>
              </a:rPr>
              <a:t>FTP</a:t>
            </a:r>
          </a:p>
          <a:p>
            <a:pPr marL="742950" lvl="1" indent="-285750" algn="l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0"/>
              <a:buChar char="m"/>
            </a:pPr>
            <a:r>
              <a:rPr lang="pt-BR" sz="2000">
                <a:latin typeface="+mj-lt"/>
              </a:rPr>
              <a:t>SMTP, POP, IMAP</a:t>
            </a:r>
          </a:p>
          <a:p>
            <a:pPr marL="742950" lvl="1" indent="-285750" algn="l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0"/>
              <a:buChar char="m"/>
            </a:pPr>
            <a:r>
              <a:rPr lang="pt-BR" sz="2000" smtClean="0">
                <a:latin typeface="+mj-lt"/>
              </a:rPr>
              <a:t>DNS</a:t>
            </a:r>
          </a:p>
          <a:p>
            <a:pPr marL="742950" lvl="1" indent="-285750" algn="l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0"/>
              <a:buChar char="m"/>
            </a:pPr>
            <a:r>
              <a:rPr lang="pt-BR" sz="2000" smtClean="0">
                <a:latin typeface="+mj-lt"/>
              </a:rPr>
              <a:t>P2P: </a:t>
            </a:r>
            <a:r>
              <a:rPr lang="pt-BR" sz="2000" err="1" smtClean="0">
                <a:latin typeface="+mj-lt"/>
              </a:rPr>
              <a:t>BitTorrent</a:t>
            </a:r>
            <a:r>
              <a:rPr lang="pt-BR" sz="2000" smtClean="0">
                <a:latin typeface="+mj-lt"/>
              </a:rPr>
              <a:t>, DHT</a:t>
            </a:r>
            <a:endParaRPr lang="pt-BR" sz="2000">
              <a:latin typeface="+mj-lt"/>
            </a:endParaRPr>
          </a:p>
          <a:p>
            <a:pPr marL="342900" indent="-342900" algn="l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0"/>
              <a:buChar char="r"/>
            </a:pPr>
            <a:r>
              <a:rPr lang="pt-BR" sz="2400">
                <a:latin typeface="+mj-lt"/>
              </a:rPr>
              <a:t>Programação </a:t>
            </a:r>
            <a:r>
              <a:rPr lang="pt-BR" sz="2400" smtClean="0">
                <a:latin typeface="+mj-lt"/>
              </a:rPr>
              <a:t>de sockets</a:t>
            </a:r>
            <a:endParaRPr lang="pt-BR" sz="24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06335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Espaço Reservado para Rodapé 5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/>
              <a:t>2: </a:t>
            </a:r>
            <a:r>
              <a:rPr lang="en-US" err="1" smtClean="0"/>
              <a:t>Camada</a:t>
            </a:r>
            <a:r>
              <a:rPr lang="en-US" smtClean="0"/>
              <a:t> de </a:t>
            </a:r>
            <a:r>
              <a:rPr lang="en-US" err="1" smtClean="0"/>
              <a:t>Aplicação</a:t>
            </a:r>
            <a:endParaRPr lang="pt-BR" smtClean="0">
              <a:latin typeface="Times New Roman" pitchFamily="18" charset="0"/>
            </a:endParaRPr>
          </a:p>
        </p:txBody>
      </p:sp>
      <p:sp>
        <p:nvSpPr>
          <p:cNvPr id="65539" name="Espaço Reservado para Número de Slide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1A9FB185-CE2B-4110-A546-480232B41C96}" type="slidenum">
              <a:rPr lang="en-US" smtClean="0"/>
              <a:pPr/>
              <a:t>131</a:t>
            </a:fld>
            <a:endParaRPr lang="en-US" smtClean="0"/>
          </a:p>
        </p:txBody>
      </p:sp>
      <p:sp>
        <p:nvSpPr>
          <p:cNvPr id="6554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Capítulo 2: Resumo</a:t>
            </a:r>
          </a:p>
        </p:txBody>
      </p:sp>
      <p:sp>
        <p:nvSpPr>
          <p:cNvPr id="6554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73063" y="2162175"/>
            <a:ext cx="4294187" cy="3676650"/>
          </a:xfrm>
        </p:spPr>
        <p:txBody>
          <a:bodyPr/>
          <a:lstStyle/>
          <a:p>
            <a:r>
              <a:rPr lang="pt-BR" sz="2400" smtClean="0"/>
              <a:t>troca típica de mensagens pedido/resposta</a:t>
            </a:r>
          </a:p>
          <a:p>
            <a:pPr lvl="1"/>
            <a:r>
              <a:rPr lang="pt-BR" sz="1800" smtClean="0"/>
              <a:t>cliente solicita info ou serviço</a:t>
            </a:r>
          </a:p>
          <a:p>
            <a:pPr lvl="1"/>
            <a:r>
              <a:rPr lang="pt-BR" sz="1800" smtClean="0"/>
              <a:t>servidor responde com dados, código de </a:t>
            </a:r>
            <a:r>
              <a:rPr lang="pt-BR" sz="1800" i="1" smtClean="0"/>
              <a:t>status</a:t>
            </a:r>
            <a:endParaRPr lang="pt-BR" sz="1800" smtClean="0"/>
          </a:p>
          <a:p>
            <a:r>
              <a:rPr lang="pt-BR" sz="2400" smtClean="0"/>
              <a:t>formatos de mensagens:</a:t>
            </a:r>
          </a:p>
          <a:p>
            <a:pPr lvl="1"/>
            <a:r>
              <a:rPr lang="pt-BR" sz="1800" smtClean="0"/>
              <a:t>cabeçalhos: campos com info sobre dados (metadados)</a:t>
            </a:r>
          </a:p>
          <a:p>
            <a:pPr lvl="1"/>
            <a:r>
              <a:rPr lang="pt-BR" sz="1800" smtClean="0"/>
              <a:t>dados: info sendo comunicada</a:t>
            </a:r>
          </a:p>
        </p:txBody>
      </p:sp>
      <p:sp>
        <p:nvSpPr>
          <p:cNvPr id="65542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552450" y="1390650"/>
            <a:ext cx="7962900" cy="676275"/>
          </a:xfrm>
        </p:spPr>
        <p:txBody>
          <a:bodyPr/>
          <a:lstStyle/>
          <a:p>
            <a:pPr>
              <a:buFont typeface="ZapfDingbats" pitchFamily="82" charset="0"/>
              <a:buNone/>
            </a:pPr>
            <a:r>
              <a:rPr lang="pt-BR" u="sng" smtClean="0">
                <a:solidFill>
                  <a:srgbClr val="FF0000"/>
                </a:solidFill>
              </a:rPr>
              <a:t>Mais importante:</a:t>
            </a:r>
            <a:r>
              <a:rPr lang="pt-BR" smtClean="0">
                <a:solidFill>
                  <a:srgbClr val="FF0000"/>
                </a:solidFill>
              </a:rPr>
              <a:t> aprendemos sobre </a:t>
            </a:r>
            <a:r>
              <a:rPr lang="pt-BR" i="1" smtClean="0">
                <a:solidFill>
                  <a:srgbClr val="FF0000"/>
                </a:solidFill>
              </a:rPr>
              <a:t>protocolos</a:t>
            </a:r>
            <a:endParaRPr lang="pt-BR" smtClean="0"/>
          </a:p>
        </p:txBody>
      </p:sp>
      <p:sp>
        <p:nvSpPr>
          <p:cNvPr id="65543" name="Rectangle 5"/>
          <p:cNvSpPr>
            <a:spLocks noChangeArrowheads="1"/>
          </p:cNvSpPr>
          <p:nvPr/>
        </p:nvSpPr>
        <p:spPr bwMode="auto">
          <a:xfrm>
            <a:off x="4945063" y="2355850"/>
            <a:ext cx="4281487" cy="3676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l">
              <a:spcBef>
                <a:spcPct val="20000"/>
              </a:spcBef>
              <a:buClr>
                <a:schemeClr val="accent2"/>
              </a:buClr>
              <a:buSzPct val="85000"/>
            </a:pPr>
            <a:r>
              <a:rPr lang="pt-BR" sz="2000" i="1" smtClean="0">
                <a:solidFill>
                  <a:srgbClr val="FF0000"/>
                </a:solidFill>
                <a:latin typeface="+mj-lt"/>
              </a:rPr>
              <a:t>Temas importantes:</a:t>
            </a:r>
          </a:p>
          <a:p>
            <a:pPr marL="342900" indent="-342900" algn="l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0"/>
              <a:buChar char="r"/>
            </a:pPr>
            <a:r>
              <a:rPr lang="pt-BR" sz="2000" err="1" smtClean="0">
                <a:latin typeface="+mj-lt"/>
              </a:rPr>
              <a:t>msgs</a:t>
            </a:r>
            <a:r>
              <a:rPr lang="pt-BR" sz="2000" smtClean="0">
                <a:latin typeface="+mj-lt"/>
              </a:rPr>
              <a:t> </a:t>
            </a:r>
            <a:r>
              <a:rPr lang="pt-BR" sz="2000">
                <a:latin typeface="+mj-lt"/>
              </a:rPr>
              <a:t>de controle vs. dados</a:t>
            </a:r>
          </a:p>
          <a:p>
            <a:pPr marL="742950" lvl="1" indent="-285750" algn="l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0"/>
              <a:buChar char="m"/>
            </a:pPr>
            <a:r>
              <a:rPr lang="pt-BR" sz="2000">
                <a:latin typeface="+mj-lt"/>
              </a:rPr>
              <a:t>na banda, fora da banda</a:t>
            </a:r>
          </a:p>
          <a:p>
            <a:pPr marL="342900" indent="-342900" algn="l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0"/>
              <a:buChar char="r"/>
            </a:pPr>
            <a:r>
              <a:rPr lang="pt-BR" sz="2000">
                <a:latin typeface="+mj-lt"/>
              </a:rPr>
              <a:t>centralizado vs. descentralizado </a:t>
            </a:r>
          </a:p>
          <a:p>
            <a:pPr marL="342900" indent="-342900" algn="l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0"/>
              <a:buChar char="r"/>
            </a:pPr>
            <a:r>
              <a:rPr lang="pt-BR" sz="2000">
                <a:latin typeface="+mj-lt"/>
              </a:rPr>
              <a:t>s/ estado vs. c/ estado</a:t>
            </a:r>
          </a:p>
          <a:p>
            <a:pPr marL="342900" indent="-342900" algn="l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0"/>
              <a:buChar char="r"/>
            </a:pPr>
            <a:r>
              <a:rPr lang="pt-BR" sz="2000">
                <a:latin typeface="+mj-lt"/>
              </a:rPr>
              <a:t>transferência de </a:t>
            </a:r>
            <a:r>
              <a:rPr lang="pt-BR" sz="2000" err="1">
                <a:latin typeface="+mj-lt"/>
              </a:rPr>
              <a:t>msgs</a:t>
            </a:r>
            <a:r>
              <a:rPr lang="pt-BR" sz="2000">
                <a:latin typeface="+mj-lt"/>
              </a:rPr>
              <a:t> confiável vs. não confiável </a:t>
            </a:r>
          </a:p>
          <a:p>
            <a:pPr marL="342900" indent="-342900" algn="l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0"/>
              <a:buChar char="r"/>
            </a:pPr>
            <a:r>
              <a:rPr lang="pt-BR" sz="2000">
                <a:latin typeface="+mj-lt"/>
              </a:rPr>
              <a:t>“complexidade na borda da rede”</a:t>
            </a:r>
            <a:endParaRPr lang="pt-BR" sz="24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629013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2: Camada de Aplicação</a:t>
            </a:r>
            <a:endParaRPr lang="pt-BR">
              <a:latin typeface="Times New Roman" pitchFamily="18" charset="0"/>
            </a:endParaRPr>
          </a:p>
        </p:txBody>
      </p:sp>
      <p:sp>
        <p:nvSpPr>
          <p:cNvPr id="41987" name="Espaço Reservado para Número de Slide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75935752-3565-4696-9216-E6CB24508EB8}" type="slidenum">
              <a:rPr lang="en-US" smtClean="0"/>
              <a:pPr/>
              <a:t>14</a:t>
            </a:fld>
            <a:endParaRPr lang="en-US" smtClean="0"/>
          </a:p>
        </p:txBody>
      </p:sp>
      <p:sp>
        <p:nvSpPr>
          <p:cNvPr id="41988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228600"/>
            <a:ext cx="8839200" cy="1143000"/>
          </a:xfrm>
        </p:spPr>
        <p:txBody>
          <a:bodyPr/>
          <a:lstStyle/>
          <a:p>
            <a:r>
              <a:rPr lang="pt-BR" sz="2800" smtClean="0"/>
              <a:t>Requisitos de aplicações de rede selecionadas</a:t>
            </a:r>
            <a:endParaRPr lang="pt-BR" smtClean="0"/>
          </a:p>
        </p:txBody>
      </p:sp>
      <p:sp>
        <p:nvSpPr>
          <p:cNvPr id="41989" name="Text Box 3"/>
          <p:cNvSpPr txBox="1">
            <a:spLocks noChangeArrowheads="1"/>
          </p:cNvSpPr>
          <p:nvPr/>
        </p:nvSpPr>
        <p:spPr bwMode="auto">
          <a:xfrm>
            <a:off x="-2533" y="1763713"/>
            <a:ext cx="2848921" cy="3170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 eaLnBrk="0" hangingPunct="0"/>
            <a:r>
              <a:rPr lang="pt-BR" sz="2000" b="1">
                <a:latin typeface="Arial" charset="0"/>
              </a:rPr>
              <a:t>Aplicação</a:t>
            </a:r>
            <a:endParaRPr lang="pt-BR" sz="2000">
              <a:latin typeface="Arial" charset="0"/>
            </a:endParaRPr>
          </a:p>
          <a:p>
            <a:pPr algn="r" eaLnBrk="0" hangingPunct="0"/>
            <a:endParaRPr lang="pt-BR" sz="2000">
              <a:latin typeface="Arial" charset="0"/>
            </a:endParaRPr>
          </a:p>
          <a:p>
            <a:pPr algn="r" eaLnBrk="0" hangingPunct="0"/>
            <a:r>
              <a:rPr lang="pt-BR" sz="2000">
                <a:latin typeface="Arial" charset="0"/>
              </a:rPr>
              <a:t>transferência de </a:t>
            </a:r>
            <a:r>
              <a:rPr lang="pt-BR" sz="2000" err="1">
                <a:latin typeface="Arial" charset="0"/>
              </a:rPr>
              <a:t>arqs</a:t>
            </a:r>
            <a:endParaRPr lang="pt-BR" sz="2000">
              <a:latin typeface="Arial" charset="0"/>
            </a:endParaRPr>
          </a:p>
          <a:p>
            <a:pPr algn="r" eaLnBrk="0" hangingPunct="0"/>
            <a:r>
              <a:rPr lang="pt-BR" sz="2000">
                <a:latin typeface="Arial" charset="0"/>
              </a:rPr>
              <a:t>correio</a:t>
            </a:r>
          </a:p>
          <a:p>
            <a:pPr algn="r" eaLnBrk="0" hangingPunct="0"/>
            <a:r>
              <a:rPr lang="pt-BR" sz="2000">
                <a:latin typeface="Arial" charset="0"/>
              </a:rPr>
              <a:t>documentos Web</a:t>
            </a:r>
          </a:p>
          <a:p>
            <a:pPr algn="r" eaLnBrk="0" hangingPunct="0"/>
            <a:r>
              <a:rPr lang="pt-BR" sz="2000">
                <a:latin typeface="Arial" charset="0"/>
              </a:rPr>
              <a:t>áudio/vídeo em</a:t>
            </a:r>
          </a:p>
          <a:p>
            <a:pPr algn="r" eaLnBrk="0" hangingPunct="0"/>
            <a:r>
              <a:rPr lang="pt-BR" sz="2000">
                <a:latin typeface="Arial" charset="0"/>
              </a:rPr>
              <a:t>tempo </a:t>
            </a:r>
            <a:r>
              <a:rPr lang="pt-BR" sz="2000" smtClean="0">
                <a:latin typeface="Arial" charset="0"/>
              </a:rPr>
              <a:t>real</a:t>
            </a:r>
            <a:endParaRPr lang="pt-BR" sz="2000">
              <a:latin typeface="Arial" charset="0"/>
            </a:endParaRPr>
          </a:p>
          <a:p>
            <a:pPr algn="r" eaLnBrk="0" hangingPunct="0"/>
            <a:r>
              <a:rPr lang="pt-BR" sz="2000">
                <a:latin typeface="Arial" charset="0"/>
              </a:rPr>
              <a:t>áudio/vídeo gravado</a:t>
            </a:r>
          </a:p>
          <a:p>
            <a:pPr algn="r" eaLnBrk="0" hangingPunct="0"/>
            <a:r>
              <a:rPr lang="pt-BR" sz="2000">
                <a:latin typeface="Arial" charset="0"/>
              </a:rPr>
              <a:t>jogos interativos</a:t>
            </a:r>
          </a:p>
          <a:p>
            <a:pPr algn="r" eaLnBrk="0" hangingPunct="0"/>
            <a:r>
              <a:rPr lang="pt-BR" sz="2000">
                <a:latin typeface="Arial" charset="0"/>
              </a:rPr>
              <a:t>mensagem instantânea</a:t>
            </a:r>
            <a:endParaRPr lang="pt-BR" sz="2400"/>
          </a:p>
        </p:txBody>
      </p:sp>
      <p:sp>
        <p:nvSpPr>
          <p:cNvPr id="41990" name="Text Box 4"/>
          <p:cNvSpPr txBox="1">
            <a:spLocks noChangeArrowheads="1"/>
          </p:cNvSpPr>
          <p:nvPr/>
        </p:nvSpPr>
        <p:spPr bwMode="auto">
          <a:xfrm>
            <a:off x="2887931" y="1432634"/>
            <a:ext cx="1523174" cy="3477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pt-BR" sz="2000" b="1" err="1" smtClean="0">
                <a:latin typeface="Arial" charset="0"/>
              </a:rPr>
              <a:t>Sensib</a:t>
            </a:r>
            <a:r>
              <a:rPr lang="pt-BR" sz="2000" b="1" smtClean="0">
                <a:latin typeface="Arial" charset="0"/>
              </a:rPr>
              <a:t>. a</a:t>
            </a:r>
          </a:p>
          <a:p>
            <a:pPr eaLnBrk="0" hangingPunct="0"/>
            <a:r>
              <a:rPr lang="pt-BR" sz="2000" b="1" smtClean="0">
                <a:latin typeface="Arial" charset="0"/>
              </a:rPr>
              <a:t>Perdas</a:t>
            </a:r>
            <a:endParaRPr lang="pt-BR" sz="2000">
              <a:latin typeface="Arial" charset="0"/>
            </a:endParaRPr>
          </a:p>
          <a:p>
            <a:pPr eaLnBrk="0" hangingPunct="0"/>
            <a:endParaRPr lang="pt-BR" sz="2000">
              <a:latin typeface="Arial" charset="0"/>
            </a:endParaRPr>
          </a:p>
          <a:p>
            <a:pPr eaLnBrk="0" hangingPunct="0"/>
            <a:r>
              <a:rPr lang="pt-BR" sz="2000">
                <a:latin typeface="Arial" charset="0"/>
              </a:rPr>
              <a:t>sem perdas</a:t>
            </a:r>
          </a:p>
          <a:p>
            <a:pPr eaLnBrk="0" hangingPunct="0"/>
            <a:r>
              <a:rPr lang="pt-BR" sz="2000">
                <a:latin typeface="Arial" charset="0"/>
              </a:rPr>
              <a:t>sem perdas</a:t>
            </a:r>
          </a:p>
          <a:p>
            <a:pPr eaLnBrk="0" hangingPunct="0"/>
            <a:r>
              <a:rPr lang="pt-BR" sz="2000">
                <a:latin typeface="Arial" charset="0"/>
              </a:rPr>
              <a:t>sem perdas</a:t>
            </a:r>
          </a:p>
          <a:p>
            <a:pPr eaLnBrk="0" hangingPunct="0"/>
            <a:r>
              <a:rPr lang="pt-BR" sz="2000">
                <a:latin typeface="Arial" charset="0"/>
              </a:rPr>
              <a:t>tolerante</a:t>
            </a:r>
          </a:p>
          <a:p>
            <a:pPr eaLnBrk="0" hangingPunct="0"/>
            <a:endParaRPr lang="pt-BR" sz="2000">
              <a:latin typeface="Arial" charset="0"/>
            </a:endParaRPr>
          </a:p>
          <a:p>
            <a:pPr eaLnBrk="0" hangingPunct="0"/>
            <a:r>
              <a:rPr lang="pt-BR" sz="2000" smtClean="0">
                <a:latin typeface="Arial" charset="0"/>
              </a:rPr>
              <a:t>tolerante</a:t>
            </a:r>
            <a:endParaRPr lang="pt-BR" sz="2000">
              <a:latin typeface="Arial" charset="0"/>
            </a:endParaRPr>
          </a:p>
          <a:p>
            <a:pPr eaLnBrk="0" hangingPunct="0"/>
            <a:r>
              <a:rPr lang="pt-BR" sz="2000">
                <a:latin typeface="Arial" charset="0"/>
              </a:rPr>
              <a:t>tolerante</a:t>
            </a:r>
          </a:p>
          <a:p>
            <a:pPr eaLnBrk="0" hangingPunct="0"/>
            <a:r>
              <a:rPr lang="pt-BR" sz="2000">
                <a:latin typeface="Arial" charset="0"/>
              </a:rPr>
              <a:t>sem perdas</a:t>
            </a:r>
          </a:p>
        </p:txBody>
      </p:sp>
      <p:sp>
        <p:nvSpPr>
          <p:cNvPr id="41991" name="Text Box 5"/>
          <p:cNvSpPr txBox="1">
            <a:spLocks noChangeArrowheads="1"/>
          </p:cNvSpPr>
          <p:nvPr/>
        </p:nvSpPr>
        <p:spPr bwMode="auto">
          <a:xfrm>
            <a:off x="4421379" y="1428750"/>
            <a:ext cx="2626694" cy="3477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hangingPunct="0"/>
            <a:endParaRPr lang="pt-BR" sz="2000" b="1" smtClean="0">
              <a:latin typeface="Arial" charset="0"/>
            </a:endParaRPr>
          </a:p>
          <a:p>
            <a:pPr eaLnBrk="0" hangingPunct="0"/>
            <a:r>
              <a:rPr lang="pt-BR" sz="2000" b="1" smtClean="0">
                <a:latin typeface="Arial" charset="0"/>
              </a:rPr>
              <a:t>Vazão</a:t>
            </a:r>
            <a:endParaRPr lang="pt-BR" sz="2000">
              <a:latin typeface="Arial" charset="0"/>
            </a:endParaRPr>
          </a:p>
          <a:p>
            <a:pPr eaLnBrk="0" hangingPunct="0"/>
            <a:endParaRPr lang="pt-BR" sz="2000" smtClean="0">
              <a:latin typeface="Arial" charset="0"/>
            </a:endParaRPr>
          </a:p>
          <a:p>
            <a:pPr eaLnBrk="0" hangingPunct="0"/>
            <a:r>
              <a:rPr lang="pt-BR" sz="2000" smtClean="0">
                <a:latin typeface="Arial" charset="0"/>
              </a:rPr>
              <a:t>elástica</a:t>
            </a:r>
            <a:endParaRPr lang="pt-BR" sz="2000">
              <a:latin typeface="Arial" charset="0"/>
            </a:endParaRPr>
          </a:p>
          <a:p>
            <a:pPr eaLnBrk="0" hangingPunct="0"/>
            <a:r>
              <a:rPr lang="pt-BR" sz="2000">
                <a:latin typeface="Arial" charset="0"/>
              </a:rPr>
              <a:t>elástica</a:t>
            </a:r>
          </a:p>
          <a:p>
            <a:pPr eaLnBrk="0" hangingPunct="0"/>
            <a:r>
              <a:rPr lang="pt-BR" sz="2000">
                <a:latin typeface="Arial" charset="0"/>
              </a:rPr>
              <a:t>elástica</a:t>
            </a:r>
          </a:p>
          <a:p>
            <a:pPr eaLnBrk="0" hangingPunct="0"/>
            <a:r>
              <a:rPr lang="pt-BR" sz="2000">
                <a:latin typeface="Arial" charset="0"/>
              </a:rPr>
              <a:t>áudio: </a:t>
            </a:r>
            <a:r>
              <a:rPr lang="pt-BR" sz="2000" smtClean="0">
                <a:latin typeface="Arial" charset="0"/>
              </a:rPr>
              <a:t>5kbps-1Mbps</a:t>
            </a:r>
            <a:endParaRPr lang="pt-BR" sz="2000">
              <a:latin typeface="Arial" charset="0"/>
            </a:endParaRPr>
          </a:p>
          <a:p>
            <a:pPr eaLnBrk="0" hangingPunct="0"/>
            <a:r>
              <a:rPr lang="pt-BR" sz="2000" smtClean="0">
                <a:latin typeface="Arial" charset="0"/>
              </a:rPr>
              <a:t>vídeo:10kbps-5Mbps</a:t>
            </a:r>
            <a:endParaRPr lang="pt-BR" sz="2000">
              <a:latin typeface="Arial" charset="0"/>
            </a:endParaRPr>
          </a:p>
          <a:p>
            <a:pPr eaLnBrk="0" hangingPunct="0"/>
            <a:r>
              <a:rPr lang="pt-BR" sz="2000" smtClean="0">
                <a:latin typeface="Arial" charset="0"/>
              </a:rPr>
              <a:t>Igual acima</a:t>
            </a:r>
          </a:p>
          <a:p>
            <a:pPr eaLnBrk="0" hangingPunct="0"/>
            <a:r>
              <a:rPr lang="pt-BR" sz="2000" smtClean="0">
                <a:latin typeface="Arial" charset="0"/>
              </a:rPr>
              <a:t>Alguns kbps-10Mbps</a:t>
            </a:r>
            <a:endParaRPr lang="pt-BR" sz="2000">
              <a:latin typeface="Arial" charset="0"/>
            </a:endParaRPr>
          </a:p>
          <a:p>
            <a:pPr eaLnBrk="0" hangingPunct="0"/>
            <a:r>
              <a:rPr lang="pt-BR" sz="2000" smtClean="0">
                <a:latin typeface="Arial" charset="0"/>
              </a:rPr>
              <a:t>elástica</a:t>
            </a:r>
            <a:endParaRPr lang="pt-BR" sz="2000">
              <a:latin typeface="Arial" charset="0"/>
            </a:endParaRPr>
          </a:p>
        </p:txBody>
      </p:sp>
      <p:sp>
        <p:nvSpPr>
          <p:cNvPr id="41992" name="Text Box 6"/>
          <p:cNvSpPr txBox="1">
            <a:spLocks noChangeArrowheads="1"/>
          </p:cNvSpPr>
          <p:nvPr/>
        </p:nvSpPr>
        <p:spPr bwMode="auto">
          <a:xfrm>
            <a:off x="6918660" y="1455738"/>
            <a:ext cx="2124075" cy="3477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pt-BR" sz="2000" b="1">
                <a:latin typeface="Arial" charset="0"/>
              </a:rPr>
              <a:t>Sensibilidade </a:t>
            </a:r>
            <a:r>
              <a:rPr lang="pt-BR" sz="2000" b="1" smtClean="0">
                <a:latin typeface="Arial" charset="0"/>
              </a:rPr>
              <a:t>a </a:t>
            </a:r>
            <a:r>
              <a:rPr lang="pt-BR" sz="1800" b="1" smtClean="0">
                <a:latin typeface="Arial" charset="0"/>
              </a:rPr>
              <a:t>atrasos</a:t>
            </a:r>
            <a:endParaRPr lang="pt-BR" sz="2000">
              <a:latin typeface="Arial" charset="0"/>
            </a:endParaRPr>
          </a:p>
          <a:p>
            <a:pPr eaLnBrk="0" hangingPunct="0"/>
            <a:endParaRPr lang="pt-BR" sz="2000">
              <a:latin typeface="Arial" charset="0"/>
            </a:endParaRPr>
          </a:p>
          <a:p>
            <a:pPr eaLnBrk="0" hangingPunct="0"/>
            <a:r>
              <a:rPr lang="pt-BR" sz="2000">
                <a:latin typeface="Arial" charset="0"/>
              </a:rPr>
              <a:t>não</a:t>
            </a:r>
          </a:p>
          <a:p>
            <a:pPr eaLnBrk="0" hangingPunct="0"/>
            <a:r>
              <a:rPr lang="pt-BR" sz="2000">
                <a:latin typeface="Arial" charset="0"/>
              </a:rPr>
              <a:t>não</a:t>
            </a:r>
          </a:p>
          <a:p>
            <a:pPr eaLnBrk="0" hangingPunct="0"/>
            <a:r>
              <a:rPr lang="pt-BR" sz="2000">
                <a:latin typeface="Arial" charset="0"/>
              </a:rPr>
              <a:t>não</a:t>
            </a:r>
          </a:p>
          <a:p>
            <a:pPr eaLnBrk="0" hangingPunct="0"/>
            <a:r>
              <a:rPr lang="pt-BR" sz="2000">
                <a:latin typeface="Arial" charset="0"/>
              </a:rPr>
              <a:t>sim, 100’s </a:t>
            </a:r>
            <a:r>
              <a:rPr lang="pt-BR" sz="2000" err="1">
                <a:latin typeface="Arial" charset="0"/>
              </a:rPr>
              <a:t>mseg</a:t>
            </a:r>
            <a:endParaRPr lang="pt-BR" sz="2000">
              <a:latin typeface="Arial" charset="0"/>
            </a:endParaRPr>
          </a:p>
          <a:p>
            <a:pPr eaLnBrk="0" hangingPunct="0"/>
            <a:endParaRPr lang="pt-BR" sz="2000">
              <a:latin typeface="Arial" charset="0"/>
            </a:endParaRPr>
          </a:p>
          <a:p>
            <a:pPr eaLnBrk="0" hangingPunct="0"/>
            <a:r>
              <a:rPr lang="pt-BR" sz="2000" smtClean="0">
                <a:latin typeface="Arial" charset="0"/>
              </a:rPr>
              <a:t>sim</a:t>
            </a:r>
            <a:r>
              <a:rPr lang="pt-BR" sz="2000">
                <a:latin typeface="Arial" charset="0"/>
              </a:rPr>
              <a:t>, alguns </a:t>
            </a:r>
            <a:r>
              <a:rPr lang="pt-BR" sz="2000" err="1">
                <a:latin typeface="Arial" charset="0"/>
              </a:rPr>
              <a:t>segs</a:t>
            </a:r>
            <a:endParaRPr lang="pt-BR" sz="2000">
              <a:latin typeface="Arial" charset="0"/>
            </a:endParaRPr>
          </a:p>
          <a:p>
            <a:pPr eaLnBrk="0" hangingPunct="0"/>
            <a:r>
              <a:rPr lang="pt-BR" sz="2000">
                <a:latin typeface="Arial" charset="0"/>
              </a:rPr>
              <a:t>sim, </a:t>
            </a:r>
            <a:r>
              <a:rPr lang="pt-BR" sz="2000" smtClean="0">
                <a:latin typeface="Arial" charset="0"/>
              </a:rPr>
              <a:t>100’s </a:t>
            </a:r>
            <a:r>
              <a:rPr lang="pt-BR" sz="2000" err="1" smtClean="0">
                <a:latin typeface="Arial" charset="0"/>
              </a:rPr>
              <a:t>mseg</a:t>
            </a:r>
            <a:endParaRPr lang="pt-BR" sz="2000">
              <a:latin typeface="Arial" charset="0"/>
            </a:endParaRPr>
          </a:p>
          <a:p>
            <a:pPr eaLnBrk="0" hangingPunct="0"/>
            <a:r>
              <a:rPr lang="pt-BR" sz="2000">
                <a:latin typeface="Arial" charset="0"/>
              </a:rPr>
              <a:t>sim e não</a:t>
            </a:r>
          </a:p>
        </p:txBody>
      </p:sp>
      <p:sp>
        <p:nvSpPr>
          <p:cNvPr id="41993" name="Line 7"/>
          <p:cNvSpPr>
            <a:spLocks noChangeShapeType="1"/>
          </p:cNvSpPr>
          <p:nvPr/>
        </p:nvSpPr>
        <p:spPr bwMode="auto">
          <a:xfrm flipV="1">
            <a:off x="895350" y="2133600"/>
            <a:ext cx="7562850" cy="9525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41994" name="Line 8"/>
          <p:cNvSpPr>
            <a:spLocks noChangeShapeType="1"/>
          </p:cNvSpPr>
          <p:nvPr/>
        </p:nvSpPr>
        <p:spPr bwMode="auto">
          <a:xfrm flipV="1">
            <a:off x="847725" y="2733675"/>
            <a:ext cx="762952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41995" name="Line 9"/>
          <p:cNvSpPr>
            <a:spLocks noChangeShapeType="1"/>
          </p:cNvSpPr>
          <p:nvPr/>
        </p:nvSpPr>
        <p:spPr bwMode="auto">
          <a:xfrm flipV="1">
            <a:off x="857250" y="3028950"/>
            <a:ext cx="762952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41996" name="Line 10"/>
          <p:cNvSpPr>
            <a:spLocks noChangeShapeType="1"/>
          </p:cNvSpPr>
          <p:nvPr/>
        </p:nvSpPr>
        <p:spPr bwMode="auto">
          <a:xfrm flipV="1">
            <a:off x="866775" y="3324225"/>
            <a:ext cx="762952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41998" name="Line 12"/>
          <p:cNvSpPr>
            <a:spLocks noChangeShapeType="1"/>
          </p:cNvSpPr>
          <p:nvPr/>
        </p:nvSpPr>
        <p:spPr bwMode="auto">
          <a:xfrm flipV="1">
            <a:off x="838200" y="4248150"/>
            <a:ext cx="762952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41999" name="Line 13"/>
          <p:cNvSpPr>
            <a:spLocks noChangeShapeType="1"/>
          </p:cNvSpPr>
          <p:nvPr/>
        </p:nvSpPr>
        <p:spPr bwMode="auto">
          <a:xfrm flipV="1">
            <a:off x="838200" y="4572000"/>
            <a:ext cx="762952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42000" name="Line 14"/>
          <p:cNvSpPr>
            <a:spLocks noChangeShapeType="1"/>
          </p:cNvSpPr>
          <p:nvPr/>
        </p:nvSpPr>
        <p:spPr bwMode="auto">
          <a:xfrm flipV="1">
            <a:off x="800100" y="4905375"/>
            <a:ext cx="762952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17" name="Line 11"/>
          <p:cNvSpPr>
            <a:spLocks noChangeShapeType="1"/>
          </p:cNvSpPr>
          <p:nvPr/>
        </p:nvSpPr>
        <p:spPr bwMode="auto">
          <a:xfrm flipV="1">
            <a:off x="895350" y="3933806"/>
            <a:ext cx="762952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2: </a:t>
            </a:r>
            <a:r>
              <a:rPr lang="en-US" err="1" smtClean="0"/>
              <a:t>Camada</a:t>
            </a:r>
            <a:r>
              <a:rPr lang="en-US" smtClean="0"/>
              <a:t> de </a:t>
            </a:r>
            <a:r>
              <a:rPr lang="en-US" err="1" smtClean="0"/>
              <a:t>Aplicação</a:t>
            </a:r>
            <a:endParaRPr lang="pt-BR">
              <a:latin typeface="Times New Roman" pitchFamily="18" charset="0"/>
            </a:endParaRPr>
          </a:p>
        </p:txBody>
      </p:sp>
      <p:sp>
        <p:nvSpPr>
          <p:cNvPr id="43011" name="Espaço Reservado para Número de Slide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BB02C36-56B4-42BA-9EA1-636FF5262C3C}" type="slidenum">
              <a:rPr lang="en-US" smtClean="0"/>
              <a:pPr/>
              <a:t>15</a:t>
            </a:fld>
            <a:endParaRPr lang="en-US" smtClean="0"/>
          </a:p>
        </p:txBody>
      </p:sp>
      <p:sp>
        <p:nvSpPr>
          <p:cNvPr id="4301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sz="3200" smtClean="0"/>
              <a:t>Serviços providos pelos protocolos de transporte da Internet </a:t>
            </a:r>
          </a:p>
        </p:txBody>
      </p:sp>
      <p:sp>
        <p:nvSpPr>
          <p:cNvPr id="4301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33400" y="1600200"/>
            <a:ext cx="4095750" cy="4648200"/>
          </a:xfrm>
        </p:spPr>
        <p:txBody>
          <a:bodyPr/>
          <a:lstStyle/>
          <a:p>
            <a:pPr>
              <a:lnSpc>
                <a:spcPct val="90000"/>
              </a:lnSpc>
              <a:buFont typeface="ZapfDingbats" pitchFamily="82" charset="0"/>
              <a:buNone/>
            </a:pPr>
            <a:r>
              <a:rPr lang="pt-BR" sz="2400" u="sng" smtClean="0">
                <a:solidFill>
                  <a:srgbClr val="FF0000"/>
                </a:solidFill>
              </a:rPr>
              <a:t>Serviço TCP:</a:t>
            </a:r>
            <a:endParaRPr lang="pt-BR" sz="2400" smtClean="0"/>
          </a:p>
          <a:p>
            <a:pPr>
              <a:lnSpc>
                <a:spcPct val="90000"/>
              </a:lnSpc>
            </a:pPr>
            <a:r>
              <a:rPr lang="pt-BR" sz="2000" i="1" smtClean="0">
                <a:solidFill>
                  <a:schemeClr val="accent2"/>
                </a:solidFill>
              </a:rPr>
              <a:t>transporte confiável  </a:t>
            </a:r>
            <a:r>
              <a:rPr lang="pt-BR" sz="2000" smtClean="0"/>
              <a:t>entre processos remetente e receptor</a:t>
            </a:r>
            <a:endParaRPr lang="pt-BR" sz="2000" smtClean="0">
              <a:solidFill>
                <a:schemeClr val="accent2"/>
              </a:solidFill>
            </a:endParaRPr>
          </a:p>
          <a:p>
            <a:pPr>
              <a:lnSpc>
                <a:spcPct val="90000"/>
              </a:lnSpc>
            </a:pPr>
            <a:r>
              <a:rPr lang="pt-BR" sz="2000" i="1" smtClean="0">
                <a:solidFill>
                  <a:schemeClr val="accent2"/>
                </a:solidFill>
              </a:rPr>
              <a:t>controle de fluxo:</a:t>
            </a:r>
            <a:r>
              <a:rPr lang="pt-BR" sz="2000" smtClean="0"/>
              <a:t> remetente não vai “afogar” receptor</a:t>
            </a:r>
          </a:p>
          <a:p>
            <a:pPr>
              <a:lnSpc>
                <a:spcPct val="90000"/>
              </a:lnSpc>
            </a:pPr>
            <a:r>
              <a:rPr lang="pt-BR" sz="2000" i="1" smtClean="0">
                <a:solidFill>
                  <a:schemeClr val="accent2"/>
                </a:solidFill>
              </a:rPr>
              <a:t>controle de congestionamento:</a:t>
            </a:r>
            <a:r>
              <a:rPr lang="pt-BR" sz="2000" smtClean="0"/>
              <a:t> estrangular remetente quando a rede estiver carregada</a:t>
            </a:r>
          </a:p>
          <a:p>
            <a:pPr>
              <a:lnSpc>
                <a:spcPct val="90000"/>
              </a:lnSpc>
            </a:pPr>
            <a:r>
              <a:rPr lang="pt-BR" sz="2000" i="1" smtClean="0">
                <a:solidFill>
                  <a:schemeClr val="accent2"/>
                </a:solidFill>
              </a:rPr>
              <a:t>não provê:</a:t>
            </a:r>
            <a:r>
              <a:rPr lang="pt-BR" sz="2000" smtClean="0"/>
              <a:t> garantias temporais ou de banda mínima</a:t>
            </a:r>
          </a:p>
          <a:p>
            <a:pPr>
              <a:lnSpc>
                <a:spcPct val="90000"/>
              </a:lnSpc>
            </a:pPr>
            <a:r>
              <a:rPr lang="pt-BR" sz="2000" i="1">
                <a:solidFill>
                  <a:schemeClr val="accent2"/>
                </a:solidFill>
              </a:rPr>
              <a:t>orientado a conexão:</a:t>
            </a:r>
            <a:r>
              <a:rPr lang="pt-BR" sz="2000"/>
              <a:t> apresentação requerida entre cliente e servidor</a:t>
            </a:r>
          </a:p>
          <a:p>
            <a:pPr>
              <a:lnSpc>
                <a:spcPct val="90000"/>
              </a:lnSpc>
            </a:pPr>
            <a:endParaRPr lang="pt-BR" sz="2000" smtClean="0"/>
          </a:p>
        </p:txBody>
      </p:sp>
      <p:sp>
        <p:nvSpPr>
          <p:cNvPr id="43014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4733925" y="1562100"/>
            <a:ext cx="3925888" cy="4648200"/>
          </a:xfrm>
        </p:spPr>
        <p:txBody>
          <a:bodyPr/>
          <a:lstStyle/>
          <a:p>
            <a:pPr>
              <a:buFont typeface="ZapfDingbats" pitchFamily="82" charset="0"/>
              <a:buNone/>
            </a:pPr>
            <a:r>
              <a:rPr lang="pt-BR" sz="2400" u="sng" dirty="0" smtClean="0">
                <a:solidFill>
                  <a:srgbClr val="FF0000"/>
                </a:solidFill>
              </a:rPr>
              <a:t>Serviço UDP:</a:t>
            </a:r>
            <a:endParaRPr lang="pt-BR" sz="2400" dirty="0" smtClean="0"/>
          </a:p>
          <a:p>
            <a:r>
              <a:rPr lang="pt-BR" sz="2000" dirty="0" smtClean="0">
                <a:solidFill>
                  <a:schemeClr val="accent2"/>
                </a:solidFill>
              </a:rPr>
              <a:t>transferência de dados não confiável </a:t>
            </a:r>
            <a:r>
              <a:rPr lang="pt-BR" sz="2000" dirty="0" smtClean="0"/>
              <a:t>entre processos remetente e receptor</a:t>
            </a:r>
          </a:p>
          <a:p>
            <a:r>
              <a:rPr lang="pt-BR" sz="2000" dirty="0" smtClean="0">
                <a:solidFill>
                  <a:schemeClr val="accent2"/>
                </a:solidFill>
              </a:rPr>
              <a:t>não provê: </a:t>
            </a:r>
            <a:r>
              <a:rPr lang="pt-BR" sz="2000" dirty="0" smtClean="0"/>
              <a:t>estabelecimento da conexão, confiabilidade, controle de fluxo, controle de congestionamento, garantias temporais ou de banda mínima</a:t>
            </a:r>
            <a:br>
              <a:rPr lang="pt-BR" sz="2000" dirty="0" smtClean="0"/>
            </a:br>
            <a:endParaRPr lang="pt-BR" sz="2000" dirty="0" smtClean="0"/>
          </a:p>
          <a:p>
            <a:pPr>
              <a:buFont typeface="ZapfDingbats" pitchFamily="82" charset="0"/>
              <a:buNone/>
            </a:pPr>
            <a:r>
              <a:rPr lang="pt-BR" sz="2000" u="sng" dirty="0" err="1" smtClean="0">
                <a:solidFill>
                  <a:srgbClr val="FF0000"/>
                </a:solidFill>
              </a:rPr>
              <a:t>P</a:t>
            </a:r>
            <a:r>
              <a:rPr lang="pt-BR" sz="2000" u="sng" dirty="0" smtClean="0">
                <a:solidFill>
                  <a:srgbClr val="FF0000"/>
                </a:solidFill>
              </a:rPr>
              <a:t>:</a:t>
            </a:r>
            <a:r>
              <a:rPr lang="pt-BR" sz="2000" dirty="0" smtClean="0"/>
              <a:t> Qual é o interesse em ter um protocolo como o UDP?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2: Camada de Aplicação</a:t>
            </a:r>
            <a:endParaRPr lang="pt-BR">
              <a:latin typeface="Times New Roman" pitchFamily="18" charset="0"/>
            </a:endParaRPr>
          </a:p>
        </p:txBody>
      </p:sp>
      <p:sp>
        <p:nvSpPr>
          <p:cNvPr id="44035" name="Espaço Reservado para Número de Slide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B3E8B39F-F1BE-485C-94AA-10377516A54E}" type="slidenum">
              <a:rPr lang="en-US" smtClean="0"/>
              <a:pPr/>
              <a:t>16</a:t>
            </a:fld>
            <a:endParaRPr lang="en-US" smtClean="0"/>
          </a:p>
        </p:txBody>
      </p:sp>
      <p:sp>
        <p:nvSpPr>
          <p:cNvPr id="44036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228600"/>
            <a:ext cx="8201025" cy="1143000"/>
          </a:xfrm>
        </p:spPr>
        <p:txBody>
          <a:bodyPr/>
          <a:lstStyle/>
          <a:p>
            <a:pPr algn="ctr"/>
            <a:r>
              <a:rPr lang="pt-BR" sz="2800" smtClean="0"/>
              <a:t>Apls Internet: seus protocolos e seus protocolos de transporte</a:t>
            </a:r>
          </a:p>
        </p:txBody>
      </p:sp>
      <p:sp>
        <p:nvSpPr>
          <p:cNvPr id="44037" name="Text Box 3"/>
          <p:cNvSpPr txBox="1">
            <a:spLocks noChangeArrowheads="1"/>
          </p:cNvSpPr>
          <p:nvPr/>
        </p:nvSpPr>
        <p:spPr bwMode="auto">
          <a:xfrm>
            <a:off x="439738" y="1743075"/>
            <a:ext cx="3033712" cy="32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 eaLnBrk="0" hangingPunct="0"/>
            <a:r>
              <a:rPr lang="pt-BR" sz="2000" b="1">
                <a:latin typeface="Arial" charset="0"/>
              </a:rPr>
              <a:t>Aplicação</a:t>
            </a:r>
            <a:endParaRPr lang="pt-BR" sz="2000">
              <a:latin typeface="Arial" charset="0"/>
            </a:endParaRPr>
          </a:p>
          <a:p>
            <a:pPr algn="r" eaLnBrk="0" hangingPunct="0"/>
            <a:endParaRPr lang="pt-BR" sz="2000">
              <a:latin typeface="Arial" charset="0"/>
            </a:endParaRPr>
          </a:p>
          <a:p>
            <a:pPr algn="r" eaLnBrk="0" hangingPunct="0"/>
            <a:r>
              <a:rPr lang="pt-BR" sz="2000">
                <a:latin typeface="Arial" charset="0"/>
              </a:rPr>
              <a:t>correio eletrônico</a:t>
            </a:r>
          </a:p>
          <a:p>
            <a:pPr algn="r" eaLnBrk="0" hangingPunct="0"/>
            <a:r>
              <a:rPr lang="pt-BR" sz="2000">
                <a:latin typeface="Arial" charset="0"/>
              </a:rPr>
              <a:t>acesso terminal remoto</a:t>
            </a:r>
          </a:p>
          <a:p>
            <a:pPr algn="r" eaLnBrk="0" hangingPunct="0"/>
            <a:r>
              <a:rPr lang="pt-BR" sz="2000">
                <a:latin typeface="Arial" charset="0"/>
              </a:rPr>
              <a:t>Web </a:t>
            </a:r>
          </a:p>
          <a:p>
            <a:pPr algn="r" eaLnBrk="0" hangingPunct="0"/>
            <a:r>
              <a:rPr lang="pt-BR" sz="2000">
                <a:latin typeface="Arial" charset="0"/>
              </a:rPr>
              <a:t>transferência de arquivos</a:t>
            </a:r>
          </a:p>
          <a:p>
            <a:pPr algn="r" eaLnBrk="0" hangingPunct="0"/>
            <a:r>
              <a:rPr lang="pt-BR" sz="2000">
                <a:latin typeface="Arial" charset="0"/>
              </a:rPr>
              <a:t>streaming multimídia</a:t>
            </a:r>
          </a:p>
          <a:p>
            <a:pPr algn="r" eaLnBrk="0" hangingPunct="0"/>
            <a:endParaRPr lang="pt-BR" sz="2000">
              <a:latin typeface="Arial" charset="0"/>
            </a:endParaRPr>
          </a:p>
          <a:p>
            <a:pPr algn="r" eaLnBrk="0" hangingPunct="0"/>
            <a:r>
              <a:rPr lang="pt-BR" sz="2000">
                <a:latin typeface="Arial" charset="0"/>
              </a:rPr>
              <a:t>telefonia Internet</a:t>
            </a:r>
          </a:p>
          <a:p>
            <a:pPr algn="r" eaLnBrk="0" hangingPunct="0"/>
            <a:endParaRPr lang="pt-BR" sz="2400"/>
          </a:p>
        </p:txBody>
      </p:sp>
      <p:sp>
        <p:nvSpPr>
          <p:cNvPr id="44038" name="Text Box 4"/>
          <p:cNvSpPr txBox="1">
            <a:spLocks noChangeArrowheads="1"/>
          </p:cNvSpPr>
          <p:nvPr/>
        </p:nvSpPr>
        <p:spPr bwMode="auto">
          <a:xfrm>
            <a:off x="3592513" y="1458913"/>
            <a:ext cx="2620962" cy="3540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pt-BR" sz="2000" b="1" dirty="0">
                <a:latin typeface="Arial" charset="0"/>
              </a:rPr>
              <a:t>Protocolo da </a:t>
            </a:r>
          </a:p>
          <a:p>
            <a:pPr eaLnBrk="0" hangingPunct="0"/>
            <a:r>
              <a:rPr lang="pt-BR" sz="2000" b="1" dirty="0">
                <a:latin typeface="Arial" charset="0"/>
              </a:rPr>
              <a:t>camada de </a:t>
            </a:r>
            <a:r>
              <a:rPr lang="pt-BR" sz="2000" b="1" dirty="0" smtClean="0">
                <a:latin typeface="Arial" charset="0"/>
              </a:rPr>
              <a:t>apl.</a:t>
            </a:r>
            <a:endParaRPr lang="pt-BR" sz="2000" dirty="0">
              <a:latin typeface="Arial" charset="0"/>
            </a:endParaRPr>
          </a:p>
          <a:p>
            <a:pPr eaLnBrk="0" hangingPunct="0"/>
            <a:endParaRPr lang="pt-BR" sz="2000" dirty="0">
              <a:latin typeface="Arial" charset="0"/>
            </a:endParaRPr>
          </a:p>
          <a:p>
            <a:pPr eaLnBrk="0" hangingPunct="0"/>
            <a:r>
              <a:rPr lang="pt-BR" sz="2000" dirty="0">
                <a:latin typeface="Arial" charset="0"/>
              </a:rPr>
              <a:t>SMTP [RFC 2821]</a:t>
            </a:r>
          </a:p>
          <a:p>
            <a:pPr eaLnBrk="0" hangingPunct="0"/>
            <a:r>
              <a:rPr lang="pt-BR" sz="2000" dirty="0" err="1">
                <a:latin typeface="Arial" charset="0"/>
              </a:rPr>
              <a:t>telnet</a:t>
            </a:r>
            <a:r>
              <a:rPr lang="pt-BR" sz="2000" dirty="0">
                <a:latin typeface="Arial" charset="0"/>
              </a:rPr>
              <a:t> [RFC 854]</a:t>
            </a:r>
          </a:p>
          <a:p>
            <a:pPr eaLnBrk="0" hangingPunct="0"/>
            <a:r>
              <a:rPr lang="pt-BR" sz="2000" dirty="0">
                <a:latin typeface="Arial" charset="0"/>
              </a:rPr>
              <a:t>HTTP [RFC 2616]</a:t>
            </a:r>
          </a:p>
          <a:p>
            <a:pPr eaLnBrk="0" hangingPunct="0"/>
            <a:r>
              <a:rPr lang="pt-BR" sz="2000" dirty="0" smtClean="0">
                <a:latin typeface="Arial" charset="0"/>
              </a:rPr>
              <a:t>FTP [RFC </a:t>
            </a:r>
            <a:r>
              <a:rPr lang="pt-BR" sz="2000" dirty="0">
                <a:latin typeface="Arial" charset="0"/>
              </a:rPr>
              <a:t>959]</a:t>
            </a:r>
          </a:p>
          <a:p>
            <a:pPr eaLnBrk="0" hangingPunct="0"/>
            <a:r>
              <a:rPr lang="pt-BR" sz="2000" dirty="0">
                <a:latin typeface="Arial" charset="0"/>
              </a:rPr>
              <a:t>HTTP (ex. </a:t>
            </a:r>
            <a:r>
              <a:rPr lang="pt-BR" sz="2000" dirty="0" err="1">
                <a:latin typeface="Arial" charset="0"/>
              </a:rPr>
              <a:t>Youtube</a:t>
            </a:r>
            <a:r>
              <a:rPr lang="pt-BR" sz="2000" dirty="0">
                <a:latin typeface="Arial" charset="0"/>
              </a:rPr>
              <a:t>)</a:t>
            </a:r>
          </a:p>
          <a:p>
            <a:pPr eaLnBrk="0" hangingPunct="0"/>
            <a:r>
              <a:rPr lang="pt-BR" sz="2000" dirty="0">
                <a:latin typeface="Arial" charset="0"/>
              </a:rPr>
              <a:t>RTP [RFC 1889]</a:t>
            </a:r>
          </a:p>
          <a:p>
            <a:pPr eaLnBrk="0" hangingPunct="0"/>
            <a:r>
              <a:rPr lang="pt-BR" sz="2000" dirty="0">
                <a:latin typeface="Arial" charset="0"/>
              </a:rPr>
              <a:t>SIP, RTP, proprietário</a:t>
            </a:r>
          </a:p>
          <a:p>
            <a:pPr eaLnBrk="0" hangingPunct="0"/>
            <a:r>
              <a:rPr lang="pt-BR" sz="2000" dirty="0">
                <a:latin typeface="Arial" charset="0"/>
              </a:rPr>
              <a:t>(ex., Skype)</a:t>
            </a:r>
            <a:endParaRPr lang="pt-BR" sz="2400" dirty="0"/>
          </a:p>
        </p:txBody>
      </p:sp>
      <p:sp>
        <p:nvSpPr>
          <p:cNvPr id="44039" name="Text Box 5"/>
          <p:cNvSpPr txBox="1">
            <a:spLocks noChangeArrowheads="1"/>
          </p:cNvSpPr>
          <p:nvPr/>
        </p:nvSpPr>
        <p:spPr bwMode="auto">
          <a:xfrm>
            <a:off x="6130925" y="1477963"/>
            <a:ext cx="2624138" cy="314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pt-BR" sz="2000" b="1">
                <a:latin typeface="Arial" charset="0"/>
              </a:rPr>
              <a:t>Protocolo de </a:t>
            </a:r>
          </a:p>
          <a:p>
            <a:pPr eaLnBrk="0" hangingPunct="0"/>
            <a:r>
              <a:rPr lang="pt-BR" sz="2000" b="1">
                <a:latin typeface="Arial" charset="0"/>
              </a:rPr>
              <a:t>transporte usado</a:t>
            </a:r>
            <a:endParaRPr lang="pt-BR" sz="2000">
              <a:latin typeface="Arial" charset="0"/>
            </a:endParaRPr>
          </a:p>
          <a:p>
            <a:pPr eaLnBrk="0" hangingPunct="0"/>
            <a:endParaRPr lang="pt-BR" sz="2000">
              <a:latin typeface="Arial" charset="0"/>
            </a:endParaRPr>
          </a:p>
          <a:p>
            <a:pPr eaLnBrk="0" hangingPunct="0"/>
            <a:r>
              <a:rPr lang="pt-BR" sz="2000">
                <a:latin typeface="Arial" charset="0"/>
              </a:rPr>
              <a:t>TCP</a:t>
            </a:r>
          </a:p>
          <a:p>
            <a:pPr eaLnBrk="0" hangingPunct="0"/>
            <a:r>
              <a:rPr lang="pt-BR" sz="2000">
                <a:latin typeface="Arial" charset="0"/>
              </a:rPr>
              <a:t>TCP</a:t>
            </a:r>
          </a:p>
          <a:p>
            <a:pPr eaLnBrk="0" hangingPunct="0"/>
            <a:r>
              <a:rPr lang="pt-BR" sz="2000">
                <a:latin typeface="Arial" charset="0"/>
              </a:rPr>
              <a:t>TCP</a:t>
            </a:r>
          </a:p>
          <a:p>
            <a:pPr eaLnBrk="0" hangingPunct="0"/>
            <a:r>
              <a:rPr lang="pt-BR" sz="2000">
                <a:latin typeface="Arial" charset="0"/>
              </a:rPr>
              <a:t>TCP</a:t>
            </a:r>
          </a:p>
          <a:p>
            <a:pPr eaLnBrk="0" hangingPunct="0"/>
            <a:r>
              <a:rPr lang="pt-BR" sz="2000">
                <a:latin typeface="Arial" charset="0"/>
              </a:rPr>
              <a:t>TCP ou UDP</a:t>
            </a:r>
          </a:p>
          <a:p>
            <a:pPr eaLnBrk="0" hangingPunct="0"/>
            <a:endParaRPr lang="pt-BR" sz="2000">
              <a:latin typeface="Arial" charset="0"/>
            </a:endParaRPr>
          </a:p>
          <a:p>
            <a:pPr eaLnBrk="0" hangingPunct="0"/>
            <a:r>
              <a:rPr lang="pt-BR" sz="2000" smtClean="0">
                <a:latin typeface="Arial" charset="0"/>
              </a:rPr>
              <a:t>TCP ou </a:t>
            </a:r>
            <a:r>
              <a:rPr lang="pt-BR" sz="2000">
                <a:latin typeface="Arial" charset="0"/>
              </a:rPr>
              <a:t>UDP</a:t>
            </a:r>
          </a:p>
        </p:txBody>
      </p:sp>
      <p:sp>
        <p:nvSpPr>
          <p:cNvPr id="44040" name="Line 7"/>
          <p:cNvSpPr>
            <a:spLocks noChangeShapeType="1"/>
          </p:cNvSpPr>
          <p:nvPr/>
        </p:nvSpPr>
        <p:spPr bwMode="auto">
          <a:xfrm>
            <a:off x="1171575" y="2152650"/>
            <a:ext cx="7334250" cy="9525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44041" name="Line 8"/>
          <p:cNvSpPr>
            <a:spLocks noChangeShapeType="1"/>
          </p:cNvSpPr>
          <p:nvPr/>
        </p:nvSpPr>
        <p:spPr bwMode="auto">
          <a:xfrm flipV="1">
            <a:off x="1123950" y="2743200"/>
            <a:ext cx="732472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44042" name="Line 9"/>
          <p:cNvSpPr>
            <a:spLocks noChangeShapeType="1"/>
          </p:cNvSpPr>
          <p:nvPr/>
        </p:nvSpPr>
        <p:spPr bwMode="auto">
          <a:xfrm flipV="1">
            <a:off x="1133475" y="3038475"/>
            <a:ext cx="729615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44043" name="Line 10"/>
          <p:cNvSpPr>
            <a:spLocks noChangeShapeType="1"/>
          </p:cNvSpPr>
          <p:nvPr/>
        </p:nvSpPr>
        <p:spPr bwMode="auto">
          <a:xfrm flipV="1">
            <a:off x="1143000" y="3333750"/>
            <a:ext cx="72771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44044" name="Line 11"/>
          <p:cNvSpPr>
            <a:spLocks noChangeShapeType="1"/>
          </p:cNvSpPr>
          <p:nvPr/>
        </p:nvSpPr>
        <p:spPr bwMode="auto">
          <a:xfrm flipV="1">
            <a:off x="1162050" y="3646488"/>
            <a:ext cx="7258050" cy="95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44045" name="Line 12"/>
          <p:cNvSpPr>
            <a:spLocks noChangeShapeType="1"/>
          </p:cNvSpPr>
          <p:nvPr/>
        </p:nvSpPr>
        <p:spPr bwMode="auto">
          <a:xfrm flipV="1">
            <a:off x="1114425" y="4257675"/>
            <a:ext cx="73152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44046" name="Line 13"/>
          <p:cNvSpPr>
            <a:spLocks noChangeShapeType="1"/>
          </p:cNvSpPr>
          <p:nvPr/>
        </p:nvSpPr>
        <p:spPr bwMode="auto">
          <a:xfrm flipV="1">
            <a:off x="1114425" y="4859338"/>
            <a:ext cx="73152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Tornando o TCP seguro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sz="2000" smtClean="0">
                <a:solidFill>
                  <a:srgbClr val="FF0000"/>
                </a:solidFill>
              </a:rPr>
              <a:t>TCP &amp; UDP</a:t>
            </a:r>
          </a:p>
          <a:p>
            <a:r>
              <a:rPr lang="pt-BR" sz="2000" smtClean="0"/>
              <a:t>Sem criptografia</a:t>
            </a:r>
          </a:p>
          <a:p>
            <a:r>
              <a:rPr lang="pt-BR" sz="2000" smtClean="0"/>
              <a:t>Senhas em texto aberto enviadas aos sockets atravessam a Internet em texto aberto</a:t>
            </a:r>
          </a:p>
          <a:p>
            <a:pPr marL="0" indent="0">
              <a:buNone/>
            </a:pPr>
            <a:r>
              <a:rPr lang="pt-BR" sz="2000" smtClean="0">
                <a:solidFill>
                  <a:srgbClr val="FF0000"/>
                </a:solidFill>
              </a:rPr>
              <a:t>SSL</a:t>
            </a:r>
          </a:p>
          <a:p>
            <a:r>
              <a:rPr lang="pt-BR" sz="2000" smtClean="0"/>
              <a:t>Provê conexão TCP criptografada</a:t>
            </a:r>
          </a:p>
          <a:p>
            <a:r>
              <a:rPr lang="pt-BR" sz="2000" smtClean="0"/>
              <a:t>Integridade dos dados</a:t>
            </a:r>
          </a:p>
          <a:p>
            <a:r>
              <a:rPr lang="pt-BR" sz="2000" smtClean="0"/>
              <a:t>Autenticação do ponto terminal</a:t>
            </a:r>
            <a:endParaRPr lang="pt-BR" sz="2000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sz="2000" dirty="0" smtClean="0">
                <a:solidFill>
                  <a:srgbClr val="FF0000"/>
                </a:solidFill>
              </a:rPr>
              <a:t>SSL está na camada de aplicação</a:t>
            </a:r>
          </a:p>
          <a:p>
            <a:r>
              <a:rPr lang="pt-BR" sz="2000" dirty="0" smtClean="0"/>
              <a:t>Aplicações usam bibliotecas SSL, que “falam” com o TCP</a:t>
            </a:r>
          </a:p>
          <a:p>
            <a:endParaRPr lang="pt-BR" sz="2000" dirty="0" smtClean="0"/>
          </a:p>
          <a:p>
            <a:pPr marL="0" indent="0">
              <a:buNone/>
            </a:pPr>
            <a:r>
              <a:rPr lang="pt-BR" sz="2000" dirty="0" smtClean="0">
                <a:solidFill>
                  <a:srgbClr val="FF0000"/>
                </a:solidFill>
              </a:rPr>
              <a:t>API do socket SSL</a:t>
            </a:r>
          </a:p>
          <a:p>
            <a:r>
              <a:rPr lang="pt-BR" sz="2000" dirty="0" smtClean="0"/>
              <a:t>Senhas em texto aberto enviadas ao socket atravessam a rede criptografadas</a:t>
            </a:r>
          </a:p>
          <a:p>
            <a:r>
              <a:rPr lang="pt-BR" sz="2000" dirty="0" smtClean="0"/>
              <a:t>Vide Capítulo 7</a:t>
            </a:r>
            <a:endParaRPr lang="pt-BR" sz="2000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2: Camada de Aplicação</a:t>
            </a:r>
            <a:endParaRPr lang="pt-BR">
              <a:latin typeface="Times New Roman" pitchFamily="18" charset="0"/>
            </a:endParaRP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1F92EEE-90FD-4CA0-A901-9D9CCFCFE775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9067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2: Camada de Aplicação</a:t>
            </a:r>
            <a:endParaRPr lang="pt-BR">
              <a:latin typeface="Times New Roman" pitchFamily="18" charset="0"/>
            </a:endParaRPr>
          </a:p>
        </p:txBody>
      </p:sp>
      <p:sp>
        <p:nvSpPr>
          <p:cNvPr id="30723" name="Espaço Reservado para Número de Slide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BE8C0B2C-A508-4D66-8805-C1F4F48E2AB1}" type="slidenum">
              <a:rPr lang="en-US" smtClean="0"/>
              <a:pPr/>
              <a:t>18</a:t>
            </a:fld>
            <a:endParaRPr lang="en-US" smtClean="0"/>
          </a:p>
        </p:txBody>
      </p:sp>
      <p:sp>
        <p:nvSpPr>
          <p:cNvPr id="30724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Capítulo 2: Roteiro</a:t>
            </a:r>
          </a:p>
        </p:txBody>
      </p:sp>
      <p:sp>
        <p:nvSpPr>
          <p:cNvPr id="30725" name="Rectangle 1027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r>
              <a:rPr lang="pt-BR" sz="2400" smtClean="0"/>
              <a:t>2.1 Princípios de aplicações de rede</a:t>
            </a:r>
          </a:p>
          <a:p>
            <a:r>
              <a:rPr lang="pt-BR" sz="2400" smtClean="0">
                <a:solidFill>
                  <a:srgbClr val="FF0000"/>
                </a:solidFill>
              </a:rPr>
              <a:t>2.2 A Web e o HTTP</a:t>
            </a:r>
          </a:p>
          <a:p>
            <a:r>
              <a:rPr lang="pt-BR" sz="2400" smtClean="0"/>
              <a:t>2.3 Transferência de arquivo: FTP</a:t>
            </a:r>
          </a:p>
          <a:p>
            <a:r>
              <a:rPr lang="pt-BR" sz="2400" smtClean="0"/>
              <a:t>2.4 Correio Eletrônico na Internet</a:t>
            </a:r>
          </a:p>
          <a:p>
            <a:r>
              <a:rPr lang="pt-BR" sz="2400" smtClean="0"/>
              <a:t>2.5 DNS: o serviço de diretório da Internet</a:t>
            </a:r>
          </a:p>
          <a:p>
            <a:endParaRPr lang="pt-BR" sz="2400" smtClean="0"/>
          </a:p>
        </p:txBody>
      </p:sp>
      <p:sp>
        <p:nvSpPr>
          <p:cNvPr id="30726" name="Rectangle 1028"/>
          <p:cNvSpPr>
            <a:spLocks noGrp="1" noChangeArrowheads="1"/>
          </p:cNvSpPr>
          <p:nvPr>
            <p:ph type="body" sz="half" idx="2"/>
          </p:nvPr>
        </p:nvSpPr>
        <p:spPr>
          <a:xfrm>
            <a:off x="4495800" y="1600200"/>
            <a:ext cx="4054475" cy="4648200"/>
          </a:xfrm>
        </p:spPr>
        <p:txBody>
          <a:bodyPr/>
          <a:lstStyle/>
          <a:p>
            <a:r>
              <a:rPr lang="pt-BR" sz="2400" smtClean="0"/>
              <a:t>2.6 Aplicações P2P</a:t>
            </a:r>
          </a:p>
          <a:p>
            <a:r>
              <a:rPr lang="pt-BR" sz="2400" smtClean="0"/>
              <a:t>2.7 Programação e desenvolvimento de aplicações com TCP</a:t>
            </a:r>
          </a:p>
          <a:p>
            <a:r>
              <a:rPr lang="pt-BR" sz="2400" smtClean="0"/>
              <a:t>2.8 Programação de </a:t>
            </a:r>
            <a:r>
              <a:rPr lang="pt-BR" sz="2400" i="1" err="1" smtClean="0"/>
              <a:t>sockets</a:t>
            </a:r>
            <a:r>
              <a:rPr lang="pt-BR" sz="2400" smtClean="0"/>
              <a:t> com UDP</a:t>
            </a:r>
          </a:p>
          <a:p>
            <a:endParaRPr lang="pt-BR" sz="2400" smtClean="0"/>
          </a:p>
          <a:p>
            <a:pPr>
              <a:buFont typeface="ZapfDingbats" pitchFamily="82" charset="0"/>
              <a:buNone/>
            </a:pPr>
            <a:endParaRPr lang="pt-BR" sz="240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2: Camada de Aplicação</a:t>
            </a:r>
            <a:endParaRPr lang="pt-BR">
              <a:latin typeface="Times New Roman" pitchFamily="18" charset="0"/>
            </a:endParaRPr>
          </a:p>
        </p:txBody>
      </p:sp>
      <p:sp>
        <p:nvSpPr>
          <p:cNvPr id="46083" name="Espaço Reservado para Número de Slide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19B2A317-9F41-4BDC-AB52-08BD2D0BB8DB}" type="slidenum">
              <a:rPr lang="en-US" smtClean="0"/>
              <a:pPr/>
              <a:t>19</a:t>
            </a:fld>
            <a:endParaRPr lang="en-US" smtClean="0"/>
          </a:p>
        </p:txBody>
      </p:sp>
      <p:sp>
        <p:nvSpPr>
          <p:cNvPr id="4608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A Web e o HTTP</a:t>
            </a:r>
          </a:p>
        </p:txBody>
      </p:sp>
      <p:sp>
        <p:nvSpPr>
          <p:cNvPr id="4608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ZapfDingbats" pitchFamily="82" charset="0"/>
              <a:buNone/>
            </a:pPr>
            <a:r>
              <a:rPr lang="pt-BR" sz="2400" u="sng" smtClean="0">
                <a:solidFill>
                  <a:srgbClr val="FF0000"/>
                </a:solidFill>
              </a:rPr>
              <a:t>Primeiro uma revisão...</a:t>
            </a:r>
            <a:endParaRPr lang="pt-BR" sz="2400" smtClean="0">
              <a:solidFill>
                <a:srgbClr val="FF0000"/>
              </a:solidFill>
            </a:endParaRPr>
          </a:p>
          <a:p>
            <a:r>
              <a:rPr lang="pt-BR" sz="2400" smtClean="0">
                <a:solidFill>
                  <a:srgbClr val="FF0000"/>
                </a:solidFill>
              </a:rPr>
              <a:t>Páginas Web</a:t>
            </a:r>
            <a:r>
              <a:rPr lang="pt-BR" sz="2400" smtClean="0"/>
              <a:t> consistem de </a:t>
            </a:r>
            <a:r>
              <a:rPr lang="pt-BR" sz="2400" smtClean="0">
                <a:solidFill>
                  <a:srgbClr val="FF0000"/>
                </a:solidFill>
              </a:rPr>
              <a:t>objetos</a:t>
            </a:r>
            <a:endParaRPr lang="pt-BR" sz="2400" smtClean="0"/>
          </a:p>
          <a:p>
            <a:r>
              <a:rPr lang="pt-BR" sz="2400" smtClean="0"/>
              <a:t>um objeto pode ser um arquivo HTML, uma imagem JPEG, um </a:t>
            </a:r>
            <a:r>
              <a:rPr lang="pt-BR" sz="2400" err="1" smtClean="0"/>
              <a:t>applet</a:t>
            </a:r>
            <a:r>
              <a:rPr lang="pt-BR" sz="2400" smtClean="0"/>
              <a:t> Java, um arquivo de áudio,…</a:t>
            </a:r>
          </a:p>
          <a:p>
            <a:r>
              <a:rPr lang="pt-BR" sz="2400" smtClean="0">
                <a:solidFill>
                  <a:srgbClr val="FF0000"/>
                </a:solidFill>
              </a:rPr>
              <a:t>Páginas Web</a:t>
            </a:r>
            <a:r>
              <a:rPr lang="pt-BR" sz="2400" smtClean="0"/>
              <a:t> consistem de um </a:t>
            </a:r>
            <a:r>
              <a:rPr lang="pt-BR" sz="2400" smtClean="0">
                <a:solidFill>
                  <a:srgbClr val="FF0000"/>
                </a:solidFill>
              </a:rPr>
              <a:t>arquivo</a:t>
            </a:r>
            <a:r>
              <a:rPr lang="pt-BR" sz="2400" smtClean="0"/>
              <a:t> </a:t>
            </a:r>
            <a:r>
              <a:rPr lang="pt-BR" sz="2400" smtClean="0">
                <a:solidFill>
                  <a:srgbClr val="FF0000"/>
                </a:solidFill>
              </a:rPr>
              <a:t>base HTML </a:t>
            </a:r>
            <a:r>
              <a:rPr lang="pt-BR" sz="2400" smtClean="0"/>
              <a:t>que inclui vários objetos referenciados</a:t>
            </a:r>
          </a:p>
          <a:p>
            <a:r>
              <a:rPr lang="pt-BR" sz="2400" smtClean="0"/>
              <a:t>Cada objeto é endereçável por uma </a:t>
            </a:r>
            <a:r>
              <a:rPr lang="pt-BR" sz="2400" smtClean="0">
                <a:solidFill>
                  <a:srgbClr val="FF0000"/>
                </a:solidFill>
              </a:rPr>
              <a:t>URL</a:t>
            </a:r>
          </a:p>
          <a:p>
            <a:r>
              <a:rPr lang="pt-BR" sz="2400" smtClean="0">
                <a:solidFill>
                  <a:schemeClr val="tx2"/>
                </a:solidFill>
              </a:rPr>
              <a:t>Exemplo de URL:</a:t>
            </a:r>
          </a:p>
          <a:p>
            <a:pPr>
              <a:buFont typeface="ZapfDingbats" pitchFamily="82" charset="0"/>
              <a:buNone/>
            </a:pPr>
            <a:endParaRPr lang="pt-BR" smtClean="0"/>
          </a:p>
        </p:txBody>
      </p:sp>
      <p:sp>
        <p:nvSpPr>
          <p:cNvPr id="46086" name="Text Box 5"/>
          <p:cNvSpPr txBox="1">
            <a:spLocks noChangeArrowheads="1"/>
          </p:cNvSpPr>
          <p:nvPr/>
        </p:nvSpPr>
        <p:spPr bwMode="auto">
          <a:xfrm>
            <a:off x="1223963" y="5008563"/>
            <a:ext cx="657383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pt-BR" sz="2400">
                <a:latin typeface="Courier New" pitchFamily="49" charset="0"/>
              </a:rPr>
              <a:t>www.someschool.edu/someDept/pic.gif</a:t>
            </a:r>
          </a:p>
        </p:txBody>
      </p:sp>
      <p:sp>
        <p:nvSpPr>
          <p:cNvPr id="46087" name="AutoShape 6"/>
          <p:cNvSpPr>
            <a:spLocks/>
          </p:cNvSpPr>
          <p:nvPr/>
        </p:nvSpPr>
        <p:spPr bwMode="auto">
          <a:xfrm rot="-5400000">
            <a:off x="2863850" y="3938588"/>
            <a:ext cx="90488" cy="3306762"/>
          </a:xfrm>
          <a:prstGeom prst="leftBrace">
            <a:avLst>
              <a:gd name="adj1" fmla="val 304530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pt-BR"/>
          </a:p>
        </p:txBody>
      </p:sp>
      <p:sp>
        <p:nvSpPr>
          <p:cNvPr id="46088" name="AutoShape 7"/>
          <p:cNvSpPr>
            <a:spLocks/>
          </p:cNvSpPr>
          <p:nvPr/>
        </p:nvSpPr>
        <p:spPr bwMode="auto">
          <a:xfrm rot="-5400000">
            <a:off x="6361113" y="3932237"/>
            <a:ext cx="90488" cy="3306763"/>
          </a:xfrm>
          <a:prstGeom prst="leftBrace">
            <a:avLst>
              <a:gd name="adj1" fmla="val 304531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pt-BR"/>
          </a:p>
        </p:txBody>
      </p:sp>
      <p:sp>
        <p:nvSpPr>
          <p:cNvPr id="46089" name="Text Box 8"/>
          <p:cNvSpPr txBox="1">
            <a:spLocks noChangeArrowheads="1"/>
          </p:cNvSpPr>
          <p:nvPr/>
        </p:nvSpPr>
        <p:spPr bwMode="auto">
          <a:xfrm>
            <a:off x="1500188" y="5695950"/>
            <a:ext cx="29813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pt-BR" sz="2400">
                <a:latin typeface="Comic Sans MS" pitchFamily="66" charset="0"/>
              </a:rPr>
              <a:t>nome do hospedeiro</a:t>
            </a:r>
            <a:endParaRPr lang="pt-BR" sz="2400"/>
          </a:p>
        </p:txBody>
      </p:sp>
      <p:sp>
        <p:nvSpPr>
          <p:cNvPr id="46090" name="Text Box 9"/>
          <p:cNvSpPr txBox="1">
            <a:spLocks noChangeArrowheads="1"/>
          </p:cNvSpPr>
          <p:nvPr/>
        </p:nvSpPr>
        <p:spPr bwMode="auto">
          <a:xfrm>
            <a:off x="5089525" y="5684838"/>
            <a:ext cx="256063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pt-BR" sz="2400">
                <a:latin typeface="Comic Sans MS" pitchFamily="66" charset="0"/>
              </a:rPr>
              <a:t>nome do caminho</a:t>
            </a:r>
            <a:endParaRPr lang="pt-BR" sz="2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2: Camada de Aplicação</a:t>
            </a:r>
            <a:endParaRPr lang="pt-BR">
              <a:latin typeface="Times New Roman" pitchFamily="18" charset="0"/>
            </a:endParaRPr>
          </a:p>
        </p:txBody>
      </p:sp>
      <p:sp>
        <p:nvSpPr>
          <p:cNvPr id="30723" name="Espaço Reservado para Número de Slide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BE8C0B2C-A508-4D66-8805-C1F4F48E2AB1}" type="slidenum">
              <a:rPr lang="en-US" smtClean="0"/>
              <a:pPr/>
              <a:t>2</a:t>
            </a:fld>
            <a:endParaRPr lang="en-US" smtClean="0"/>
          </a:p>
        </p:txBody>
      </p:sp>
      <p:sp>
        <p:nvSpPr>
          <p:cNvPr id="30724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Capítulo 2: Roteiro</a:t>
            </a:r>
          </a:p>
        </p:txBody>
      </p:sp>
      <p:sp>
        <p:nvSpPr>
          <p:cNvPr id="30725" name="Rectangle 1027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r>
              <a:rPr lang="pt-BR" sz="2400" smtClean="0">
                <a:solidFill>
                  <a:srgbClr val="FF0000"/>
                </a:solidFill>
              </a:rPr>
              <a:t>2.1 Princípios de aplicações de rede</a:t>
            </a:r>
          </a:p>
          <a:p>
            <a:r>
              <a:rPr lang="pt-BR" sz="2400" smtClean="0"/>
              <a:t>2.2 A Web e o HTTP</a:t>
            </a:r>
          </a:p>
          <a:p>
            <a:r>
              <a:rPr lang="pt-BR" sz="2400" smtClean="0"/>
              <a:t>2.3 Transferência de arquivo: FTP</a:t>
            </a:r>
          </a:p>
          <a:p>
            <a:r>
              <a:rPr lang="pt-BR" sz="2400" smtClean="0"/>
              <a:t>2.4 Correio Eletrônico na Internet</a:t>
            </a:r>
          </a:p>
          <a:p>
            <a:r>
              <a:rPr lang="pt-BR" sz="2400" smtClean="0"/>
              <a:t>2.5 DNS: o serviço de diretório da Internet</a:t>
            </a:r>
          </a:p>
          <a:p>
            <a:endParaRPr lang="pt-BR" sz="2400" smtClean="0"/>
          </a:p>
        </p:txBody>
      </p:sp>
      <p:sp>
        <p:nvSpPr>
          <p:cNvPr id="30726" name="Rectangle 1028"/>
          <p:cNvSpPr>
            <a:spLocks noGrp="1" noChangeArrowheads="1"/>
          </p:cNvSpPr>
          <p:nvPr>
            <p:ph type="body" sz="half" idx="2"/>
          </p:nvPr>
        </p:nvSpPr>
        <p:spPr>
          <a:xfrm>
            <a:off x="4495800" y="1600200"/>
            <a:ext cx="4054475" cy="4648200"/>
          </a:xfrm>
        </p:spPr>
        <p:txBody>
          <a:bodyPr/>
          <a:lstStyle/>
          <a:p>
            <a:r>
              <a:rPr lang="pt-BR" sz="2400" smtClean="0"/>
              <a:t>2.6 Aplicações P2P</a:t>
            </a:r>
          </a:p>
          <a:p>
            <a:r>
              <a:rPr lang="pt-BR" sz="2400" smtClean="0"/>
              <a:t>2.7 Programação e desenvolvimento de aplicações com TCP</a:t>
            </a:r>
          </a:p>
          <a:p>
            <a:r>
              <a:rPr lang="pt-BR" sz="2400" smtClean="0"/>
              <a:t>2.8 Programação de </a:t>
            </a:r>
            <a:r>
              <a:rPr lang="pt-BR" sz="2400" i="1" err="1" smtClean="0"/>
              <a:t>sockets</a:t>
            </a:r>
            <a:r>
              <a:rPr lang="pt-BR" sz="2400" smtClean="0"/>
              <a:t> com UDP</a:t>
            </a:r>
          </a:p>
          <a:p>
            <a:endParaRPr lang="pt-BR" sz="2400" smtClean="0"/>
          </a:p>
          <a:p>
            <a:pPr>
              <a:buFont typeface="ZapfDingbats" pitchFamily="82" charset="0"/>
              <a:buNone/>
            </a:pPr>
            <a:endParaRPr lang="pt-BR" sz="240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2: Camada de Aplicação</a:t>
            </a:r>
            <a:endParaRPr lang="pt-BR">
              <a:latin typeface="Times New Roman" pitchFamily="18" charset="0"/>
            </a:endParaRPr>
          </a:p>
        </p:txBody>
      </p:sp>
      <p:sp>
        <p:nvSpPr>
          <p:cNvPr id="5125" name="Espaço Reservado para Número de Slide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6FEC6379-7309-4C91-B128-86160752CA83}" type="slidenum">
              <a:rPr lang="en-US" smtClean="0"/>
              <a:pPr/>
              <a:t>20</a:t>
            </a:fld>
            <a:endParaRPr lang="en-US" smtClean="0"/>
          </a:p>
        </p:txBody>
      </p:sp>
      <p:sp>
        <p:nvSpPr>
          <p:cNvPr id="51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sz="3600" smtClean="0"/>
              <a:t>Protocolo HTTP </a:t>
            </a:r>
          </a:p>
        </p:txBody>
      </p:sp>
      <p:sp>
        <p:nvSpPr>
          <p:cNvPr id="5127" name="Rectangle 3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>
              <a:buFont typeface="ZapfDingbats" pitchFamily="82" charset="0"/>
              <a:buNone/>
            </a:pPr>
            <a:r>
              <a:rPr lang="pt-BR" sz="2400" smtClean="0">
                <a:solidFill>
                  <a:srgbClr val="FF0000"/>
                </a:solidFill>
              </a:rPr>
              <a:t>HTTP: </a:t>
            </a:r>
            <a:r>
              <a:rPr lang="pt-BR" sz="2400" i="1" smtClean="0">
                <a:solidFill>
                  <a:srgbClr val="FF0000"/>
                </a:solidFill>
              </a:rPr>
              <a:t>hypertext </a:t>
            </a:r>
            <a:r>
              <a:rPr lang="pt-BR" sz="2400" i="1" err="1" smtClean="0">
                <a:solidFill>
                  <a:srgbClr val="FF0000"/>
                </a:solidFill>
              </a:rPr>
              <a:t>transfer</a:t>
            </a:r>
            <a:r>
              <a:rPr lang="pt-BR" sz="2400" i="1" smtClean="0">
                <a:solidFill>
                  <a:srgbClr val="FF0000"/>
                </a:solidFill>
              </a:rPr>
              <a:t> </a:t>
            </a:r>
            <a:r>
              <a:rPr lang="pt-BR" sz="2400" i="1" err="1" smtClean="0">
                <a:solidFill>
                  <a:srgbClr val="FF0000"/>
                </a:solidFill>
              </a:rPr>
              <a:t>protocol</a:t>
            </a:r>
            <a:endParaRPr lang="pt-BR" sz="2400" i="1" smtClean="0"/>
          </a:p>
          <a:p>
            <a:r>
              <a:rPr lang="pt-BR" sz="2000" smtClean="0"/>
              <a:t>protocolo da camada de aplicação da Web</a:t>
            </a:r>
          </a:p>
          <a:p>
            <a:r>
              <a:rPr lang="pt-BR" sz="2000" smtClean="0"/>
              <a:t>modelo cliente/servidor</a:t>
            </a:r>
          </a:p>
          <a:p>
            <a:pPr lvl="1"/>
            <a:r>
              <a:rPr lang="pt-BR" sz="2000" i="1" smtClean="0">
                <a:solidFill>
                  <a:schemeClr val="accent2"/>
                </a:solidFill>
              </a:rPr>
              <a:t>cliente:</a:t>
            </a:r>
            <a:r>
              <a:rPr lang="pt-BR" sz="2000" smtClean="0"/>
              <a:t> </a:t>
            </a:r>
            <a:r>
              <a:rPr lang="pt-BR" sz="2000" i="1" smtClean="0"/>
              <a:t>browser</a:t>
            </a:r>
            <a:r>
              <a:rPr lang="pt-BR" sz="2000" smtClean="0"/>
              <a:t> que pede, recebe (usando o protocolo HTTP) e “visualiza” objetos Web</a:t>
            </a:r>
          </a:p>
          <a:p>
            <a:pPr lvl="1"/>
            <a:r>
              <a:rPr lang="pt-BR" sz="2000" i="1" smtClean="0">
                <a:solidFill>
                  <a:schemeClr val="accent2"/>
                </a:solidFill>
              </a:rPr>
              <a:t>servidor:</a:t>
            </a:r>
            <a:r>
              <a:rPr lang="pt-BR" sz="2000" smtClean="0"/>
              <a:t> servidor Web envia (usando o protocolo HTTP) objetos em resposta a pedidos</a:t>
            </a:r>
          </a:p>
        </p:txBody>
      </p:sp>
      <p:graphicFrame>
        <p:nvGraphicFramePr>
          <p:cNvPr id="5122" name="Object 6"/>
          <p:cNvGraphicFramePr>
            <a:graphicFrameLocks noChangeAspect="1"/>
          </p:cNvGraphicFramePr>
          <p:nvPr/>
        </p:nvGraphicFramePr>
        <p:xfrm>
          <a:off x="4924425" y="1860550"/>
          <a:ext cx="752475" cy="596900"/>
        </p:xfrm>
        <a:graphic>
          <a:graphicData uri="http://schemas.openxmlformats.org/presentationml/2006/ole">
            <p:oleObj spid="_x0000_s5157" name="Clip" r:id="rId4" imgW="1307263" imgH="1084139" progId="">
              <p:embed/>
            </p:oleObj>
          </a:graphicData>
        </a:graphic>
      </p:graphicFrame>
      <p:sp>
        <p:nvSpPr>
          <p:cNvPr id="5128" name="Text Box 7"/>
          <p:cNvSpPr txBox="1">
            <a:spLocks noChangeArrowheads="1"/>
          </p:cNvSpPr>
          <p:nvPr/>
        </p:nvSpPr>
        <p:spPr bwMode="auto">
          <a:xfrm>
            <a:off x="4578350" y="2455863"/>
            <a:ext cx="1558925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pt-BR" sz="1600">
                <a:latin typeface="Comic Sans MS" pitchFamily="66" charset="0"/>
              </a:rPr>
              <a:t>PC executando</a:t>
            </a:r>
          </a:p>
          <a:p>
            <a:pPr algn="ctr" eaLnBrk="0" hangingPunct="0"/>
            <a:r>
              <a:rPr lang="pt-BR" sz="1600">
                <a:latin typeface="Comic Sans MS" pitchFamily="66" charset="0"/>
              </a:rPr>
              <a:t>Explorer</a:t>
            </a:r>
            <a:endParaRPr lang="pt-BR" sz="2400"/>
          </a:p>
        </p:txBody>
      </p:sp>
      <p:sp>
        <p:nvSpPr>
          <p:cNvPr id="5129" name="Text Box 9"/>
          <p:cNvSpPr txBox="1">
            <a:spLocks noChangeArrowheads="1"/>
          </p:cNvSpPr>
          <p:nvPr/>
        </p:nvSpPr>
        <p:spPr bwMode="auto">
          <a:xfrm>
            <a:off x="7493000" y="3836988"/>
            <a:ext cx="1382713" cy="1069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pt-BR" sz="1600">
                <a:latin typeface="Comic Sans MS" pitchFamily="66" charset="0"/>
              </a:rPr>
              <a:t>Servidor </a:t>
            </a:r>
          </a:p>
          <a:p>
            <a:pPr algn="ctr" eaLnBrk="0" hangingPunct="0"/>
            <a:r>
              <a:rPr lang="pt-BR" sz="1600">
                <a:latin typeface="Comic Sans MS" pitchFamily="66" charset="0"/>
              </a:rPr>
              <a:t>executando</a:t>
            </a:r>
          </a:p>
          <a:p>
            <a:pPr algn="ctr" eaLnBrk="0" hangingPunct="0"/>
            <a:r>
              <a:rPr lang="pt-BR" sz="1600">
                <a:latin typeface="Comic Sans MS" pitchFamily="66" charset="0"/>
              </a:rPr>
              <a:t>servidor </a:t>
            </a:r>
            <a:br>
              <a:rPr lang="pt-BR" sz="1600">
                <a:latin typeface="Comic Sans MS" pitchFamily="66" charset="0"/>
              </a:rPr>
            </a:br>
            <a:r>
              <a:rPr lang="pt-BR" sz="1600">
                <a:latin typeface="Comic Sans MS" pitchFamily="66" charset="0"/>
              </a:rPr>
              <a:t>Web Apache</a:t>
            </a:r>
            <a:endParaRPr lang="pt-BR" sz="2400"/>
          </a:p>
        </p:txBody>
      </p:sp>
      <p:grpSp>
        <p:nvGrpSpPr>
          <p:cNvPr id="5130" name="Group 10"/>
          <p:cNvGrpSpPr>
            <a:grpSpLocks/>
          </p:cNvGrpSpPr>
          <p:nvPr/>
        </p:nvGrpSpPr>
        <p:grpSpPr bwMode="auto">
          <a:xfrm>
            <a:off x="7910513" y="2725738"/>
            <a:ext cx="504825" cy="1071562"/>
            <a:chOff x="4180" y="783"/>
            <a:chExt cx="150" cy="307"/>
          </a:xfrm>
        </p:grpSpPr>
        <p:sp>
          <p:nvSpPr>
            <p:cNvPr id="5140" name="AutoShape 11"/>
            <p:cNvSpPr>
              <a:spLocks noChangeArrowheads="1"/>
            </p:cNvSpPr>
            <p:nvPr/>
          </p:nvSpPr>
          <p:spPr bwMode="auto">
            <a:xfrm>
              <a:off x="4180" y="1019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pt-BR"/>
            </a:p>
          </p:txBody>
        </p:sp>
        <p:sp>
          <p:nvSpPr>
            <p:cNvPr id="5141" name="Rectangle 12"/>
            <p:cNvSpPr>
              <a:spLocks noChangeArrowheads="1"/>
            </p:cNvSpPr>
            <p:nvPr/>
          </p:nvSpPr>
          <p:spPr bwMode="auto">
            <a:xfrm>
              <a:off x="4256" y="785"/>
              <a:ext cx="69" cy="236"/>
            </a:xfrm>
            <a:prstGeom prst="rect">
              <a:avLst/>
            </a:prstGeom>
            <a:solidFill>
              <a:srgbClr val="33CCCC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pt-BR"/>
            </a:p>
          </p:txBody>
        </p:sp>
        <p:sp>
          <p:nvSpPr>
            <p:cNvPr id="5142" name="Rectangle 13"/>
            <p:cNvSpPr>
              <a:spLocks noChangeArrowheads="1"/>
            </p:cNvSpPr>
            <p:nvPr/>
          </p:nvSpPr>
          <p:spPr bwMode="auto">
            <a:xfrm>
              <a:off x="4181" y="852"/>
              <a:ext cx="95" cy="236"/>
            </a:xfrm>
            <a:prstGeom prst="rect">
              <a:avLst/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pt-BR"/>
            </a:p>
          </p:txBody>
        </p:sp>
        <p:sp>
          <p:nvSpPr>
            <p:cNvPr id="5143" name="AutoShape 14"/>
            <p:cNvSpPr>
              <a:spLocks noChangeArrowheads="1"/>
            </p:cNvSpPr>
            <p:nvPr/>
          </p:nvSpPr>
          <p:spPr bwMode="auto">
            <a:xfrm>
              <a:off x="4180" y="783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pt-BR"/>
            </a:p>
          </p:txBody>
        </p:sp>
        <p:sp>
          <p:nvSpPr>
            <p:cNvPr id="5144" name="Line 15"/>
            <p:cNvSpPr>
              <a:spLocks noChangeShapeType="1"/>
            </p:cNvSpPr>
            <p:nvPr/>
          </p:nvSpPr>
          <p:spPr bwMode="auto">
            <a:xfrm>
              <a:off x="4330" y="788"/>
              <a:ext cx="0" cy="23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5145" name="Line 16"/>
            <p:cNvSpPr>
              <a:spLocks noChangeShapeType="1"/>
            </p:cNvSpPr>
            <p:nvPr/>
          </p:nvSpPr>
          <p:spPr bwMode="auto">
            <a:xfrm flipH="1">
              <a:off x="4276" y="1019"/>
              <a:ext cx="54" cy="6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5146" name="Rectangle 17"/>
            <p:cNvSpPr>
              <a:spLocks noChangeArrowheads="1"/>
            </p:cNvSpPr>
            <p:nvPr/>
          </p:nvSpPr>
          <p:spPr bwMode="auto">
            <a:xfrm>
              <a:off x="4193" y="883"/>
              <a:ext cx="63" cy="136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pt-BR"/>
            </a:p>
          </p:txBody>
        </p:sp>
        <p:sp>
          <p:nvSpPr>
            <p:cNvPr id="5147" name="Rectangle 18"/>
            <p:cNvSpPr>
              <a:spLocks noChangeArrowheads="1"/>
            </p:cNvSpPr>
            <p:nvPr/>
          </p:nvSpPr>
          <p:spPr bwMode="auto">
            <a:xfrm>
              <a:off x="4202" y="924"/>
              <a:ext cx="48" cy="48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pt-BR"/>
            </a:p>
          </p:txBody>
        </p:sp>
      </p:grpSp>
      <p:sp>
        <p:nvSpPr>
          <p:cNvPr id="5131" name="Line 19"/>
          <p:cNvSpPr>
            <a:spLocks noChangeShapeType="1"/>
          </p:cNvSpPr>
          <p:nvPr/>
        </p:nvSpPr>
        <p:spPr bwMode="auto">
          <a:xfrm>
            <a:off x="5743575" y="2133600"/>
            <a:ext cx="2085975" cy="962025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5132" name="Line 20"/>
          <p:cNvSpPr>
            <a:spLocks noChangeShapeType="1"/>
          </p:cNvSpPr>
          <p:nvPr/>
        </p:nvSpPr>
        <p:spPr bwMode="auto">
          <a:xfrm flipH="1" flipV="1">
            <a:off x="5800725" y="2333625"/>
            <a:ext cx="1971675" cy="904875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5133" name="Line 21"/>
          <p:cNvSpPr>
            <a:spLocks noChangeShapeType="1"/>
          </p:cNvSpPr>
          <p:nvPr/>
        </p:nvSpPr>
        <p:spPr bwMode="auto">
          <a:xfrm flipV="1">
            <a:off x="5734050" y="3505200"/>
            <a:ext cx="2047875" cy="1095375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5134" name="Line 22"/>
          <p:cNvSpPr>
            <a:spLocks noChangeShapeType="1"/>
          </p:cNvSpPr>
          <p:nvPr/>
        </p:nvSpPr>
        <p:spPr bwMode="auto">
          <a:xfrm flipH="1">
            <a:off x="5810250" y="3629025"/>
            <a:ext cx="2047875" cy="1133475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5135" name="Text Box 23"/>
          <p:cNvSpPr txBox="1">
            <a:spLocks noChangeArrowheads="1"/>
          </p:cNvSpPr>
          <p:nvPr/>
        </p:nvSpPr>
        <p:spPr bwMode="auto">
          <a:xfrm>
            <a:off x="4587592" y="5218113"/>
            <a:ext cx="199606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pt-BR" sz="1600" err="1" smtClean="0">
                <a:latin typeface="Comic Sans MS" pitchFamily="66" charset="0"/>
              </a:rPr>
              <a:t>iphone</a:t>
            </a:r>
            <a:r>
              <a:rPr lang="pt-BR" sz="1600" smtClean="0">
                <a:latin typeface="Comic Sans MS" pitchFamily="66" charset="0"/>
              </a:rPr>
              <a:t> </a:t>
            </a:r>
            <a:r>
              <a:rPr lang="pt-BR" sz="1600">
                <a:latin typeface="Comic Sans MS" pitchFamily="66" charset="0"/>
              </a:rPr>
              <a:t>executando</a:t>
            </a:r>
          </a:p>
          <a:p>
            <a:pPr algn="ctr" eaLnBrk="0" hangingPunct="0"/>
            <a:r>
              <a:rPr lang="pt-BR" sz="1600">
                <a:latin typeface="Comic Sans MS" pitchFamily="66" charset="0"/>
              </a:rPr>
              <a:t>o</a:t>
            </a:r>
            <a:r>
              <a:rPr lang="pt-BR" sz="1600" smtClean="0">
                <a:latin typeface="Comic Sans MS" pitchFamily="66" charset="0"/>
              </a:rPr>
              <a:t> navegador Safari</a:t>
            </a:r>
            <a:endParaRPr lang="pt-BR" sz="2400"/>
          </a:p>
        </p:txBody>
      </p:sp>
      <p:sp>
        <p:nvSpPr>
          <p:cNvPr id="5136" name="Text Box 24"/>
          <p:cNvSpPr txBox="1">
            <a:spLocks noChangeArrowheads="1"/>
          </p:cNvSpPr>
          <p:nvPr/>
        </p:nvSpPr>
        <p:spPr bwMode="auto">
          <a:xfrm rot="1422049">
            <a:off x="6211888" y="2293938"/>
            <a:ext cx="1281112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pt-BR" sz="1600">
                <a:solidFill>
                  <a:srgbClr val="FF0000"/>
                </a:solidFill>
                <a:latin typeface="Comic Sans MS" pitchFamily="66" charset="0"/>
              </a:rPr>
              <a:t>pedido http</a:t>
            </a:r>
            <a:endParaRPr lang="pt-BR" sz="2400"/>
          </a:p>
        </p:txBody>
      </p:sp>
      <p:sp>
        <p:nvSpPr>
          <p:cNvPr id="5137" name="Text Box 25"/>
          <p:cNvSpPr txBox="1">
            <a:spLocks noChangeArrowheads="1"/>
          </p:cNvSpPr>
          <p:nvPr/>
        </p:nvSpPr>
        <p:spPr bwMode="auto">
          <a:xfrm rot="-1692639">
            <a:off x="5999163" y="3789363"/>
            <a:ext cx="1281112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pt-BR" sz="1600">
                <a:solidFill>
                  <a:srgbClr val="FF0000"/>
                </a:solidFill>
                <a:latin typeface="Comic Sans MS" pitchFamily="66" charset="0"/>
              </a:rPr>
              <a:t>pedido http</a:t>
            </a:r>
          </a:p>
        </p:txBody>
      </p:sp>
      <p:sp>
        <p:nvSpPr>
          <p:cNvPr id="5138" name="Text Box 26"/>
          <p:cNvSpPr txBox="1">
            <a:spLocks noChangeArrowheads="1"/>
          </p:cNvSpPr>
          <p:nvPr/>
        </p:nvSpPr>
        <p:spPr bwMode="auto">
          <a:xfrm rot="1411598">
            <a:off x="5978525" y="2741613"/>
            <a:ext cx="1481138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pt-BR" sz="1600" dirty="0">
                <a:solidFill>
                  <a:srgbClr val="FF0000"/>
                </a:solidFill>
                <a:latin typeface="Comic Sans MS" pitchFamily="66" charset="0"/>
              </a:rPr>
              <a:t>resposta </a:t>
            </a:r>
            <a:r>
              <a:rPr lang="pt-BR" sz="1600" dirty="0" err="1">
                <a:solidFill>
                  <a:srgbClr val="FF0000"/>
                </a:solidFill>
                <a:latin typeface="Comic Sans MS" pitchFamily="66" charset="0"/>
              </a:rPr>
              <a:t>http</a:t>
            </a:r>
            <a:endParaRPr lang="pt-BR" sz="2400" dirty="0"/>
          </a:p>
        </p:txBody>
      </p:sp>
      <p:sp>
        <p:nvSpPr>
          <p:cNvPr id="5139" name="Text Box 28"/>
          <p:cNvSpPr txBox="1">
            <a:spLocks noChangeArrowheads="1"/>
          </p:cNvSpPr>
          <p:nvPr/>
        </p:nvSpPr>
        <p:spPr bwMode="auto">
          <a:xfrm rot="-1737783">
            <a:off x="6157913" y="4122738"/>
            <a:ext cx="1481137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pt-BR" sz="1600">
                <a:solidFill>
                  <a:srgbClr val="FF0000"/>
                </a:solidFill>
                <a:latin typeface="Comic Sans MS" pitchFamily="66" charset="0"/>
              </a:rPr>
              <a:t>resposta http</a:t>
            </a:r>
          </a:p>
        </p:txBody>
      </p:sp>
      <p:pic>
        <p:nvPicPr>
          <p:cNvPr id="28" name="Picture 43" descr="iphone_stylized_small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292725" y="4286250"/>
            <a:ext cx="382588" cy="917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8" grpId="0"/>
      <p:bldP spid="5129" grpId="0"/>
      <p:bldP spid="5131" grpId="0" animBg="1"/>
      <p:bldP spid="5132" grpId="0" animBg="1"/>
      <p:bldP spid="5133" grpId="0" animBg="1"/>
      <p:bldP spid="5134" grpId="0" animBg="1"/>
      <p:bldP spid="5135" grpId="0"/>
      <p:bldP spid="5136" grpId="0"/>
      <p:bldP spid="5137" grpId="0"/>
      <p:bldP spid="5138" grpId="0"/>
      <p:bldP spid="513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2: Camada de Aplicação</a:t>
            </a:r>
            <a:endParaRPr lang="pt-BR">
              <a:latin typeface="Times New Roman" pitchFamily="18" charset="0"/>
            </a:endParaRPr>
          </a:p>
        </p:txBody>
      </p:sp>
      <p:sp>
        <p:nvSpPr>
          <p:cNvPr id="47107" name="Espaço Reservado para Número de Slide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412381AD-1FD9-4A6E-B516-F357F7F8A8AB}" type="slidenum">
              <a:rPr lang="en-US" smtClean="0"/>
              <a:pPr/>
              <a:t>21</a:t>
            </a:fld>
            <a:endParaRPr lang="en-US" smtClean="0"/>
          </a:p>
        </p:txBody>
      </p:sp>
      <p:sp>
        <p:nvSpPr>
          <p:cNvPr id="471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Mais sobre o protocolo HTTP </a:t>
            </a:r>
          </a:p>
        </p:txBody>
      </p:sp>
      <p:sp>
        <p:nvSpPr>
          <p:cNvPr id="4711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33400" y="1600200"/>
            <a:ext cx="3971925" cy="4648200"/>
          </a:xfrm>
        </p:spPr>
        <p:txBody>
          <a:bodyPr/>
          <a:lstStyle/>
          <a:p>
            <a:pPr>
              <a:buFont typeface="ZapfDingbats" pitchFamily="82" charset="0"/>
              <a:buNone/>
            </a:pPr>
            <a:r>
              <a:rPr lang="pt-BR" sz="2400" dirty="0" smtClean="0">
                <a:solidFill>
                  <a:srgbClr val="FF0000"/>
                </a:solidFill>
              </a:rPr>
              <a:t>Usa serviço de transporte TCP:</a:t>
            </a:r>
            <a:endParaRPr lang="pt-BR" sz="2400" dirty="0" smtClean="0"/>
          </a:p>
          <a:p>
            <a:r>
              <a:rPr lang="pt-BR" sz="2000" dirty="0" smtClean="0"/>
              <a:t>cliente inicia conexão TCP (cria </a:t>
            </a:r>
            <a:r>
              <a:rPr lang="pt-BR" sz="2000" i="1" dirty="0" err="1" smtClean="0"/>
              <a:t>socket</a:t>
            </a:r>
            <a:r>
              <a:rPr lang="pt-BR" sz="2000" dirty="0" smtClean="0"/>
              <a:t>) ao servidor, porta 80</a:t>
            </a:r>
          </a:p>
          <a:p>
            <a:r>
              <a:rPr lang="pt-BR" sz="2000" dirty="0" smtClean="0"/>
              <a:t>servidor aceita conexão TCP do cliente</a:t>
            </a:r>
          </a:p>
          <a:p>
            <a:r>
              <a:rPr lang="pt-BR" sz="2000" dirty="0" smtClean="0"/>
              <a:t>mensagens HTTP (mensagens do protocolo da camada de </a:t>
            </a:r>
            <a:r>
              <a:rPr lang="pt-BR" sz="2000" dirty="0" err="1" smtClean="0"/>
              <a:t>apl</a:t>
            </a:r>
            <a:r>
              <a:rPr lang="pt-BR" sz="2000" dirty="0" smtClean="0"/>
              <a:t>) trocadas entre </a:t>
            </a:r>
            <a:r>
              <a:rPr lang="pt-BR" sz="2000" i="1" dirty="0" smtClean="0"/>
              <a:t>browser</a:t>
            </a:r>
            <a:r>
              <a:rPr lang="pt-BR" sz="2000" dirty="0" smtClean="0"/>
              <a:t> (cliente HTTP) e servidor Web (servidor HTTP)</a:t>
            </a:r>
          </a:p>
          <a:p>
            <a:r>
              <a:rPr lang="pt-BR" sz="2000" dirty="0" smtClean="0"/>
              <a:t>encerra conexão TCP</a:t>
            </a:r>
          </a:p>
        </p:txBody>
      </p:sp>
      <p:sp>
        <p:nvSpPr>
          <p:cNvPr id="47112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5029200" y="1562100"/>
            <a:ext cx="3330575" cy="1514475"/>
          </a:xfrm>
        </p:spPr>
        <p:txBody>
          <a:bodyPr/>
          <a:lstStyle/>
          <a:p>
            <a:pPr>
              <a:lnSpc>
                <a:spcPct val="90000"/>
              </a:lnSpc>
              <a:buFont typeface="ZapfDingbats" pitchFamily="82" charset="0"/>
              <a:buNone/>
            </a:pPr>
            <a:r>
              <a:rPr lang="pt-BR" sz="2400" dirty="0" smtClean="0">
                <a:solidFill>
                  <a:srgbClr val="FF0000"/>
                </a:solidFill>
              </a:rPr>
              <a:t>HTTP é “sem estado”</a:t>
            </a:r>
            <a:endParaRPr lang="pt-BR" sz="2400" dirty="0" smtClean="0"/>
          </a:p>
          <a:p>
            <a:pPr>
              <a:lnSpc>
                <a:spcPct val="90000"/>
              </a:lnSpc>
            </a:pPr>
            <a:r>
              <a:rPr lang="pt-BR" sz="2000" dirty="0" smtClean="0"/>
              <a:t>servidor não mantém informação sobre pedidos anteriores do cliente</a:t>
            </a:r>
          </a:p>
        </p:txBody>
      </p:sp>
      <p:grpSp>
        <p:nvGrpSpPr>
          <p:cNvPr id="11" name="Grupo 10"/>
          <p:cNvGrpSpPr/>
          <p:nvPr/>
        </p:nvGrpSpPr>
        <p:grpSpPr>
          <a:xfrm>
            <a:off x="4781550" y="3160713"/>
            <a:ext cx="3838575" cy="3106737"/>
            <a:chOff x="4781550" y="3160713"/>
            <a:chExt cx="3838575" cy="3106737"/>
          </a:xfrm>
        </p:grpSpPr>
        <p:sp>
          <p:nvSpPr>
            <p:cNvPr id="47108" name="Rectangle 7"/>
            <p:cNvSpPr>
              <a:spLocks noChangeArrowheads="1"/>
            </p:cNvSpPr>
            <p:nvPr/>
          </p:nvSpPr>
          <p:spPr bwMode="auto">
            <a:xfrm>
              <a:off x="4781550" y="3400425"/>
              <a:ext cx="3838575" cy="2724150"/>
            </a:xfrm>
            <a:prstGeom prst="rect">
              <a:avLst/>
            </a:prstGeom>
            <a:solidFill>
              <a:srgbClr val="FFFFFF"/>
            </a:solidFill>
            <a:ln w="19050">
              <a:solidFill>
                <a:schemeClr val="accent2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pt-BR"/>
            </a:p>
          </p:txBody>
        </p:sp>
        <p:sp>
          <p:nvSpPr>
            <p:cNvPr id="47109" name="Rectangle 9"/>
            <p:cNvSpPr>
              <a:spLocks noChangeArrowheads="1"/>
            </p:cNvSpPr>
            <p:nvPr/>
          </p:nvSpPr>
          <p:spPr bwMode="auto">
            <a:xfrm>
              <a:off x="7667625" y="3238500"/>
              <a:ext cx="828675" cy="295275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pt-BR"/>
            </a:p>
          </p:txBody>
        </p:sp>
        <p:sp>
          <p:nvSpPr>
            <p:cNvPr id="47113" name="Rectangle 6"/>
            <p:cNvSpPr>
              <a:spLocks noChangeArrowheads="1"/>
            </p:cNvSpPr>
            <p:nvPr/>
          </p:nvSpPr>
          <p:spPr bwMode="auto">
            <a:xfrm>
              <a:off x="4810125" y="3419475"/>
              <a:ext cx="3752850" cy="284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marL="342900" indent="-342900" eaLnBrk="0" hangingPunct="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0"/>
                <a:buNone/>
              </a:pPr>
              <a:r>
                <a:rPr lang="pt-BR" sz="2000" dirty="0">
                  <a:solidFill>
                    <a:srgbClr val="FF0000"/>
                  </a:solidFill>
                  <a:latin typeface="Comic Sans MS" pitchFamily="66" charset="0"/>
                </a:rPr>
                <a:t>Protocolos que mantêm “estado” são complexos!</a:t>
              </a:r>
              <a:endParaRPr lang="pt-BR" sz="2000" dirty="0">
                <a:latin typeface="Comic Sans MS" pitchFamily="66" charset="0"/>
              </a:endParaRPr>
            </a:p>
            <a:p>
              <a:pPr marL="342900" indent="-342900" eaLnBrk="0" hangingPunct="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0"/>
                <a:buChar char="r"/>
              </a:pPr>
              <a:r>
                <a:rPr lang="pt-BR" sz="2000" dirty="0">
                  <a:latin typeface="Comic Sans MS" pitchFamily="66" charset="0"/>
                </a:rPr>
                <a:t>história passada (estado) tem que ser guardada</a:t>
              </a:r>
            </a:p>
            <a:p>
              <a:pPr marL="342900" indent="-342900" eaLnBrk="0" hangingPunct="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0"/>
                <a:buChar char="r"/>
              </a:pPr>
              <a:r>
                <a:rPr lang="pt-BR" sz="2000" dirty="0">
                  <a:latin typeface="Comic Sans MS" pitchFamily="66" charset="0"/>
                </a:rPr>
                <a:t>Caso caia servidor/cliente, suas visões do “estado” podem ser inconsistentes, devem ser reconciliadas</a:t>
              </a:r>
            </a:p>
            <a:p>
              <a:pPr marL="342900" indent="-342900" eaLnBrk="0" hangingPunct="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0"/>
                <a:buChar char="r"/>
              </a:pPr>
              <a:endParaRPr lang="en-US" sz="2000" dirty="0">
                <a:latin typeface="Comic Sans MS" pitchFamily="66" charset="0"/>
              </a:endParaRPr>
            </a:p>
          </p:txBody>
        </p:sp>
        <p:sp>
          <p:nvSpPr>
            <p:cNvPr id="47114" name="Text Box 8"/>
            <p:cNvSpPr txBox="1">
              <a:spLocks noChangeArrowheads="1"/>
            </p:cNvSpPr>
            <p:nvPr/>
          </p:nvSpPr>
          <p:spPr bwMode="auto">
            <a:xfrm>
              <a:off x="7620000" y="3160713"/>
              <a:ext cx="885825" cy="457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sz="2400">
                  <a:solidFill>
                    <a:schemeClr val="accent2"/>
                  </a:solidFill>
                  <a:latin typeface="Comic Sans MS" pitchFamily="66" charset="0"/>
                </a:rPr>
                <a:t>Nota</a:t>
              </a:r>
              <a:endParaRPr lang="en-US" sz="240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2: Camada de Aplicação</a:t>
            </a:r>
            <a:endParaRPr lang="pt-BR">
              <a:latin typeface="Times New Roman" pitchFamily="18" charset="0"/>
            </a:endParaRPr>
          </a:p>
        </p:txBody>
      </p:sp>
      <p:sp>
        <p:nvSpPr>
          <p:cNvPr id="48131" name="Espaço Reservado para Número de Slide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D93045BD-7039-4C6D-AD44-B12A37C2FF90}" type="slidenum">
              <a:rPr lang="en-US" smtClean="0"/>
              <a:pPr/>
              <a:t>22</a:t>
            </a:fld>
            <a:endParaRPr lang="en-US" smtClean="0"/>
          </a:p>
        </p:txBody>
      </p:sp>
      <p:sp>
        <p:nvSpPr>
          <p:cNvPr id="48132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Conexões HTTP</a:t>
            </a:r>
          </a:p>
        </p:txBody>
      </p:sp>
      <p:sp>
        <p:nvSpPr>
          <p:cNvPr id="48133" name="Rectangle 1027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>
              <a:buFont typeface="ZapfDingbats" pitchFamily="82" charset="0"/>
              <a:buNone/>
            </a:pPr>
            <a:r>
              <a:rPr lang="pt-BR" sz="2400" u="sng" smtClean="0">
                <a:solidFill>
                  <a:srgbClr val="FF0000"/>
                </a:solidFill>
              </a:rPr>
              <a:t>HTTP não persistente</a:t>
            </a:r>
            <a:endParaRPr lang="pt-BR" sz="2400" smtClean="0"/>
          </a:p>
          <a:p>
            <a:r>
              <a:rPr lang="pt-BR" sz="2400" smtClean="0"/>
              <a:t>No máximo um objeto é enviado numa conexão TCP</a:t>
            </a:r>
          </a:p>
          <a:p>
            <a:pPr lvl="1"/>
            <a:r>
              <a:rPr lang="pt-BR" sz="2000" smtClean="0"/>
              <a:t>A conexão é então encerrada</a:t>
            </a:r>
          </a:p>
          <a:p>
            <a:r>
              <a:rPr lang="pt-BR" sz="2400" smtClean="0"/>
              <a:t>Baixar múltiplos objetos requer o uso de múltiplas conexões</a:t>
            </a:r>
          </a:p>
        </p:txBody>
      </p:sp>
      <p:sp>
        <p:nvSpPr>
          <p:cNvPr id="48134" name="Rectangle 1028"/>
          <p:cNvSpPr>
            <a:spLocks noGrp="1" noChangeArrowheads="1"/>
          </p:cNvSpPr>
          <p:nvPr>
            <p:ph type="body" sz="half" idx="2"/>
          </p:nvPr>
        </p:nvSpPr>
        <p:spPr/>
        <p:txBody>
          <a:bodyPr/>
          <a:lstStyle/>
          <a:p>
            <a:pPr>
              <a:buFont typeface="ZapfDingbats" pitchFamily="82" charset="0"/>
              <a:buNone/>
            </a:pPr>
            <a:r>
              <a:rPr lang="pt-BR" sz="2400" u="sng" smtClean="0">
                <a:solidFill>
                  <a:srgbClr val="FF0000"/>
                </a:solidFill>
              </a:rPr>
              <a:t>HTTP persistente</a:t>
            </a:r>
            <a:endParaRPr lang="pt-BR" sz="2400" smtClean="0">
              <a:solidFill>
                <a:srgbClr val="FF0000"/>
              </a:solidFill>
            </a:endParaRPr>
          </a:p>
          <a:p>
            <a:r>
              <a:rPr lang="pt-BR" sz="2400" smtClean="0"/>
              <a:t>Múltiplos objetos podem ser enviados sobre uma única conexão TCP entre cliente e servidor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2: Camada de Aplicação</a:t>
            </a:r>
            <a:endParaRPr lang="pt-BR">
              <a:latin typeface="Times New Roman" pitchFamily="18" charset="0"/>
            </a:endParaRPr>
          </a:p>
        </p:txBody>
      </p:sp>
      <p:sp>
        <p:nvSpPr>
          <p:cNvPr id="49155" name="Espaço Reservado para Número de Slide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2FDB8C3-2AD3-49F1-9EF9-349F94352BCA}" type="slidenum">
              <a:rPr lang="en-US" smtClean="0"/>
              <a:pPr/>
              <a:t>23</a:t>
            </a:fld>
            <a:endParaRPr lang="en-US" smtClean="0"/>
          </a:p>
        </p:txBody>
      </p:sp>
      <p:sp>
        <p:nvSpPr>
          <p:cNvPr id="49156" name="Line 11"/>
          <p:cNvSpPr>
            <a:spLocks noChangeShapeType="1"/>
          </p:cNvSpPr>
          <p:nvPr/>
        </p:nvSpPr>
        <p:spPr bwMode="auto">
          <a:xfrm>
            <a:off x="476250" y="2095500"/>
            <a:ext cx="0" cy="449580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49157" name="Rectangle 13"/>
          <p:cNvSpPr>
            <a:spLocks noChangeArrowheads="1"/>
          </p:cNvSpPr>
          <p:nvPr/>
        </p:nvSpPr>
        <p:spPr bwMode="auto">
          <a:xfrm>
            <a:off x="238125" y="6019800"/>
            <a:ext cx="657225" cy="29527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pt-BR"/>
          </a:p>
        </p:txBody>
      </p:sp>
      <p:sp>
        <p:nvSpPr>
          <p:cNvPr id="49158" name="Rectangle 2"/>
          <p:cNvSpPr>
            <a:spLocks noGrp="1" noChangeArrowheads="1"/>
          </p:cNvSpPr>
          <p:nvPr>
            <p:ph type="title"/>
          </p:nvPr>
        </p:nvSpPr>
        <p:spPr>
          <a:xfrm>
            <a:off x="542925" y="257175"/>
            <a:ext cx="7772400" cy="866775"/>
          </a:xfrm>
        </p:spPr>
        <p:txBody>
          <a:bodyPr/>
          <a:lstStyle/>
          <a:p>
            <a:r>
              <a:rPr lang="pt-BR" sz="3600" smtClean="0"/>
              <a:t>Exemplo de HTTP não persistente</a:t>
            </a:r>
          </a:p>
        </p:txBody>
      </p:sp>
      <p:sp>
        <p:nvSpPr>
          <p:cNvPr id="4915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23875" y="1114425"/>
            <a:ext cx="8343900" cy="466725"/>
          </a:xfrm>
        </p:spPr>
        <p:txBody>
          <a:bodyPr/>
          <a:lstStyle/>
          <a:p>
            <a:pPr>
              <a:lnSpc>
                <a:spcPct val="90000"/>
              </a:lnSpc>
              <a:buFont typeface="ZapfDingbats" pitchFamily="82" charset="0"/>
              <a:buNone/>
            </a:pPr>
            <a:r>
              <a:rPr lang="pt-BR" sz="2400" smtClean="0"/>
              <a:t>Supomos que usuário digita a URL </a:t>
            </a:r>
            <a:r>
              <a:rPr lang="pt-BR" sz="2000" smtClean="0">
                <a:latin typeface="Arial" charset="0"/>
              </a:rPr>
              <a:t>www.algumaUniv.br/algumDepartmento/inicial.index</a:t>
            </a:r>
            <a:endParaRPr lang="pt-BR" sz="2400" smtClean="0"/>
          </a:p>
        </p:txBody>
      </p:sp>
      <p:sp>
        <p:nvSpPr>
          <p:cNvPr id="49160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657225" y="2095500"/>
            <a:ext cx="3810000" cy="1905000"/>
          </a:xfrm>
        </p:spPr>
        <p:txBody>
          <a:bodyPr/>
          <a:lstStyle/>
          <a:p>
            <a:pPr>
              <a:buFont typeface="ZapfDingbats" pitchFamily="82" charset="0"/>
              <a:buNone/>
            </a:pPr>
            <a:r>
              <a:rPr lang="pt-BR" sz="2000" smtClean="0">
                <a:solidFill>
                  <a:srgbClr val="FF0000"/>
                </a:solidFill>
              </a:rPr>
              <a:t>1a</a:t>
            </a:r>
            <a:r>
              <a:rPr lang="pt-BR" sz="1800" smtClean="0">
                <a:solidFill>
                  <a:srgbClr val="FF0000"/>
                </a:solidFill>
              </a:rPr>
              <a:t>.</a:t>
            </a:r>
            <a:r>
              <a:rPr lang="pt-BR" sz="1800" smtClean="0"/>
              <a:t> Cliente http inicia conexão TCP a servidor http (processo) a </a:t>
            </a:r>
            <a:r>
              <a:rPr lang="pt-BR" sz="1800" smtClean="0">
                <a:latin typeface="Arial" charset="0"/>
              </a:rPr>
              <a:t>www.algumaUniv.br.</a:t>
            </a:r>
            <a:r>
              <a:rPr lang="pt-BR" sz="1800" smtClean="0"/>
              <a:t> Porta 80 é padrão para servidor http.</a:t>
            </a:r>
          </a:p>
        </p:txBody>
      </p:sp>
      <p:sp>
        <p:nvSpPr>
          <p:cNvPr id="49161" name="Rectangle 5"/>
          <p:cNvSpPr>
            <a:spLocks noChangeArrowheads="1"/>
          </p:cNvSpPr>
          <p:nvPr/>
        </p:nvSpPr>
        <p:spPr bwMode="auto">
          <a:xfrm>
            <a:off x="704850" y="3829050"/>
            <a:ext cx="3465513" cy="1076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0"/>
              <a:buNone/>
            </a:pPr>
            <a:r>
              <a:rPr lang="pt-BR" sz="2000">
                <a:solidFill>
                  <a:srgbClr val="FF0000"/>
                </a:solidFill>
                <a:latin typeface="Comic Sans MS" pitchFamily="66" charset="0"/>
              </a:rPr>
              <a:t>2.</a:t>
            </a:r>
            <a:r>
              <a:rPr lang="pt-BR" sz="2000">
                <a:latin typeface="Comic Sans MS" pitchFamily="66" charset="0"/>
              </a:rPr>
              <a:t> </a:t>
            </a:r>
            <a:r>
              <a:rPr lang="pt-BR" sz="1800">
                <a:latin typeface="Comic Sans MS" pitchFamily="66" charset="0"/>
              </a:rPr>
              <a:t>cliente http envia </a:t>
            </a:r>
            <a:r>
              <a:rPr lang="pt-BR" sz="1800" i="1">
                <a:solidFill>
                  <a:schemeClr val="accent2"/>
                </a:solidFill>
                <a:latin typeface="Comic Sans MS" pitchFamily="66" charset="0"/>
              </a:rPr>
              <a:t>mensagem de pedido </a:t>
            </a:r>
            <a:r>
              <a:rPr lang="pt-BR" sz="1800">
                <a:latin typeface="Comic Sans MS" pitchFamily="66" charset="0"/>
              </a:rPr>
              <a:t>de http (contendo URL) através do socket da conexão TCP. A mensagem indica que o cliente deseja receber o objeto algumDepartamento</a:t>
            </a:r>
            <a:r>
              <a:rPr lang="en-US" sz="1800">
                <a:latin typeface="Comic Sans MS" pitchFamily="66" charset="0"/>
              </a:rPr>
              <a:t>/</a:t>
            </a:r>
            <a:r>
              <a:rPr lang="pt-BR" sz="1800">
                <a:latin typeface="Comic Sans MS" pitchFamily="66" charset="0"/>
              </a:rPr>
              <a:t>inicial.index </a:t>
            </a:r>
          </a:p>
        </p:txBody>
      </p:sp>
      <p:sp>
        <p:nvSpPr>
          <p:cNvPr id="49162" name="Rectangle 6"/>
          <p:cNvSpPr>
            <a:spLocks noChangeArrowheads="1"/>
          </p:cNvSpPr>
          <p:nvPr/>
        </p:nvSpPr>
        <p:spPr bwMode="auto">
          <a:xfrm>
            <a:off x="4781550" y="2524125"/>
            <a:ext cx="3810000" cy="1504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0"/>
              <a:buNone/>
            </a:pPr>
            <a:r>
              <a:rPr lang="pt-BR" sz="2000">
                <a:solidFill>
                  <a:srgbClr val="FF0000"/>
                </a:solidFill>
                <a:latin typeface="Comic Sans MS" pitchFamily="66" charset="0"/>
              </a:rPr>
              <a:t>1b.</a:t>
            </a:r>
            <a:r>
              <a:rPr lang="pt-BR" sz="2000">
                <a:latin typeface="Comic Sans MS" pitchFamily="66" charset="0"/>
              </a:rPr>
              <a:t> </a:t>
            </a:r>
            <a:r>
              <a:rPr lang="pt-BR" sz="1800">
                <a:latin typeface="Comic Sans MS" pitchFamily="66" charset="0"/>
              </a:rPr>
              <a:t>servidor http no hospedeiro </a:t>
            </a:r>
            <a:r>
              <a:rPr lang="pt-BR" sz="1800">
                <a:latin typeface="Arial" charset="0"/>
              </a:rPr>
              <a:t>www.algumaUniv.br </a:t>
            </a:r>
            <a:r>
              <a:rPr lang="pt-BR" sz="1800">
                <a:latin typeface="Comic Sans MS" pitchFamily="66" charset="0"/>
              </a:rPr>
              <a:t>espera por conexão TCP na porta 80.  “aceita” conexão, avisando ao cliente</a:t>
            </a:r>
          </a:p>
        </p:txBody>
      </p:sp>
      <p:sp>
        <p:nvSpPr>
          <p:cNvPr id="49163" name="Rectangle 7"/>
          <p:cNvSpPr>
            <a:spLocks noChangeArrowheads="1"/>
          </p:cNvSpPr>
          <p:nvPr/>
        </p:nvSpPr>
        <p:spPr bwMode="auto">
          <a:xfrm>
            <a:off x="4724400" y="4381500"/>
            <a:ext cx="3948113" cy="1800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0"/>
              <a:buNone/>
            </a:pPr>
            <a:r>
              <a:rPr lang="pt-BR" sz="2000">
                <a:solidFill>
                  <a:srgbClr val="FF0000"/>
                </a:solidFill>
                <a:latin typeface="Comic Sans MS" pitchFamily="66" charset="0"/>
              </a:rPr>
              <a:t>3.</a:t>
            </a:r>
            <a:r>
              <a:rPr lang="pt-BR" sz="2000">
                <a:latin typeface="Comic Sans MS" pitchFamily="66" charset="0"/>
              </a:rPr>
              <a:t> </a:t>
            </a:r>
            <a:r>
              <a:rPr lang="pt-BR" sz="1800">
                <a:latin typeface="Comic Sans MS" pitchFamily="66" charset="0"/>
              </a:rPr>
              <a:t>servidor http recebe mensagem de pedido, formula </a:t>
            </a:r>
            <a:r>
              <a:rPr lang="pt-BR" sz="1800" i="1">
                <a:solidFill>
                  <a:schemeClr val="accent2"/>
                </a:solidFill>
                <a:latin typeface="Comic Sans MS" pitchFamily="66" charset="0"/>
              </a:rPr>
              <a:t>mensagem de resposta</a:t>
            </a:r>
            <a:r>
              <a:rPr lang="pt-BR" sz="1800">
                <a:latin typeface="Comic Sans MS" pitchFamily="66" charset="0"/>
              </a:rPr>
              <a:t> contendo objeto solicitado e envia a mensagem via socket</a:t>
            </a:r>
          </a:p>
        </p:txBody>
      </p:sp>
      <p:sp>
        <p:nvSpPr>
          <p:cNvPr id="49164" name="Line 8"/>
          <p:cNvSpPr>
            <a:spLocks noChangeShapeType="1"/>
          </p:cNvSpPr>
          <p:nvPr/>
        </p:nvSpPr>
        <p:spPr bwMode="auto">
          <a:xfrm>
            <a:off x="4048125" y="2647950"/>
            <a:ext cx="1095375" cy="523875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49165" name="Line 9"/>
          <p:cNvSpPr>
            <a:spLocks noChangeShapeType="1"/>
          </p:cNvSpPr>
          <p:nvPr/>
        </p:nvSpPr>
        <p:spPr bwMode="auto">
          <a:xfrm>
            <a:off x="3895725" y="4591050"/>
            <a:ext cx="1095375" cy="523875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49166" name="Line 10"/>
          <p:cNvSpPr>
            <a:spLocks noChangeShapeType="1"/>
          </p:cNvSpPr>
          <p:nvPr/>
        </p:nvSpPr>
        <p:spPr bwMode="auto">
          <a:xfrm flipH="1">
            <a:off x="3933825" y="5124450"/>
            <a:ext cx="1095375" cy="523875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49167" name="Text Box 12"/>
          <p:cNvSpPr txBox="1">
            <a:spLocks noChangeArrowheads="1"/>
          </p:cNvSpPr>
          <p:nvPr/>
        </p:nvSpPr>
        <p:spPr bwMode="auto">
          <a:xfrm>
            <a:off x="60325" y="5942013"/>
            <a:ext cx="10541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>
                <a:solidFill>
                  <a:schemeClr val="accent2"/>
                </a:solidFill>
                <a:latin typeface="Comic Sans MS" pitchFamily="66" charset="0"/>
              </a:rPr>
              <a:t>tempo</a:t>
            </a:r>
            <a:endParaRPr lang="en-US" sz="2400"/>
          </a:p>
        </p:txBody>
      </p:sp>
      <p:sp>
        <p:nvSpPr>
          <p:cNvPr id="49168" name="Line 14"/>
          <p:cNvSpPr>
            <a:spLocks noChangeShapeType="1"/>
          </p:cNvSpPr>
          <p:nvPr/>
        </p:nvSpPr>
        <p:spPr bwMode="auto">
          <a:xfrm flipH="1">
            <a:off x="4019550" y="3162300"/>
            <a:ext cx="1095375" cy="523875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49169" name="Text Box 15"/>
          <p:cNvSpPr txBox="1">
            <a:spLocks noChangeArrowheads="1"/>
          </p:cNvSpPr>
          <p:nvPr/>
        </p:nvSpPr>
        <p:spPr bwMode="auto">
          <a:xfrm>
            <a:off x="7048500" y="1236663"/>
            <a:ext cx="1885950" cy="915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pt-BR" sz="1800">
                <a:latin typeface="Arial" charset="0"/>
              </a:rPr>
              <a:t>(contém texto, </a:t>
            </a:r>
          </a:p>
          <a:p>
            <a:pPr algn="ctr" eaLnBrk="0" hangingPunct="0"/>
            <a:r>
              <a:rPr lang="pt-BR" sz="1800">
                <a:latin typeface="Arial" charset="0"/>
              </a:rPr>
              <a:t>referências a 10 </a:t>
            </a:r>
          </a:p>
          <a:p>
            <a:pPr algn="ctr" eaLnBrk="0" hangingPunct="0"/>
            <a:r>
              <a:rPr lang="pt-BR" sz="1800">
                <a:latin typeface="Arial" charset="0"/>
              </a:rPr>
              <a:t>imagens jpeg)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2: Camada de Aplicação</a:t>
            </a:r>
            <a:endParaRPr lang="pt-BR">
              <a:latin typeface="Times New Roman" pitchFamily="18" charset="0"/>
            </a:endParaRPr>
          </a:p>
        </p:txBody>
      </p:sp>
      <p:sp>
        <p:nvSpPr>
          <p:cNvPr id="50179" name="Espaço Reservado para Número de Slide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C84B42DD-55BF-4030-93A7-7C4AF23EF0E9}" type="slidenum">
              <a:rPr lang="en-US" smtClean="0"/>
              <a:pPr/>
              <a:t>24</a:t>
            </a:fld>
            <a:endParaRPr lang="en-US" smtClean="0"/>
          </a:p>
        </p:txBody>
      </p:sp>
      <p:sp>
        <p:nvSpPr>
          <p:cNvPr id="50180" name="Rectangle 4"/>
          <p:cNvSpPr>
            <a:spLocks noGrp="1" noChangeArrowheads="1"/>
          </p:cNvSpPr>
          <p:nvPr>
            <p:ph type="title"/>
          </p:nvPr>
        </p:nvSpPr>
        <p:spPr>
          <a:xfrm>
            <a:off x="542925" y="257175"/>
            <a:ext cx="7772400" cy="866775"/>
          </a:xfrm>
        </p:spPr>
        <p:txBody>
          <a:bodyPr/>
          <a:lstStyle/>
          <a:p>
            <a:r>
              <a:rPr lang="pt-BR" sz="3600" smtClean="0"/>
              <a:t>Exemplo de HTTP não persistente (cont.)</a:t>
            </a:r>
            <a:endParaRPr lang="pt-BR" smtClean="0"/>
          </a:p>
        </p:txBody>
      </p:sp>
      <p:sp>
        <p:nvSpPr>
          <p:cNvPr id="50181" name="Rectangle 6"/>
          <p:cNvSpPr>
            <a:spLocks noGrp="1" noChangeArrowheads="1"/>
          </p:cNvSpPr>
          <p:nvPr>
            <p:ph type="body" sz="half" idx="2"/>
          </p:nvPr>
        </p:nvSpPr>
        <p:spPr>
          <a:xfrm>
            <a:off x="685800" y="2339975"/>
            <a:ext cx="3810000" cy="1533525"/>
          </a:xfrm>
        </p:spPr>
        <p:txBody>
          <a:bodyPr/>
          <a:lstStyle/>
          <a:p>
            <a:pPr>
              <a:lnSpc>
                <a:spcPct val="90000"/>
              </a:lnSpc>
              <a:buFont typeface="ZapfDingbats" pitchFamily="82" charset="0"/>
              <a:buNone/>
            </a:pPr>
            <a:r>
              <a:rPr lang="pt-BR" sz="2000" smtClean="0">
                <a:solidFill>
                  <a:srgbClr val="FF0000"/>
                </a:solidFill>
              </a:rPr>
              <a:t>5</a:t>
            </a:r>
            <a:r>
              <a:rPr lang="pt-BR" sz="1800" smtClean="0">
                <a:solidFill>
                  <a:srgbClr val="FF0000"/>
                </a:solidFill>
              </a:rPr>
              <a:t>.</a:t>
            </a:r>
            <a:r>
              <a:rPr lang="pt-BR" sz="1800" smtClean="0"/>
              <a:t> cliente http recebe mensagem de resposta contendo arquivo html, visualiza html.  Analisando arquivo html, encontra 10 objetos jpeg referenciados</a:t>
            </a:r>
          </a:p>
        </p:txBody>
      </p:sp>
      <p:sp>
        <p:nvSpPr>
          <p:cNvPr id="50182" name="Rectangle 7"/>
          <p:cNvSpPr>
            <a:spLocks noChangeArrowheads="1"/>
          </p:cNvSpPr>
          <p:nvPr/>
        </p:nvSpPr>
        <p:spPr bwMode="auto">
          <a:xfrm>
            <a:off x="762000" y="4322763"/>
            <a:ext cx="381000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0"/>
              <a:buNone/>
            </a:pPr>
            <a:r>
              <a:rPr lang="pt-BR" sz="2000">
                <a:solidFill>
                  <a:srgbClr val="FF0000"/>
                </a:solidFill>
                <a:latin typeface="Comic Sans MS" pitchFamily="66" charset="0"/>
              </a:rPr>
              <a:t>6.</a:t>
            </a:r>
            <a:r>
              <a:rPr lang="pt-BR" sz="2000">
                <a:latin typeface="Comic Sans MS" pitchFamily="66" charset="0"/>
              </a:rPr>
              <a:t> </a:t>
            </a:r>
            <a:r>
              <a:rPr lang="pt-BR" sz="1800">
                <a:latin typeface="Comic Sans MS" pitchFamily="66" charset="0"/>
              </a:rPr>
              <a:t>Passos 1 a 5 repetidos para cada um dos 10 objetos jpeg</a:t>
            </a:r>
          </a:p>
        </p:txBody>
      </p:sp>
      <p:sp>
        <p:nvSpPr>
          <p:cNvPr id="50183" name="Rectangle 8"/>
          <p:cNvSpPr>
            <a:spLocks noChangeArrowheads="1"/>
          </p:cNvSpPr>
          <p:nvPr/>
        </p:nvSpPr>
        <p:spPr bwMode="auto">
          <a:xfrm>
            <a:off x="4724400" y="1123950"/>
            <a:ext cx="3810000" cy="733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0"/>
              <a:buNone/>
            </a:pPr>
            <a:r>
              <a:rPr lang="pt-BR" sz="2000">
                <a:solidFill>
                  <a:srgbClr val="FF0000"/>
                </a:solidFill>
                <a:latin typeface="Comic Sans MS" pitchFamily="66" charset="0"/>
              </a:rPr>
              <a:t>4.</a:t>
            </a:r>
            <a:r>
              <a:rPr lang="pt-BR" sz="2000">
                <a:latin typeface="Comic Sans MS" pitchFamily="66" charset="0"/>
              </a:rPr>
              <a:t> </a:t>
            </a:r>
            <a:r>
              <a:rPr lang="pt-BR" sz="1800">
                <a:latin typeface="Comic Sans MS" pitchFamily="66" charset="0"/>
              </a:rPr>
              <a:t>servidor http encerra conexão TCP . </a:t>
            </a:r>
          </a:p>
        </p:txBody>
      </p:sp>
      <p:sp>
        <p:nvSpPr>
          <p:cNvPr id="50184" name="Line 2"/>
          <p:cNvSpPr>
            <a:spLocks noChangeShapeType="1"/>
          </p:cNvSpPr>
          <p:nvPr/>
        </p:nvSpPr>
        <p:spPr bwMode="auto">
          <a:xfrm flipH="1">
            <a:off x="528638" y="1873250"/>
            <a:ext cx="14287" cy="3227388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50185" name="Text Box 13"/>
          <p:cNvSpPr txBox="1">
            <a:spLocks noChangeArrowheads="1"/>
          </p:cNvSpPr>
          <p:nvPr/>
        </p:nvSpPr>
        <p:spPr bwMode="auto">
          <a:xfrm>
            <a:off x="68263" y="5003800"/>
            <a:ext cx="10541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>
                <a:solidFill>
                  <a:schemeClr val="accent2"/>
                </a:solidFill>
                <a:latin typeface="Comic Sans MS" pitchFamily="66" charset="0"/>
              </a:rPr>
              <a:t>tempo</a:t>
            </a:r>
            <a:endParaRPr lang="en-US" sz="2400"/>
          </a:p>
        </p:txBody>
      </p:sp>
      <p:sp>
        <p:nvSpPr>
          <p:cNvPr id="50186" name="Line 17"/>
          <p:cNvSpPr>
            <a:spLocks noChangeShapeType="1"/>
          </p:cNvSpPr>
          <p:nvPr/>
        </p:nvSpPr>
        <p:spPr bwMode="auto">
          <a:xfrm flipH="1">
            <a:off x="3536950" y="1543050"/>
            <a:ext cx="1095375" cy="523875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2: Camada de Aplicação</a:t>
            </a:r>
            <a:endParaRPr lang="pt-BR">
              <a:latin typeface="Times New Roman" pitchFamily="18" charset="0"/>
            </a:endParaRPr>
          </a:p>
        </p:txBody>
      </p:sp>
      <p:sp>
        <p:nvSpPr>
          <p:cNvPr id="6148" name="Espaço Reservado para Número de Slide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2A6AF12A-8416-4AB0-91FB-60AB90B39F07}" type="slidenum">
              <a:rPr lang="en-US" smtClean="0"/>
              <a:pPr/>
              <a:t>25</a:t>
            </a:fld>
            <a:endParaRPr lang="en-US" smtClean="0"/>
          </a:p>
        </p:txBody>
      </p:sp>
      <p:sp>
        <p:nvSpPr>
          <p:cNvPr id="6149" name="Rectangle 1026"/>
          <p:cNvSpPr>
            <a:spLocks noGrp="1" noChangeArrowheads="1"/>
          </p:cNvSpPr>
          <p:nvPr>
            <p:ph type="title"/>
          </p:nvPr>
        </p:nvSpPr>
        <p:spPr>
          <a:xfrm>
            <a:off x="533400" y="0"/>
            <a:ext cx="7772400" cy="1143000"/>
          </a:xfrm>
        </p:spPr>
        <p:txBody>
          <a:bodyPr/>
          <a:lstStyle/>
          <a:p>
            <a:r>
              <a:rPr lang="pt-BR" sz="3600" smtClean="0"/>
              <a:t>Modelagem do tempo de resposta</a:t>
            </a:r>
          </a:p>
        </p:txBody>
      </p:sp>
      <p:sp>
        <p:nvSpPr>
          <p:cNvPr id="6150" name="Rectangle 1027"/>
          <p:cNvSpPr>
            <a:spLocks noGrp="1" noChangeArrowheads="1"/>
          </p:cNvSpPr>
          <p:nvPr>
            <p:ph type="body" sz="half" idx="1"/>
          </p:nvPr>
        </p:nvSpPr>
        <p:spPr>
          <a:xfrm>
            <a:off x="533400" y="1258888"/>
            <a:ext cx="4090988" cy="4648200"/>
          </a:xfrm>
        </p:spPr>
        <p:txBody>
          <a:bodyPr/>
          <a:lstStyle/>
          <a:p>
            <a:pPr>
              <a:lnSpc>
                <a:spcPct val="90000"/>
              </a:lnSpc>
              <a:buFont typeface="ZapfDingbats" pitchFamily="82" charset="0"/>
              <a:buNone/>
            </a:pPr>
            <a:r>
              <a:rPr lang="pt-BR" sz="2000" smtClean="0">
                <a:solidFill>
                  <a:srgbClr val="FF0000"/>
                </a:solidFill>
              </a:rPr>
              <a:t>Definição de RTT </a:t>
            </a:r>
            <a:r>
              <a:rPr lang="pt-BR" sz="2000" i="1" smtClean="0">
                <a:solidFill>
                  <a:srgbClr val="FF0000"/>
                </a:solidFill>
              </a:rPr>
              <a:t>(Round </a:t>
            </a:r>
            <a:r>
              <a:rPr lang="pt-BR" sz="2000" i="1" err="1" smtClean="0">
                <a:solidFill>
                  <a:srgbClr val="FF0000"/>
                </a:solidFill>
              </a:rPr>
              <a:t>Trip</a:t>
            </a:r>
            <a:r>
              <a:rPr lang="pt-BR" sz="2000" i="1" smtClean="0">
                <a:solidFill>
                  <a:srgbClr val="FF0000"/>
                </a:solidFill>
              </a:rPr>
              <a:t> Time</a:t>
            </a:r>
            <a:r>
              <a:rPr lang="pt-BR" sz="2000" smtClean="0">
                <a:solidFill>
                  <a:srgbClr val="FF0000"/>
                </a:solidFill>
              </a:rPr>
              <a:t>)</a:t>
            </a:r>
            <a:r>
              <a:rPr lang="pt-BR" sz="2000" i="1" smtClean="0">
                <a:solidFill>
                  <a:srgbClr val="FF0000"/>
                </a:solidFill>
              </a:rPr>
              <a:t>:</a:t>
            </a:r>
            <a:r>
              <a:rPr lang="pt-BR" sz="2000" smtClean="0"/>
              <a:t> intervalo de tempo entre a ida e a volta de um pequeno pacote entre um cliente e um servidor</a:t>
            </a:r>
          </a:p>
          <a:p>
            <a:pPr>
              <a:lnSpc>
                <a:spcPct val="90000"/>
              </a:lnSpc>
              <a:buFont typeface="ZapfDingbats" pitchFamily="82" charset="0"/>
              <a:buNone/>
            </a:pPr>
            <a:r>
              <a:rPr lang="pt-BR" sz="2000" u="sng" smtClean="0">
                <a:solidFill>
                  <a:srgbClr val="FF0000"/>
                </a:solidFill>
              </a:rPr>
              <a:t>Tempo de resposta:</a:t>
            </a:r>
            <a:endParaRPr lang="pt-BR" sz="2000" smtClean="0"/>
          </a:p>
          <a:p>
            <a:pPr>
              <a:lnSpc>
                <a:spcPct val="90000"/>
              </a:lnSpc>
            </a:pPr>
            <a:r>
              <a:rPr lang="pt-BR" sz="2000" smtClean="0"/>
              <a:t>um RTT para iniciar a conexão TCP</a:t>
            </a:r>
          </a:p>
          <a:p>
            <a:pPr>
              <a:lnSpc>
                <a:spcPct val="90000"/>
              </a:lnSpc>
            </a:pPr>
            <a:r>
              <a:rPr lang="pt-BR" sz="2000" smtClean="0"/>
              <a:t>um RTT para o pedido HTTP e o retorno dos primeiros bytes da resposta HTTP</a:t>
            </a:r>
          </a:p>
          <a:p>
            <a:pPr>
              <a:lnSpc>
                <a:spcPct val="90000"/>
              </a:lnSpc>
            </a:pPr>
            <a:r>
              <a:rPr lang="pt-BR" sz="2000" smtClean="0"/>
              <a:t>tempo de transmissão do arquivo</a:t>
            </a:r>
          </a:p>
          <a:p>
            <a:pPr>
              <a:lnSpc>
                <a:spcPct val="90000"/>
              </a:lnSpc>
              <a:buFont typeface="ZapfDingbats" pitchFamily="82" charset="0"/>
              <a:buNone/>
            </a:pPr>
            <a:r>
              <a:rPr lang="pt-BR" sz="2000" smtClean="0">
                <a:solidFill>
                  <a:srgbClr val="FF0000"/>
                </a:solidFill>
              </a:rPr>
              <a:t>total = 2RTT+tempo de transmissão do arquivo</a:t>
            </a:r>
            <a:endParaRPr lang="pt-BR" sz="2000" smtClean="0"/>
          </a:p>
          <a:p>
            <a:pPr>
              <a:lnSpc>
                <a:spcPct val="90000"/>
              </a:lnSpc>
              <a:buFont typeface="ZapfDingbats" pitchFamily="82" charset="0"/>
              <a:buNone/>
            </a:pPr>
            <a:endParaRPr lang="pt-BR" sz="2000" smtClean="0"/>
          </a:p>
        </p:txBody>
      </p:sp>
      <p:grpSp>
        <p:nvGrpSpPr>
          <p:cNvPr id="6151" name="Group 1059"/>
          <p:cNvGrpSpPr>
            <a:grpSpLocks/>
          </p:cNvGrpSpPr>
          <p:nvPr/>
        </p:nvGrpSpPr>
        <p:grpSpPr bwMode="auto">
          <a:xfrm>
            <a:off x="4695825" y="1260475"/>
            <a:ext cx="4467225" cy="4413250"/>
            <a:chOff x="2958" y="794"/>
            <a:chExt cx="2814" cy="2780"/>
          </a:xfrm>
        </p:grpSpPr>
        <p:graphicFrame>
          <p:nvGraphicFramePr>
            <p:cNvPr id="6146" name="Object 1029"/>
            <p:cNvGraphicFramePr>
              <a:graphicFrameLocks noChangeAspect="1"/>
            </p:cNvGraphicFramePr>
            <p:nvPr/>
          </p:nvGraphicFramePr>
          <p:xfrm>
            <a:off x="3657" y="1049"/>
            <a:ext cx="474" cy="376"/>
          </p:xfrm>
          <a:graphic>
            <a:graphicData uri="http://schemas.openxmlformats.org/presentationml/2006/ole">
              <p:oleObj spid="_x0000_s6175" name="Clip" r:id="rId4" imgW="1307263" imgH="1084139" progId="">
                <p:embed/>
              </p:oleObj>
            </a:graphicData>
          </a:graphic>
        </p:graphicFrame>
        <p:grpSp>
          <p:nvGrpSpPr>
            <p:cNvPr id="6152" name="Group 1030"/>
            <p:cNvGrpSpPr>
              <a:grpSpLocks/>
            </p:cNvGrpSpPr>
            <p:nvPr/>
          </p:nvGrpSpPr>
          <p:grpSpPr bwMode="auto">
            <a:xfrm>
              <a:off x="4853" y="794"/>
              <a:ext cx="318" cy="675"/>
              <a:chOff x="4180" y="783"/>
              <a:chExt cx="150" cy="307"/>
            </a:xfrm>
          </p:grpSpPr>
          <p:sp>
            <p:nvSpPr>
              <p:cNvPr id="6173" name="AutoShape 1031"/>
              <p:cNvSpPr>
                <a:spLocks noChangeArrowheads="1"/>
              </p:cNvSpPr>
              <p:nvPr/>
            </p:nvSpPr>
            <p:spPr bwMode="auto">
              <a:xfrm>
                <a:off x="4180" y="1019"/>
                <a:ext cx="150" cy="71"/>
              </a:xfrm>
              <a:prstGeom prst="parallelogram">
                <a:avLst>
                  <a:gd name="adj" fmla="val 81387"/>
                </a:avLst>
              </a:prstGeom>
              <a:solidFill>
                <a:srgbClr val="33CCC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pt-BR"/>
              </a:p>
            </p:txBody>
          </p:sp>
          <p:sp>
            <p:nvSpPr>
              <p:cNvPr id="6174" name="Rectangle 1032"/>
              <p:cNvSpPr>
                <a:spLocks noChangeArrowheads="1"/>
              </p:cNvSpPr>
              <p:nvPr/>
            </p:nvSpPr>
            <p:spPr bwMode="auto">
              <a:xfrm>
                <a:off x="4256" y="785"/>
                <a:ext cx="69" cy="236"/>
              </a:xfrm>
              <a:prstGeom prst="rect">
                <a:avLst/>
              </a:prstGeom>
              <a:solidFill>
                <a:srgbClr val="33CCC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pt-BR"/>
              </a:p>
            </p:txBody>
          </p:sp>
          <p:sp>
            <p:nvSpPr>
              <p:cNvPr id="6175" name="Rectangle 1033"/>
              <p:cNvSpPr>
                <a:spLocks noChangeArrowheads="1"/>
              </p:cNvSpPr>
              <p:nvPr/>
            </p:nvSpPr>
            <p:spPr bwMode="auto">
              <a:xfrm>
                <a:off x="4181" y="852"/>
                <a:ext cx="95" cy="236"/>
              </a:xfrm>
              <a:prstGeom prst="rect">
                <a:avLst/>
              </a:prstGeom>
              <a:solidFill>
                <a:srgbClr val="33CC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pt-BR"/>
              </a:p>
            </p:txBody>
          </p:sp>
          <p:sp>
            <p:nvSpPr>
              <p:cNvPr id="6176" name="AutoShape 1034"/>
              <p:cNvSpPr>
                <a:spLocks noChangeArrowheads="1"/>
              </p:cNvSpPr>
              <p:nvPr/>
            </p:nvSpPr>
            <p:spPr bwMode="auto">
              <a:xfrm>
                <a:off x="4180" y="783"/>
                <a:ext cx="150" cy="71"/>
              </a:xfrm>
              <a:prstGeom prst="parallelogram">
                <a:avLst>
                  <a:gd name="adj" fmla="val 81387"/>
                </a:avLst>
              </a:prstGeom>
              <a:solidFill>
                <a:srgbClr val="33CC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pt-BR"/>
              </a:p>
            </p:txBody>
          </p:sp>
          <p:sp>
            <p:nvSpPr>
              <p:cNvPr id="6177" name="Line 1035"/>
              <p:cNvSpPr>
                <a:spLocks noChangeShapeType="1"/>
              </p:cNvSpPr>
              <p:nvPr/>
            </p:nvSpPr>
            <p:spPr bwMode="auto">
              <a:xfrm>
                <a:off x="4330" y="788"/>
                <a:ext cx="0" cy="23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6178" name="Line 1036"/>
              <p:cNvSpPr>
                <a:spLocks noChangeShapeType="1"/>
              </p:cNvSpPr>
              <p:nvPr/>
            </p:nvSpPr>
            <p:spPr bwMode="auto">
              <a:xfrm flipH="1">
                <a:off x="4276" y="1019"/>
                <a:ext cx="54" cy="6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6179" name="Rectangle 1037"/>
              <p:cNvSpPr>
                <a:spLocks noChangeArrowheads="1"/>
              </p:cNvSpPr>
              <p:nvPr/>
            </p:nvSpPr>
            <p:spPr bwMode="auto">
              <a:xfrm>
                <a:off x="4193" y="883"/>
                <a:ext cx="63" cy="13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pt-BR"/>
              </a:p>
            </p:txBody>
          </p:sp>
          <p:sp>
            <p:nvSpPr>
              <p:cNvPr id="6180" name="Rectangle 1038"/>
              <p:cNvSpPr>
                <a:spLocks noChangeArrowheads="1"/>
              </p:cNvSpPr>
              <p:nvPr/>
            </p:nvSpPr>
            <p:spPr bwMode="auto">
              <a:xfrm>
                <a:off x="4202" y="924"/>
                <a:ext cx="48" cy="48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pt-BR"/>
              </a:p>
            </p:txBody>
          </p:sp>
        </p:grpSp>
        <p:sp>
          <p:nvSpPr>
            <p:cNvPr id="6153" name="Line 1039"/>
            <p:cNvSpPr>
              <a:spLocks noChangeShapeType="1"/>
            </p:cNvSpPr>
            <p:nvPr/>
          </p:nvSpPr>
          <p:spPr bwMode="auto">
            <a:xfrm>
              <a:off x="3916" y="1569"/>
              <a:ext cx="0" cy="1784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prstDash val="sysDot"/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6154" name="Line 1040"/>
            <p:cNvSpPr>
              <a:spLocks noChangeShapeType="1"/>
            </p:cNvSpPr>
            <p:nvPr/>
          </p:nvSpPr>
          <p:spPr bwMode="auto">
            <a:xfrm>
              <a:off x="4981" y="1565"/>
              <a:ext cx="0" cy="1815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prstDash val="sysDot"/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6155" name="Line 1041"/>
            <p:cNvSpPr>
              <a:spLocks noChangeShapeType="1"/>
            </p:cNvSpPr>
            <p:nvPr/>
          </p:nvSpPr>
          <p:spPr bwMode="auto">
            <a:xfrm>
              <a:off x="3925" y="1715"/>
              <a:ext cx="1061" cy="24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6156" name="Line 1042"/>
            <p:cNvSpPr>
              <a:spLocks noChangeShapeType="1"/>
            </p:cNvSpPr>
            <p:nvPr/>
          </p:nvSpPr>
          <p:spPr bwMode="auto">
            <a:xfrm flipH="1">
              <a:off x="3916" y="1991"/>
              <a:ext cx="1054" cy="25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6157" name="Line 1043"/>
            <p:cNvSpPr>
              <a:spLocks noChangeShapeType="1"/>
            </p:cNvSpPr>
            <p:nvPr/>
          </p:nvSpPr>
          <p:spPr bwMode="auto">
            <a:xfrm>
              <a:off x="3921" y="2311"/>
              <a:ext cx="1061" cy="24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6158" name="Line 1044"/>
            <p:cNvSpPr>
              <a:spLocks noChangeShapeType="1"/>
            </p:cNvSpPr>
            <p:nvPr/>
          </p:nvSpPr>
          <p:spPr bwMode="auto">
            <a:xfrm flipH="1">
              <a:off x="3931" y="2615"/>
              <a:ext cx="1054" cy="239"/>
            </a:xfrm>
            <a:prstGeom prst="line">
              <a:avLst/>
            </a:prstGeom>
            <a:noFill/>
            <a:ln w="1270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6159" name="AutoShape 1045"/>
            <p:cNvSpPr>
              <a:spLocks/>
            </p:cNvSpPr>
            <p:nvPr/>
          </p:nvSpPr>
          <p:spPr bwMode="auto">
            <a:xfrm>
              <a:off x="5031" y="2562"/>
              <a:ext cx="47" cy="115"/>
            </a:xfrm>
            <a:prstGeom prst="rightBrace">
              <a:avLst>
                <a:gd name="adj1" fmla="val 20390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pt-BR"/>
            </a:p>
          </p:txBody>
        </p:sp>
        <p:sp>
          <p:nvSpPr>
            <p:cNvPr id="6160" name="Text Box 1046"/>
            <p:cNvSpPr txBox="1">
              <a:spLocks noChangeArrowheads="1"/>
            </p:cNvSpPr>
            <p:nvPr/>
          </p:nvSpPr>
          <p:spPr bwMode="auto">
            <a:xfrm>
              <a:off x="5050" y="2369"/>
              <a:ext cx="722" cy="5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pt-BR" sz="1600">
                  <a:solidFill>
                    <a:srgbClr val="FF0000"/>
                  </a:solidFill>
                </a:rPr>
                <a:t>tempo para </a:t>
              </a:r>
            </a:p>
            <a:p>
              <a:pPr eaLnBrk="0" hangingPunct="0"/>
              <a:r>
                <a:rPr lang="pt-BR" sz="1600">
                  <a:solidFill>
                    <a:srgbClr val="FF0000"/>
                  </a:solidFill>
                </a:rPr>
                <a:t>transmitir </a:t>
              </a:r>
            </a:p>
            <a:p>
              <a:pPr eaLnBrk="0" hangingPunct="0"/>
              <a:r>
                <a:rPr lang="pt-BR" sz="1600">
                  <a:solidFill>
                    <a:srgbClr val="FF0000"/>
                  </a:solidFill>
                </a:rPr>
                <a:t>o arquivo</a:t>
              </a:r>
              <a:endParaRPr lang="pt-BR" sz="1600"/>
            </a:p>
          </p:txBody>
        </p:sp>
        <p:sp>
          <p:nvSpPr>
            <p:cNvPr id="6161" name="Line 1047"/>
            <p:cNvSpPr>
              <a:spLocks noChangeShapeType="1"/>
            </p:cNvSpPr>
            <p:nvPr/>
          </p:nvSpPr>
          <p:spPr bwMode="auto">
            <a:xfrm>
              <a:off x="3670" y="1699"/>
              <a:ext cx="246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6162" name="Text Box 1048"/>
            <p:cNvSpPr txBox="1">
              <a:spLocks noChangeArrowheads="1"/>
            </p:cNvSpPr>
            <p:nvPr/>
          </p:nvSpPr>
          <p:spPr bwMode="auto">
            <a:xfrm>
              <a:off x="2958" y="1516"/>
              <a:ext cx="957" cy="3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pt-BR" sz="1600">
                  <a:solidFill>
                    <a:srgbClr val="FF0000"/>
                  </a:solidFill>
                </a:rPr>
                <a:t>Inicia a conexão</a:t>
              </a:r>
            </a:p>
            <a:p>
              <a:pPr eaLnBrk="0" hangingPunct="0"/>
              <a:r>
                <a:rPr lang="pt-BR" sz="1600">
                  <a:solidFill>
                    <a:srgbClr val="FF0000"/>
                  </a:solidFill>
                </a:rPr>
                <a:t>TCP</a:t>
              </a:r>
              <a:endParaRPr lang="pt-BR" sz="1600"/>
            </a:p>
          </p:txBody>
        </p:sp>
        <p:sp>
          <p:nvSpPr>
            <p:cNvPr id="6163" name="AutoShape 1049"/>
            <p:cNvSpPr>
              <a:spLocks/>
            </p:cNvSpPr>
            <p:nvPr/>
          </p:nvSpPr>
          <p:spPr bwMode="auto">
            <a:xfrm>
              <a:off x="3755" y="1731"/>
              <a:ext cx="81" cy="506"/>
            </a:xfrm>
            <a:prstGeom prst="leftBrace">
              <a:avLst>
                <a:gd name="adj1" fmla="val 52058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pt-BR"/>
            </a:p>
          </p:txBody>
        </p:sp>
        <p:sp>
          <p:nvSpPr>
            <p:cNvPr id="6164" name="Text Box 1050"/>
            <p:cNvSpPr txBox="1">
              <a:spLocks noChangeArrowheads="1"/>
            </p:cNvSpPr>
            <p:nvPr/>
          </p:nvSpPr>
          <p:spPr bwMode="auto">
            <a:xfrm>
              <a:off x="3451" y="1862"/>
              <a:ext cx="357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pt-BR" sz="1600"/>
                <a:t>RTT</a:t>
              </a:r>
            </a:p>
          </p:txBody>
        </p:sp>
        <p:sp>
          <p:nvSpPr>
            <p:cNvPr id="6165" name="Line 1051"/>
            <p:cNvSpPr>
              <a:spLocks noChangeShapeType="1"/>
            </p:cNvSpPr>
            <p:nvPr/>
          </p:nvSpPr>
          <p:spPr bwMode="auto">
            <a:xfrm>
              <a:off x="3701" y="2269"/>
              <a:ext cx="22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6166" name="Text Box 1052"/>
            <p:cNvSpPr txBox="1">
              <a:spLocks noChangeArrowheads="1"/>
            </p:cNvSpPr>
            <p:nvPr/>
          </p:nvSpPr>
          <p:spPr bwMode="auto">
            <a:xfrm>
              <a:off x="3228" y="2078"/>
              <a:ext cx="508" cy="3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pt-BR" sz="1600">
                  <a:solidFill>
                    <a:srgbClr val="FF0000"/>
                  </a:solidFill>
                </a:rPr>
                <a:t>solicita</a:t>
              </a:r>
            </a:p>
            <a:p>
              <a:pPr eaLnBrk="0" hangingPunct="0"/>
              <a:r>
                <a:rPr lang="pt-BR" sz="1600">
                  <a:solidFill>
                    <a:srgbClr val="FF0000"/>
                  </a:solidFill>
                </a:rPr>
                <a:t>arquivo</a:t>
              </a:r>
              <a:endParaRPr lang="pt-BR" sz="1600"/>
            </a:p>
          </p:txBody>
        </p:sp>
        <p:sp>
          <p:nvSpPr>
            <p:cNvPr id="6167" name="AutoShape 1053"/>
            <p:cNvSpPr>
              <a:spLocks/>
            </p:cNvSpPr>
            <p:nvPr/>
          </p:nvSpPr>
          <p:spPr bwMode="auto">
            <a:xfrm>
              <a:off x="3759" y="2304"/>
              <a:ext cx="81" cy="506"/>
            </a:xfrm>
            <a:prstGeom prst="leftBrace">
              <a:avLst>
                <a:gd name="adj1" fmla="val 52058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pt-BR"/>
            </a:p>
          </p:txBody>
        </p:sp>
        <p:sp>
          <p:nvSpPr>
            <p:cNvPr id="6168" name="Text Box 1054"/>
            <p:cNvSpPr txBox="1">
              <a:spLocks noChangeArrowheads="1"/>
            </p:cNvSpPr>
            <p:nvPr/>
          </p:nvSpPr>
          <p:spPr bwMode="auto">
            <a:xfrm>
              <a:off x="3463" y="2443"/>
              <a:ext cx="357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pt-BR" sz="1600"/>
                <a:t>RTT</a:t>
              </a:r>
            </a:p>
          </p:txBody>
        </p:sp>
        <p:sp>
          <p:nvSpPr>
            <p:cNvPr id="6169" name="Line 1055"/>
            <p:cNvSpPr>
              <a:spLocks noChangeShapeType="1"/>
            </p:cNvSpPr>
            <p:nvPr/>
          </p:nvSpPr>
          <p:spPr bwMode="auto">
            <a:xfrm flipH="1">
              <a:off x="3708" y="2892"/>
              <a:ext cx="216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6170" name="Text Box 1056"/>
            <p:cNvSpPr txBox="1">
              <a:spLocks noChangeArrowheads="1"/>
            </p:cNvSpPr>
            <p:nvPr/>
          </p:nvSpPr>
          <p:spPr bwMode="auto">
            <a:xfrm>
              <a:off x="3240" y="2794"/>
              <a:ext cx="558" cy="3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pt-BR" sz="1600">
                  <a:solidFill>
                    <a:srgbClr val="FF0000"/>
                  </a:solidFill>
                </a:rPr>
                <a:t>arquivo</a:t>
              </a:r>
            </a:p>
            <a:p>
              <a:pPr eaLnBrk="0" hangingPunct="0"/>
              <a:r>
                <a:rPr lang="pt-BR" sz="1600">
                  <a:solidFill>
                    <a:srgbClr val="FF0000"/>
                  </a:solidFill>
                </a:rPr>
                <a:t>recebido</a:t>
              </a:r>
              <a:endParaRPr lang="pt-BR" sz="1600"/>
            </a:p>
          </p:txBody>
        </p:sp>
        <p:sp>
          <p:nvSpPr>
            <p:cNvPr id="6171" name="Text Box 1057"/>
            <p:cNvSpPr txBox="1">
              <a:spLocks noChangeArrowheads="1"/>
            </p:cNvSpPr>
            <p:nvPr/>
          </p:nvSpPr>
          <p:spPr bwMode="auto">
            <a:xfrm>
              <a:off x="3774" y="3362"/>
              <a:ext cx="437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pt-BR" sz="1600"/>
                <a:t>tempo</a:t>
              </a:r>
            </a:p>
          </p:txBody>
        </p:sp>
        <p:sp>
          <p:nvSpPr>
            <p:cNvPr id="6172" name="Text Box 1058"/>
            <p:cNvSpPr txBox="1">
              <a:spLocks noChangeArrowheads="1"/>
            </p:cNvSpPr>
            <p:nvPr/>
          </p:nvSpPr>
          <p:spPr bwMode="auto">
            <a:xfrm>
              <a:off x="4831" y="3351"/>
              <a:ext cx="437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pt-BR" sz="1600"/>
                <a:t>tempo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sz="3600" smtClean="0"/>
              <a:t>HTTP persistente</a:t>
            </a:r>
            <a:endParaRPr lang="pt-BR" sz="4400" smtClean="0"/>
          </a:p>
        </p:txBody>
      </p:sp>
      <p:sp>
        <p:nvSpPr>
          <p:cNvPr id="51203" name="Rectangle 1027"/>
          <p:cNvSpPr>
            <a:spLocks noGrp="1" noChangeArrowheads="1"/>
          </p:cNvSpPr>
          <p:nvPr>
            <p:ph sz="half" idx="1"/>
          </p:nvPr>
        </p:nvSpPr>
        <p:spPr/>
        <p:txBody>
          <a:bodyPr/>
          <a:lstStyle/>
          <a:p>
            <a:pPr>
              <a:lnSpc>
                <a:spcPct val="90000"/>
              </a:lnSpc>
              <a:buFont typeface="ZapfDingbats" pitchFamily="82" charset="0"/>
              <a:buNone/>
            </a:pPr>
            <a:r>
              <a:rPr lang="pt-BR" sz="2000" u="sng" dirty="0" smtClean="0">
                <a:solidFill>
                  <a:srgbClr val="FF0000"/>
                </a:solidFill>
              </a:rPr>
              <a:t>Problemas com o HTTP não persistente:</a:t>
            </a:r>
            <a:endParaRPr lang="pt-BR" sz="2000" dirty="0" smtClean="0"/>
          </a:p>
          <a:p>
            <a:pPr>
              <a:lnSpc>
                <a:spcPct val="90000"/>
              </a:lnSpc>
            </a:pPr>
            <a:r>
              <a:rPr lang="pt-BR" sz="2000" dirty="0" smtClean="0"/>
              <a:t>requer 2 </a:t>
            </a:r>
            <a:r>
              <a:rPr lang="pt-BR" sz="2000" dirty="0" err="1" smtClean="0"/>
              <a:t>RTTs</a:t>
            </a:r>
            <a:r>
              <a:rPr lang="pt-BR" sz="2000" dirty="0" smtClean="0"/>
              <a:t> para cada objeto</a:t>
            </a:r>
          </a:p>
          <a:p>
            <a:pPr>
              <a:lnSpc>
                <a:spcPct val="90000"/>
              </a:lnSpc>
            </a:pPr>
            <a:r>
              <a:rPr lang="pt-BR" sz="2000" dirty="0" smtClean="0"/>
              <a:t>SO aloca recursos do hospedeiro (</a:t>
            </a:r>
            <a:r>
              <a:rPr lang="pt-BR" sz="2000" i="1" dirty="0" smtClean="0"/>
              <a:t>overhead</a:t>
            </a:r>
            <a:r>
              <a:rPr lang="pt-BR" sz="2000" dirty="0" smtClean="0"/>
              <a:t>) para cada conexão TCP</a:t>
            </a:r>
          </a:p>
          <a:p>
            <a:pPr>
              <a:lnSpc>
                <a:spcPct val="90000"/>
              </a:lnSpc>
            </a:pPr>
            <a:r>
              <a:rPr lang="pt-BR" sz="2000" dirty="0" smtClean="0"/>
              <a:t>os </a:t>
            </a:r>
            <a:r>
              <a:rPr lang="pt-BR" sz="2000" i="1" dirty="0" smtClean="0"/>
              <a:t>browser</a:t>
            </a:r>
            <a:r>
              <a:rPr lang="pt-BR" sz="2000" dirty="0" smtClean="0"/>
              <a:t> frequentemente abrem conexões TCP paralelas para recuperar os objetos referenciados</a:t>
            </a:r>
          </a:p>
        </p:txBody>
      </p:sp>
      <p:sp>
        <p:nvSpPr>
          <p:cNvPr id="51204" name="Rectangle 1028"/>
          <p:cNvSpPr>
            <a:spLocks noGrp="1" noChangeArrowheads="1"/>
          </p:cNvSpPr>
          <p:nvPr>
            <p:ph sz="half" idx="2"/>
          </p:nvPr>
        </p:nvSpPr>
        <p:spPr/>
        <p:txBody>
          <a:bodyPr/>
          <a:lstStyle/>
          <a:p>
            <a:pPr>
              <a:lnSpc>
                <a:spcPct val="90000"/>
              </a:lnSpc>
              <a:buFont typeface="ZapfDingbats" pitchFamily="82" charset="0"/>
              <a:buNone/>
            </a:pPr>
            <a:r>
              <a:rPr lang="pt-BR" sz="2000" u="sng" smtClean="0">
                <a:solidFill>
                  <a:srgbClr val="FF0000"/>
                </a:solidFill>
              </a:rPr>
              <a:t>HTTP persistente </a:t>
            </a:r>
            <a:endParaRPr lang="pt-BR" sz="2000" smtClean="0"/>
          </a:p>
          <a:p>
            <a:pPr>
              <a:lnSpc>
                <a:spcPct val="90000"/>
              </a:lnSpc>
            </a:pPr>
            <a:r>
              <a:rPr lang="pt-BR" sz="2000" smtClean="0"/>
              <a:t>o servidor deixa a conexão aberta após enviar a resposta</a:t>
            </a:r>
          </a:p>
          <a:p>
            <a:pPr>
              <a:lnSpc>
                <a:spcPct val="90000"/>
              </a:lnSpc>
            </a:pPr>
            <a:r>
              <a:rPr lang="pt-BR" sz="2000" smtClean="0"/>
              <a:t>mensagens HTTP seguintes entre o mesmo cliente/servidor são enviadas nesta conexão aberta</a:t>
            </a:r>
          </a:p>
          <a:p>
            <a:pPr>
              <a:lnSpc>
                <a:spcPct val="90000"/>
              </a:lnSpc>
            </a:pPr>
            <a:r>
              <a:rPr lang="pt-BR" sz="2000" smtClean="0"/>
              <a:t>o cliente envia os pedidos logo que encontra um objeto referenciado</a:t>
            </a:r>
          </a:p>
          <a:p>
            <a:pPr>
              <a:lnSpc>
                <a:spcPct val="90000"/>
              </a:lnSpc>
            </a:pPr>
            <a:r>
              <a:rPr lang="pt-BR" sz="2000" smtClean="0"/>
              <a:t>pode ser necessário apenas um RTT para todos os objetos referenciados</a:t>
            </a:r>
          </a:p>
          <a:p>
            <a:pPr>
              <a:lnSpc>
                <a:spcPct val="90000"/>
              </a:lnSpc>
            </a:pPr>
            <a:endParaRPr lang="pt-BR" sz="2000" smtClean="0"/>
          </a:p>
        </p:txBody>
      </p:sp>
      <p:sp>
        <p:nvSpPr>
          <p:cNvPr id="8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2: Camada de Aplicação</a:t>
            </a:r>
            <a:endParaRPr lang="pt-BR">
              <a:latin typeface="Times New Roman" pitchFamily="18" charset="0"/>
            </a:endParaRPr>
          </a:p>
        </p:txBody>
      </p:sp>
      <p:sp>
        <p:nvSpPr>
          <p:cNvPr id="51206" name="Espaço Reservado para Número de Slide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0866B68D-5A27-40B7-BCF3-E4DAA52D4551}" type="slidenum">
              <a:rPr lang="en-US" smtClean="0"/>
              <a:pPr/>
              <a:t>26</a:t>
            </a:fld>
            <a:endParaRPr 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2: Camada de Aplicação</a:t>
            </a:r>
            <a:endParaRPr lang="pt-BR">
              <a:latin typeface="Times New Roman" pitchFamily="18" charset="0"/>
            </a:endParaRPr>
          </a:p>
        </p:txBody>
      </p:sp>
      <p:sp>
        <p:nvSpPr>
          <p:cNvPr id="52227" name="Espaço Reservado para Número de Slide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FFA68B24-50AA-4441-8523-570B366A35C5}" type="slidenum">
              <a:rPr lang="en-US" smtClean="0"/>
              <a:pPr/>
              <a:t>27</a:t>
            </a:fld>
            <a:endParaRPr lang="en-US" smtClean="0"/>
          </a:p>
        </p:txBody>
      </p:sp>
      <p:sp>
        <p:nvSpPr>
          <p:cNvPr id="5222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sz="3600"/>
              <a:t>Mensagem </a:t>
            </a:r>
            <a:r>
              <a:rPr lang="pt-BR" sz="3600" smtClean="0"/>
              <a:t>de requisição HTTP</a:t>
            </a:r>
          </a:p>
        </p:txBody>
      </p:sp>
      <p:sp>
        <p:nvSpPr>
          <p:cNvPr id="5222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600200"/>
            <a:ext cx="8161338" cy="4648200"/>
          </a:xfrm>
        </p:spPr>
        <p:txBody>
          <a:bodyPr/>
          <a:lstStyle/>
          <a:p>
            <a:r>
              <a:rPr lang="pt-BR" sz="2400" smtClean="0"/>
              <a:t>Dois tipos de mensagem HTTP: </a:t>
            </a:r>
            <a:r>
              <a:rPr lang="pt-BR" sz="2400" i="1" smtClean="0">
                <a:solidFill>
                  <a:srgbClr val="FF0000"/>
                </a:solidFill>
              </a:rPr>
              <a:t>requisição</a:t>
            </a:r>
            <a:r>
              <a:rPr lang="pt-BR" sz="2400" smtClean="0">
                <a:solidFill>
                  <a:srgbClr val="FF0000"/>
                </a:solidFill>
              </a:rPr>
              <a:t>, </a:t>
            </a:r>
            <a:r>
              <a:rPr lang="pt-BR" sz="2400" i="1" smtClean="0">
                <a:solidFill>
                  <a:srgbClr val="FF0000"/>
                </a:solidFill>
              </a:rPr>
              <a:t>resposta</a:t>
            </a:r>
            <a:endParaRPr lang="pt-BR" sz="2400" i="1" smtClean="0">
              <a:solidFill>
                <a:schemeClr val="accent2"/>
              </a:solidFill>
            </a:endParaRPr>
          </a:p>
          <a:p>
            <a:r>
              <a:rPr lang="pt-BR" sz="2400" smtClean="0">
                <a:solidFill>
                  <a:srgbClr val="FF0000"/>
                </a:solidFill>
              </a:rPr>
              <a:t>mensagem de requisição HTTP:</a:t>
            </a:r>
            <a:endParaRPr lang="pt-BR" sz="2400" smtClean="0"/>
          </a:p>
          <a:p>
            <a:pPr lvl="1"/>
            <a:r>
              <a:rPr lang="pt-BR" sz="2000" smtClean="0"/>
              <a:t>ASCII (formato legível por pessoas)</a:t>
            </a:r>
          </a:p>
        </p:txBody>
      </p:sp>
      <p:sp>
        <p:nvSpPr>
          <p:cNvPr id="52231" name="Text Box 5"/>
          <p:cNvSpPr txBox="1">
            <a:spLocks noChangeArrowheads="1"/>
          </p:cNvSpPr>
          <p:nvPr/>
        </p:nvSpPr>
        <p:spPr bwMode="auto">
          <a:xfrm>
            <a:off x="157163" y="3103563"/>
            <a:ext cx="235267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pt-BR" sz="2000">
                <a:solidFill>
                  <a:schemeClr val="accent2"/>
                </a:solidFill>
                <a:latin typeface="Comic Sans MS" pitchFamily="66" charset="0"/>
              </a:rPr>
              <a:t>linha da requisição</a:t>
            </a:r>
          </a:p>
          <a:p>
            <a:pPr algn="ctr" eaLnBrk="0" hangingPunct="0"/>
            <a:r>
              <a:rPr lang="pt-BR" sz="2000">
                <a:solidFill>
                  <a:schemeClr val="accent2"/>
                </a:solidFill>
                <a:latin typeface="Comic Sans MS" pitchFamily="66" charset="0"/>
              </a:rPr>
              <a:t>(comandos GET, </a:t>
            </a:r>
            <a:br>
              <a:rPr lang="pt-BR" sz="2000">
                <a:solidFill>
                  <a:schemeClr val="accent2"/>
                </a:solidFill>
                <a:latin typeface="Comic Sans MS" pitchFamily="66" charset="0"/>
              </a:rPr>
            </a:br>
            <a:r>
              <a:rPr lang="pt-BR" sz="2000">
                <a:solidFill>
                  <a:schemeClr val="accent2"/>
                </a:solidFill>
                <a:latin typeface="Comic Sans MS" pitchFamily="66" charset="0"/>
              </a:rPr>
              <a:t>POST, HEAD)</a:t>
            </a:r>
          </a:p>
        </p:txBody>
      </p:sp>
      <p:sp>
        <p:nvSpPr>
          <p:cNvPr id="52232" name="Line 6"/>
          <p:cNvSpPr>
            <a:spLocks noChangeShapeType="1"/>
          </p:cNvSpPr>
          <p:nvPr/>
        </p:nvSpPr>
        <p:spPr bwMode="auto">
          <a:xfrm>
            <a:off x="2424113" y="3443288"/>
            <a:ext cx="538162" cy="128587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52233" name="Freeform 7"/>
          <p:cNvSpPr>
            <a:spLocks/>
          </p:cNvSpPr>
          <p:nvPr/>
        </p:nvSpPr>
        <p:spPr bwMode="auto">
          <a:xfrm>
            <a:off x="2999043" y="3688422"/>
            <a:ext cx="238125" cy="1910994"/>
          </a:xfrm>
          <a:custGeom>
            <a:avLst/>
            <a:gdLst>
              <a:gd name="T0" fmla="*/ 2147483647 w 150"/>
              <a:gd name="T1" fmla="*/ 2147483647 h 924"/>
              <a:gd name="T2" fmla="*/ 0 w 150"/>
              <a:gd name="T3" fmla="*/ 0 h 924"/>
              <a:gd name="T4" fmla="*/ 0 w 150"/>
              <a:gd name="T5" fmla="*/ 2147483647 h 924"/>
              <a:gd name="T6" fmla="*/ 2147483647 w 150"/>
              <a:gd name="T7" fmla="*/ 2147483647 h 924"/>
              <a:gd name="T8" fmla="*/ 0 60000 65536"/>
              <a:gd name="T9" fmla="*/ 0 60000 65536"/>
              <a:gd name="T10" fmla="*/ 0 60000 65536"/>
              <a:gd name="T11" fmla="*/ 0 60000 65536"/>
              <a:gd name="T12" fmla="*/ 0 w 150"/>
              <a:gd name="T13" fmla="*/ 0 h 924"/>
              <a:gd name="T14" fmla="*/ 150 w 150"/>
              <a:gd name="T15" fmla="*/ 924 h 92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50" h="924">
                <a:moveTo>
                  <a:pt x="122" y="6"/>
                </a:moveTo>
                <a:lnTo>
                  <a:pt x="0" y="0"/>
                </a:lnTo>
                <a:lnTo>
                  <a:pt x="0" y="924"/>
                </a:lnTo>
                <a:lnTo>
                  <a:pt x="150" y="918"/>
                </a:lnTo>
              </a:path>
            </a:pathLst>
          </a:custGeom>
          <a:noFill/>
          <a:ln w="19050">
            <a:solidFill>
              <a:schemeClr val="accent2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52234" name="Text Box 8"/>
          <p:cNvSpPr txBox="1">
            <a:spLocks noChangeArrowheads="1"/>
          </p:cNvSpPr>
          <p:nvPr/>
        </p:nvSpPr>
        <p:spPr bwMode="auto">
          <a:xfrm>
            <a:off x="1533045" y="4256088"/>
            <a:ext cx="1344612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 eaLnBrk="0" hangingPunct="0"/>
            <a:r>
              <a:rPr lang="pt-BR" sz="2000">
                <a:solidFill>
                  <a:schemeClr val="accent2"/>
                </a:solidFill>
                <a:latin typeface="Comic Sans MS" pitchFamily="66" charset="0"/>
              </a:rPr>
              <a:t>linhas de</a:t>
            </a:r>
            <a:br>
              <a:rPr lang="pt-BR" sz="2000">
                <a:solidFill>
                  <a:schemeClr val="accent2"/>
                </a:solidFill>
                <a:latin typeface="Comic Sans MS" pitchFamily="66" charset="0"/>
              </a:rPr>
            </a:br>
            <a:r>
              <a:rPr lang="pt-BR" sz="2000">
                <a:solidFill>
                  <a:schemeClr val="accent2"/>
                </a:solidFill>
                <a:latin typeface="Comic Sans MS" pitchFamily="66" charset="0"/>
              </a:rPr>
              <a:t>cabeçalho</a:t>
            </a:r>
            <a:endParaRPr lang="pt-BR" sz="2400"/>
          </a:p>
        </p:txBody>
      </p:sp>
      <p:sp>
        <p:nvSpPr>
          <p:cNvPr id="52235" name="Line 10"/>
          <p:cNvSpPr>
            <a:spLocks noChangeShapeType="1"/>
          </p:cNvSpPr>
          <p:nvPr/>
        </p:nvSpPr>
        <p:spPr bwMode="auto">
          <a:xfrm flipV="1">
            <a:off x="2162175" y="5741185"/>
            <a:ext cx="936625" cy="2540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52236" name="Text Box 11"/>
          <p:cNvSpPr txBox="1">
            <a:spLocks noChangeArrowheads="1"/>
          </p:cNvSpPr>
          <p:nvPr/>
        </p:nvSpPr>
        <p:spPr bwMode="auto">
          <a:xfrm>
            <a:off x="449263" y="5208588"/>
            <a:ext cx="2178050" cy="1311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pt-BR" sz="2000">
                <a:solidFill>
                  <a:schemeClr val="accent2"/>
                </a:solidFill>
                <a:latin typeface="Comic Sans MS" pitchFamily="66" charset="0"/>
              </a:rPr>
              <a:t>Carriage return, </a:t>
            </a:r>
          </a:p>
          <a:p>
            <a:pPr algn="ctr" eaLnBrk="0" hangingPunct="0"/>
            <a:r>
              <a:rPr lang="pt-BR" sz="2000">
                <a:solidFill>
                  <a:schemeClr val="accent2"/>
                </a:solidFill>
                <a:latin typeface="Comic Sans MS" pitchFamily="66" charset="0"/>
              </a:rPr>
              <a:t>line feed </a:t>
            </a:r>
          </a:p>
          <a:p>
            <a:pPr algn="ctr" eaLnBrk="0" hangingPunct="0"/>
            <a:r>
              <a:rPr lang="pt-BR" sz="2000">
                <a:solidFill>
                  <a:schemeClr val="accent2"/>
                </a:solidFill>
                <a:latin typeface="Comic Sans MS" pitchFamily="66" charset="0"/>
              </a:rPr>
              <a:t>indicam fim</a:t>
            </a:r>
            <a:br>
              <a:rPr lang="pt-BR" sz="2000">
                <a:solidFill>
                  <a:schemeClr val="accent2"/>
                </a:solidFill>
                <a:latin typeface="Comic Sans MS" pitchFamily="66" charset="0"/>
              </a:rPr>
            </a:br>
            <a:r>
              <a:rPr lang="pt-BR" sz="2000">
                <a:solidFill>
                  <a:schemeClr val="accent2"/>
                </a:solidFill>
                <a:latin typeface="Comic Sans MS" pitchFamily="66" charset="0"/>
              </a:rPr>
              <a:t>de mensagem</a:t>
            </a:r>
            <a:endParaRPr lang="pt-BR" sz="2400"/>
          </a:p>
        </p:txBody>
      </p:sp>
      <p:sp>
        <p:nvSpPr>
          <p:cNvPr id="13" name="Text Box 16"/>
          <p:cNvSpPr txBox="1">
            <a:spLocks noChangeArrowheads="1"/>
          </p:cNvSpPr>
          <p:nvPr/>
        </p:nvSpPr>
        <p:spPr bwMode="auto">
          <a:xfrm>
            <a:off x="3118106" y="3339865"/>
            <a:ext cx="6054725" cy="2568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1800" b="1">
                <a:latin typeface="Courier New" pitchFamily="49" charset="0"/>
              </a:rPr>
              <a:t>GET /index.html HTTP/1.1\r\n</a:t>
            </a:r>
          </a:p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1800" b="1">
                <a:latin typeface="Courier New" pitchFamily="49" charset="0"/>
              </a:rPr>
              <a:t>Host: www-net.cs.umass.edu\r\n</a:t>
            </a:r>
          </a:p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1800" b="1">
                <a:latin typeface="Courier New" pitchFamily="49" charset="0"/>
              </a:rPr>
              <a:t>User-Agent: Firefox/3.6.10\r\n</a:t>
            </a:r>
          </a:p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1800" b="1">
                <a:latin typeface="Courier New" pitchFamily="49" charset="0"/>
              </a:rPr>
              <a:t>Accept: text/</a:t>
            </a:r>
            <a:r>
              <a:rPr lang="en-US" sz="1800" b="1" err="1">
                <a:latin typeface="Courier New" pitchFamily="49" charset="0"/>
              </a:rPr>
              <a:t>html,application</a:t>
            </a:r>
            <a:r>
              <a:rPr lang="en-US" sz="1800" b="1">
                <a:latin typeface="Courier New" pitchFamily="49" charset="0"/>
              </a:rPr>
              <a:t>/</a:t>
            </a:r>
            <a:r>
              <a:rPr lang="en-US" sz="1800" b="1" err="1">
                <a:latin typeface="Courier New" pitchFamily="49" charset="0"/>
              </a:rPr>
              <a:t>xhtml+xml</a:t>
            </a:r>
            <a:r>
              <a:rPr lang="en-US" sz="1800" b="1">
                <a:latin typeface="Courier New" pitchFamily="49" charset="0"/>
              </a:rPr>
              <a:t>\r\n</a:t>
            </a:r>
          </a:p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1800" b="1">
                <a:latin typeface="Courier New" pitchFamily="49" charset="0"/>
              </a:rPr>
              <a:t>Accept-Language: </a:t>
            </a:r>
            <a:r>
              <a:rPr lang="en-US" sz="1800" b="1" err="1">
                <a:latin typeface="Courier New" pitchFamily="49" charset="0"/>
              </a:rPr>
              <a:t>en-us,en;q</a:t>
            </a:r>
            <a:r>
              <a:rPr lang="en-US" sz="1800" b="1">
                <a:latin typeface="Courier New" pitchFamily="49" charset="0"/>
              </a:rPr>
              <a:t>=0.5\r\n</a:t>
            </a:r>
          </a:p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1800" b="1">
                <a:latin typeface="Courier New" pitchFamily="49" charset="0"/>
              </a:rPr>
              <a:t>Accept-Encoding: </a:t>
            </a:r>
            <a:r>
              <a:rPr lang="en-US" sz="1800" b="1" err="1">
                <a:latin typeface="Courier New" pitchFamily="49" charset="0"/>
              </a:rPr>
              <a:t>gzip,deflate</a:t>
            </a:r>
            <a:r>
              <a:rPr lang="en-US" sz="1800" b="1">
                <a:latin typeface="Courier New" pitchFamily="49" charset="0"/>
              </a:rPr>
              <a:t>\r\n</a:t>
            </a:r>
          </a:p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1800" b="1">
                <a:latin typeface="Courier New" pitchFamily="49" charset="0"/>
              </a:rPr>
              <a:t>Accept-Charset: ISO-8859-1,utf-8;q=0.7\r\n</a:t>
            </a:r>
          </a:p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1800" b="1">
                <a:latin typeface="Courier New" pitchFamily="49" charset="0"/>
              </a:rPr>
              <a:t>Keep-Alive: 115\r\n</a:t>
            </a:r>
          </a:p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1800" b="1">
                <a:latin typeface="Courier New" pitchFamily="49" charset="0"/>
              </a:rPr>
              <a:t>Connection: keep-alive\r\n</a:t>
            </a:r>
          </a:p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1800" b="1">
                <a:latin typeface="Courier New" pitchFamily="49" charset="0"/>
              </a:rPr>
              <a:t>\r\n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2: Camada de Aplicação</a:t>
            </a:r>
            <a:endParaRPr lang="pt-BR">
              <a:latin typeface="Times New Roman" pitchFamily="18" charset="0"/>
            </a:endParaRPr>
          </a:p>
        </p:txBody>
      </p:sp>
      <p:sp>
        <p:nvSpPr>
          <p:cNvPr id="53251" name="Espaço Reservado para Número de Slide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07081FC2-D78B-48D8-92AA-CAB180AE4BF7}" type="slidenum">
              <a:rPr lang="en-US" smtClean="0"/>
              <a:pPr/>
              <a:t>28</a:t>
            </a:fld>
            <a:endParaRPr lang="en-US" smtClean="0"/>
          </a:p>
        </p:txBody>
      </p:sp>
      <p:sp>
        <p:nvSpPr>
          <p:cNvPr id="5325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sz="3600" smtClean="0"/>
              <a:t>Mensagem de requisição HTTP: formato geral</a:t>
            </a:r>
          </a:p>
        </p:txBody>
      </p:sp>
      <p:pic>
        <p:nvPicPr>
          <p:cNvPr id="53253" name="Picture 4" descr="f0208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757238" y="2162175"/>
            <a:ext cx="7324725" cy="352425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sz="3600" smtClean="0"/>
              <a:t>Enviando conteúdo de formulário</a:t>
            </a:r>
          </a:p>
        </p:txBody>
      </p:sp>
      <p:sp>
        <p:nvSpPr>
          <p:cNvPr id="5427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buFont typeface="ZapfDingbats" pitchFamily="82" charset="0"/>
              <a:buNone/>
            </a:pPr>
            <a:r>
              <a:rPr lang="pt-BR" sz="2400" u="sng" smtClean="0">
                <a:solidFill>
                  <a:srgbClr val="FF0000"/>
                </a:solidFill>
              </a:rPr>
              <a:t>Método POST :</a:t>
            </a:r>
            <a:endParaRPr lang="pt-BR" sz="2400" smtClean="0"/>
          </a:p>
          <a:p>
            <a:r>
              <a:rPr lang="pt-BR" sz="2400" smtClean="0"/>
              <a:t>Páginas Web frequentemente contêm formulário de entrada</a:t>
            </a:r>
          </a:p>
          <a:p>
            <a:r>
              <a:rPr lang="pt-BR" sz="2400" smtClean="0"/>
              <a:t>Conteúdo é enviado para o servidor no corpo da mensagem</a:t>
            </a:r>
          </a:p>
          <a:p>
            <a:pPr>
              <a:buNone/>
            </a:pPr>
            <a:r>
              <a:rPr lang="pt-BR" sz="2400" u="sng">
                <a:solidFill>
                  <a:srgbClr val="FF0000"/>
                </a:solidFill>
              </a:rPr>
              <a:t>Método URL:</a:t>
            </a:r>
          </a:p>
          <a:p>
            <a:r>
              <a:rPr lang="pt-BR" sz="2400"/>
              <a:t>Usa o método GET</a:t>
            </a:r>
          </a:p>
          <a:p>
            <a:r>
              <a:rPr lang="pt-BR" sz="2400"/>
              <a:t>Conteúdo é enviado para o servidor no campo URL:</a:t>
            </a:r>
          </a:p>
          <a:p>
            <a:pPr marL="0" indent="0">
              <a:buNone/>
            </a:pPr>
            <a:endParaRPr lang="pt-BR" sz="2400" smtClean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2: Camada de Aplicação</a:t>
            </a:r>
            <a:endParaRPr lang="pt-BR">
              <a:latin typeface="Times New Roman" pitchFamily="18" charset="0"/>
            </a:endParaRPr>
          </a:p>
        </p:txBody>
      </p:sp>
      <p:sp>
        <p:nvSpPr>
          <p:cNvPr id="54275" name="Espaço Reservado para Número de Slide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1669093F-1099-4055-ABBB-BD89A474B41B}" type="slidenum">
              <a:rPr lang="en-US" smtClean="0"/>
              <a:pPr/>
              <a:t>29</a:t>
            </a:fld>
            <a:endParaRPr lang="en-US" smtClean="0"/>
          </a:p>
        </p:txBody>
      </p:sp>
      <p:sp>
        <p:nvSpPr>
          <p:cNvPr id="54279" name="Text Box 6"/>
          <p:cNvSpPr txBox="1">
            <a:spLocks noChangeArrowheads="1"/>
          </p:cNvSpPr>
          <p:nvPr/>
        </p:nvSpPr>
        <p:spPr bwMode="auto">
          <a:xfrm>
            <a:off x="690822" y="5121275"/>
            <a:ext cx="772519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2000" smtClean="0">
                <a:latin typeface="Courier New" pitchFamily="49" charset="0"/>
              </a:rPr>
              <a:t>www.somesite.com/animalsearch?key=monkeys&amp;bananas</a:t>
            </a:r>
            <a:endParaRPr lang="en-US" sz="1600">
              <a:latin typeface="Courier New" pitchFamily="49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2: Camada de Aplicação</a:t>
            </a:r>
            <a:endParaRPr lang="pt-BR">
              <a:latin typeface="Times New Roman" pitchFamily="18" charset="0"/>
            </a:endParaRPr>
          </a:p>
        </p:txBody>
      </p:sp>
      <p:sp>
        <p:nvSpPr>
          <p:cNvPr id="31747" name="Espaço Reservado para Número de Slide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AC1914D-37D5-4317-BD3C-806C8A94EA77}" type="slidenum">
              <a:rPr lang="en-US" smtClean="0"/>
              <a:pPr/>
              <a:t>3</a:t>
            </a:fld>
            <a:endParaRPr lang="en-US" smtClean="0"/>
          </a:p>
        </p:txBody>
      </p:sp>
      <p:sp>
        <p:nvSpPr>
          <p:cNvPr id="31748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228600"/>
            <a:ext cx="8382000" cy="1143000"/>
          </a:xfrm>
        </p:spPr>
        <p:txBody>
          <a:bodyPr/>
          <a:lstStyle/>
          <a:p>
            <a:r>
              <a:rPr lang="pt-BR" smtClean="0"/>
              <a:t>Capítulo 2: Camada de Aplicação</a:t>
            </a:r>
          </a:p>
        </p:txBody>
      </p:sp>
      <p:sp>
        <p:nvSpPr>
          <p:cNvPr id="3174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33400" y="1371600"/>
            <a:ext cx="3581400" cy="4648200"/>
          </a:xfrm>
        </p:spPr>
        <p:txBody>
          <a:bodyPr/>
          <a:lstStyle/>
          <a:p>
            <a:pPr>
              <a:lnSpc>
                <a:spcPct val="90000"/>
              </a:lnSpc>
              <a:buFont typeface="ZapfDingbats" pitchFamily="82" charset="0"/>
              <a:buNone/>
            </a:pPr>
            <a:r>
              <a:rPr lang="pt-BR" sz="2400" u="sng" smtClean="0">
                <a:solidFill>
                  <a:srgbClr val="FF0000"/>
                </a:solidFill>
              </a:rPr>
              <a:t>Metas do capítulo:</a:t>
            </a:r>
            <a:r>
              <a:rPr lang="pt-BR" sz="2400" smtClean="0"/>
              <a:t> </a:t>
            </a:r>
          </a:p>
          <a:p>
            <a:pPr>
              <a:lnSpc>
                <a:spcPct val="90000"/>
              </a:lnSpc>
            </a:pPr>
            <a:r>
              <a:rPr lang="pt-BR" sz="2400" smtClean="0"/>
              <a:t>aspectos conceituais e de implementação de protocolos de aplicação em redes</a:t>
            </a:r>
          </a:p>
          <a:p>
            <a:pPr lvl="1">
              <a:lnSpc>
                <a:spcPct val="90000"/>
              </a:lnSpc>
            </a:pPr>
            <a:r>
              <a:rPr lang="pt-BR" sz="2000" smtClean="0"/>
              <a:t>modelos de serviço da camada de transporte </a:t>
            </a:r>
          </a:p>
          <a:p>
            <a:pPr lvl="1">
              <a:lnSpc>
                <a:spcPct val="90000"/>
              </a:lnSpc>
            </a:pPr>
            <a:r>
              <a:rPr lang="pt-BR" sz="2000" smtClean="0"/>
              <a:t>paradigma cliente servidor</a:t>
            </a:r>
          </a:p>
          <a:p>
            <a:pPr lvl="1">
              <a:lnSpc>
                <a:spcPct val="90000"/>
              </a:lnSpc>
            </a:pPr>
            <a:r>
              <a:rPr lang="pt-BR" sz="2000" smtClean="0"/>
              <a:t>paradigma </a:t>
            </a:r>
            <a:r>
              <a:rPr lang="pt-BR" sz="2000" i="1" smtClean="0"/>
              <a:t>peer-to-peer</a:t>
            </a:r>
            <a:endParaRPr lang="pt-BR" sz="2000" smtClean="0"/>
          </a:p>
          <a:p>
            <a:pPr lvl="1">
              <a:lnSpc>
                <a:spcPct val="90000"/>
              </a:lnSpc>
            </a:pPr>
            <a:endParaRPr lang="pt-BR" sz="2000" smtClean="0"/>
          </a:p>
          <a:p>
            <a:pPr lvl="1">
              <a:lnSpc>
                <a:spcPct val="90000"/>
              </a:lnSpc>
              <a:buFont typeface="ZapfDingbats" pitchFamily="82" charset="0"/>
              <a:buNone/>
            </a:pPr>
            <a:endParaRPr lang="pt-BR" sz="2000" smtClean="0"/>
          </a:p>
        </p:txBody>
      </p:sp>
      <p:sp>
        <p:nvSpPr>
          <p:cNvPr id="31750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4114800" y="1371600"/>
            <a:ext cx="4322763" cy="4648200"/>
          </a:xfrm>
        </p:spPr>
        <p:txBody>
          <a:bodyPr/>
          <a:lstStyle/>
          <a:p>
            <a:r>
              <a:rPr lang="pt-BR" sz="2400" smtClean="0"/>
              <a:t>aprender sobre protocolos através do estudo de protocolos populares da camada de aplicação: </a:t>
            </a:r>
          </a:p>
          <a:p>
            <a:pPr lvl="1"/>
            <a:r>
              <a:rPr lang="pt-BR" sz="2000" smtClean="0"/>
              <a:t>HTTP</a:t>
            </a:r>
          </a:p>
          <a:p>
            <a:pPr lvl="1"/>
            <a:r>
              <a:rPr lang="pt-BR" sz="2000" smtClean="0"/>
              <a:t>FTP</a:t>
            </a:r>
          </a:p>
          <a:p>
            <a:pPr lvl="1"/>
            <a:r>
              <a:rPr lang="pt-BR" sz="2000" smtClean="0"/>
              <a:t>SMTP/ POP3/ IMAP</a:t>
            </a:r>
          </a:p>
          <a:p>
            <a:pPr lvl="1"/>
            <a:r>
              <a:rPr lang="pt-BR" sz="2000" smtClean="0"/>
              <a:t>DNS </a:t>
            </a:r>
          </a:p>
          <a:p>
            <a:r>
              <a:rPr lang="pt-BR" sz="2400" smtClean="0"/>
              <a:t>Criar aplicações de rede</a:t>
            </a:r>
          </a:p>
          <a:p>
            <a:pPr lvl="1"/>
            <a:r>
              <a:rPr lang="pt-BR" sz="2000" smtClean="0"/>
              <a:t>programação usando a API de </a:t>
            </a:r>
            <a:r>
              <a:rPr lang="pt-BR" sz="2000" i="1" smtClean="0"/>
              <a:t>sockets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2: Camada de Aplicação</a:t>
            </a:r>
            <a:endParaRPr lang="pt-BR">
              <a:latin typeface="Times New Roman" pitchFamily="18" charset="0"/>
            </a:endParaRPr>
          </a:p>
        </p:txBody>
      </p:sp>
      <p:sp>
        <p:nvSpPr>
          <p:cNvPr id="55299" name="Espaço Reservado para Número de Slide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A98A765F-86AF-434A-8118-9BA0E8EEDDB9}" type="slidenum">
              <a:rPr lang="en-US" smtClean="0"/>
              <a:pPr/>
              <a:t>30</a:t>
            </a:fld>
            <a:endParaRPr lang="en-US" smtClean="0"/>
          </a:p>
        </p:txBody>
      </p:sp>
      <p:sp>
        <p:nvSpPr>
          <p:cNvPr id="5530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Tipos de métodos</a:t>
            </a:r>
          </a:p>
        </p:txBody>
      </p:sp>
      <p:sp>
        <p:nvSpPr>
          <p:cNvPr id="55301" name="Rectangle 3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>
              <a:buFont typeface="ZapfDingbats" pitchFamily="82" charset="0"/>
              <a:buNone/>
            </a:pPr>
            <a:r>
              <a:rPr lang="pt-BR" sz="2400" u="sng" smtClean="0">
                <a:solidFill>
                  <a:srgbClr val="FF0000"/>
                </a:solidFill>
              </a:rPr>
              <a:t>HTTP/1.0</a:t>
            </a:r>
            <a:endParaRPr lang="pt-BR" sz="2400" smtClean="0"/>
          </a:p>
          <a:p>
            <a:r>
              <a:rPr lang="pt-BR" sz="2400" smtClean="0"/>
              <a:t>GET</a:t>
            </a:r>
          </a:p>
          <a:p>
            <a:r>
              <a:rPr lang="pt-BR" sz="2400" smtClean="0"/>
              <a:t>POST</a:t>
            </a:r>
          </a:p>
          <a:p>
            <a:r>
              <a:rPr lang="pt-BR" sz="2400" smtClean="0"/>
              <a:t>HEAD</a:t>
            </a:r>
          </a:p>
          <a:p>
            <a:pPr lvl="1"/>
            <a:r>
              <a:rPr lang="pt-BR" sz="2000" smtClean="0"/>
              <a:t>Pede para o servidor não enviar o objeto requerido junto com a resposta</a:t>
            </a:r>
          </a:p>
        </p:txBody>
      </p:sp>
      <p:sp>
        <p:nvSpPr>
          <p:cNvPr id="55302" name="Rectangle 4"/>
          <p:cNvSpPr>
            <a:spLocks noGrp="1" noChangeArrowheads="1"/>
          </p:cNvSpPr>
          <p:nvPr>
            <p:ph type="body" sz="half" idx="2"/>
          </p:nvPr>
        </p:nvSpPr>
        <p:spPr/>
        <p:txBody>
          <a:bodyPr/>
          <a:lstStyle/>
          <a:p>
            <a:pPr>
              <a:buFont typeface="ZapfDingbats" pitchFamily="82" charset="0"/>
              <a:buNone/>
            </a:pPr>
            <a:r>
              <a:rPr lang="pt-BR" sz="2400" u="sng" smtClean="0">
                <a:solidFill>
                  <a:srgbClr val="FF0000"/>
                </a:solidFill>
              </a:rPr>
              <a:t>HTTP/1.1</a:t>
            </a:r>
            <a:endParaRPr lang="pt-BR" sz="2400" smtClean="0"/>
          </a:p>
          <a:p>
            <a:r>
              <a:rPr lang="pt-BR" sz="2400" smtClean="0"/>
              <a:t>GET, POST, HEAD</a:t>
            </a:r>
          </a:p>
          <a:p>
            <a:r>
              <a:rPr lang="pt-BR" sz="2400" smtClean="0"/>
              <a:t>PUT</a:t>
            </a:r>
          </a:p>
          <a:p>
            <a:pPr lvl="1"/>
            <a:r>
              <a:rPr lang="pt-BR" sz="2000" i="1" smtClean="0"/>
              <a:t>Upload</a:t>
            </a:r>
            <a:r>
              <a:rPr lang="pt-BR" sz="2000" smtClean="0"/>
              <a:t> de arquivo contido no corpo da mensagem para o caminho especificado no  campo URL</a:t>
            </a:r>
          </a:p>
          <a:p>
            <a:r>
              <a:rPr lang="pt-BR" sz="2400" smtClean="0"/>
              <a:t>DELETE</a:t>
            </a:r>
          </a:p>
          <a:p>
            <a:pPr lvl="1"/>
            <a:r>
              <a:rPr lang="pt-BR" sz="2000" smtClean="0"/>
              <a:t>Exclui arquivo especificado no campo URL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2: Camada de Aplicação</a:t>
            </a:r>
            <a:endParaRPr lang="pt-BR">
              <a:latin typeface="Times New Roman" pitchFamily="18" charset="0"/>
            </a:endParaRPr>
          </a:p>
        </p:txBody>
      </p:sp>
      <p:sp>
        <p:nvSpPr>
          <p:cNvPr id="56323" name="Espaço Reservado para Número de Slide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007762C2-2E6D-46CB-8083-465F35EF6B9F}" type="slidenum">
              <a:rPr lang="en-US" smtClean="0"/>
              <a:pPr/>
              <a:t>31</a:t>
            </a:fld>
            <a:endParaRPr lang="en-US" smtClean="0"/>
          </a:p>
        </p:txBody>
      </p:sp>
      <p:sp>
        <p:nvSpPr>
          <p:cNvPr id="56324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228600"/>
            <a:ext cx="8123238" cy="1143000"/>
          </a:xfrm>
        </p:spPr>
        <p:txBody>
          <a:bodyPr/>
          <a:lstStyle/>
          <a:p>
            <a:r>
              <a:rPr lang="pt-BR" sz="3600"/>
              <a:t>M</a:t>
            </a:r>
            <a:r>
              <a:rPr lang="pt-BR" sz="3600" smtClean="0"/>
              <a:t>ensagem </a:t>
            </a:r>
            <a:r>
              <a:rPr lang="pt-BR" sz="3600"/>
              <a:t>de </a:t>
            </a:r>
            <a:r>
              <a:rPr lang="pt-BR" sz="3600" smtClean="0"/>
              <a:t>resposta HTTP</a:t>
            </a:r>
          </a:p>
        </p:txBody>
      </p:sp>
      <p:sp>
        <p:nvSpPr>
          <p:cNvPr id="56326" name="Text Box 5"/>
          <p:cNvSpPr txBox="1">
            <a:spLocks noChangeArrowheads="1"/>
          </p:cNvSpPr>
          <p:nvPr/>
        </p:nvSpPr>
        <p:spPr bwMode="auto">
          <a:xfrm>
            <a:off x="3434" y="1473782"/>
            <a:ext cx="2195513" cy="1311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pt-BR" sz="2000">
                <a:solidFill>
                  <a:schemeClr val="accent2"/>
                </a:solidFill>
                <a:latin typeface="Comic Sans MS" pitchFamily="66" charset="0"/>
              </a:rPr>
              <a:t>linha de status</a:t>
            </a:r>
          </a:p>
          <a:p>
            <a:pPr algn="ctr" eaLnBrk="0" hangingPunct="0"/>
            <a:r>
              <a:rPr lang="pt-BR" sz="2000">
                <a:solidFill>
                  <a:schemeClr val="accent2"/>
                </a:solidFill>
                <a:latin typeface="Comic Sans MS" pitchFamily="66" charset="0"/>
              </a:rPr>
              <a:t>(protocolo,</a:t>
            </a:r>
          </a:p>
          <a:p>
            <a:pPr algn="ctr" eaLnBrk="0" hangingPunct="0"/>
            <a:r>
              <a:rPr lang="pt-BR" sz="2000">
                <a:solidFill>
                  <a:schemeClr val="accent2"/>
                </a:solidFill>
                <a:latin typeface="Comic Sans MS" pitchFamily="66" charset="0"/>
              </a:rPr>
              <a:t>código de status,</a:t>
            </a:r>
          </a:p>
          <a:p>
            <a:pPr algn="ctr" eaLnBrk="0" hangingPunct="0"/>
            <a:r>
              <a:rPr lang="pt-BR" sz="2000">
                <a:solidFill>
                  <a:schemeClr val="accent2"/>
                </a:solidFill>
                <a:latin typeface="Comic Sans MS" pitchFamily="66" charset="0"/>
              </a:rPr>
              <a:t>frase de status)</a:t>
            </a:r>
            <a:endParaRPr lang="pt-BR" sz="2400"/>
          </a:p>
        </p:txBody>
      </p:sp>
      <p:sp>
        <p:nvSpPr>
          <p:cNvPr id="56327" name="Line 6"/>
          <p:cNvSpPr>
            <a:spLocks noChangeShapeType="1"/>
          </p:cNvSpPr>
          <p:nvPr/>
        </p:nvSpPr>
        <p:spPr bwMode="auto">
          <a:xfrm>
            <a:off x="1689359" y="1980195"/>
            <a:ext cx="923925" cy="257175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56328" name="Freeform 7"/>
          <p:cNvSpPr>
            <a:spLocks/>
          </p:cNvSpPr>
          <p:nvPr/>
        </p:nvSpPr>
        <p:spPr bwMode="auto">
          <a:xfrm>
            <a:off x="2489459" y="2345513"/>
            <a:ext cx="257175" cy="2922837"/>
          </a:xfrm>
          <a:custGeom>
            <a:avLst/>
            <a:gdLst>
              <a:gd name="T0" fmla="*/ 2147483647 w 162"/>
              <a:gd name="T1" fmla="*/ 2147483647 h 1428"/>
              <a:gd name="T2" fmla="*/ 0 w 162"/>
              <a:gd name="T3" fmla="*/ 0 h 1428"/>
              <a:gd name="T4" fmla="*/ 0 w 162"/>
              <a:gd name="T5" fmla="*/ 2147483647 h 1428"/>
              <a:gd name="T6" fmla="*/ 2147483647 w 162"/>
              <a:gd name="T7" fmla="*/ 2147483647 h 1428"/>
              <a:gd name="T8" fmla="*/ 0 60000 65536"/>
              <a:gd name="T9" fmla="*/ 0 60000 65536"/>
              <a:gd name="T10" fmla="*/ 0 60000 65536"/>
              <a:gd name="T11" fmla="*/ 0 60000 65536"/>
              <a:gd name="T12" fmla="*/ 0 w 162"/>
              <a:gd name="T13" fmla="*/ 0 h 1428"/>
              <a:gd name="T14" fmla="*/ 162 w 162"/>
              <a:gd name="T15" fmla="*/ 1428 h 142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62" h="1428">
                <a:moveTo>
                  <a:pt x="132" y="9"/>
                </a:moveTo>
                <a:lnTo>
                  <a:pt x="0" y="0"/>
                </a:lnTo>
                <a:lnTo>
                  <a:pt x="0" y="1428"/>
                </a:lnTo>
                <a:lnTo>
                  <a:pt x="162" y="1425"/>
                </a:lnTo>
              </a:path>
            </a:pathLst>
          </a:custGeom>
          <a:noFill/>
          <a:ln w="19050">
            <a:solidFill>
              <a:schemeClr val="accent2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56329" name="Text Box 8"/>
          <p:cNvSpPr txBox="1">
            <a:spLocks noChangeArrowheads="1"/>
          </p:cNvSpPr>
          <p:nvPr/>
        </p:nvSpPr>
        <p:spPr bwMode="auto">
          <a:xfrm>
            <a:off x="1065472" y="3273425"/>
            <a:ext cx="1344612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 eaLnBrk="0" hangingPunct="0"/>
            <a:r>
              <a:rPr lang="pt-BR" sz="2000">
                <a:solidFill>
                  <a:schemeClr val="accent2"/>
                </a:solidFill>
                <a:latin typeface="Comic Sans MS" pitchFamily="66" charset="0"/>
              </a:rPr>
              <a:t>linhas de</a:t>
            </a:r>
            <a:br>
              <a:rPr lang="pt-BR" sz="2000">
                <a:solidFill>
                  <a:schemeClr val="accent2"/>
                </a:solidFill>
                <a:latin typeface="Comic Sans MS" pitchFamily="66" charset="0"/>
              </a:rPr>
            </a:br>
            <a:r>
              <a:rPr lang="pt-BR" sz="2000">
                <a:solidFill>
                  <a:schemeClr val="accent2"/>
                </a:solidFill>
                <a:latin typeface="Comic Sans MS" pitchFamily="66" charset="0"/>
              </a:rPr>
              <a:t>cabeçalho</a:t>
            </a:r>
            <a:endParaRPr lang="pt-BR" sz="2400"/>
          </a:p>
        </p:txBody>
      </p:sp>
      <p:sp>
        <p:nvSpPr>
          <p:cNvPr id="56330" name="Line 9"/>
          <p:cNvSpPr>
            <a:spLocks noChangeShapeType="1"/>
          </p:cNvSpPr>
          <p:nvPr/>
        </p:nvSpPr>
        <p:spPr bwMode="auto">
          <a:xfrm flipV="1">
            <a:off x="1584584" y="5481995"/>
            <a:ext cx="923925" cy="257175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56331" name="Text Box 10"/>
          <p:cNvSpPr txBox="1">
            <a:spLocks noChangeArrowheads="1"/>
          </p:cNvSpPr>
          <p:nvPr/>
        </p:nvSpPr>
        <p:spPr bwMode="auto">
          <a:xfrm>
            <a:off x="78047" y="5461357"/>
            <a:ext cx="1714500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pt-BR" sz="2000">
                <a:solidFill>
                  <a:schemeClr val="accent2"/>
                </a:solidFill>
                <a:latin typeface="Comic Sans MS" pitchFamily="66" charset="0"/>
              </a:rPr>
              <a:t>dados, p.ex., </a:t>
            </a:r>
          </a:p>
          <a:p>
            <a:pPr algn="ctr" eaLnBrk="0" hangingPunct="0"/>
            <a:r>
              <a:rPr lang="pt-BR" sz="2000">
                <a:solidFill>
                  <a:schemeClr val="accent2"/>
                </a:solidFill>
                <a:latin typeface="Comic Sans MS" pitchFamily="66" charset="0"/>
              </a:rPr>
              <a:t>arquivo </a:t>
            </a:r>
            <a:r>
              <a:rPr lang="pt-BR" sz="2000" err="1">
                <a:solidFill>
                  <a:schemeClr val="accent2"/>
                </a:solidFill>
                <a:latin typeface="Comic Sans MS" pitchFamily="66" charset="0"/>
              </a:rPr>
              <a:t>html</a:t>
            </a:r>
            <a:r>
              <a:rPr lang="pt-BR" sz="2000">
                <a:solidFill>
                  <a:schemeClr val="accent2"/>
                </a:solidFill>
                <a:latin typeface="Comic Sans MS" pitchFamily="66" charset="0"/>
              </a:rPr>
              <a:t/>
            </a:r>
            <a:br>
              <a:rPr lang="pt-BR" sz="2000">
                <a:solidFill>
                  <a:schemeClr val="accent2"/>
                </a:solidFill>
                <a:latin typeface="Comic Sans MS" pitchFamily="66" charset="0"/>
              </a:rPr>
            </a:br>
            <a:r>
              <a:rPr lang="pt-BR" sz="2000">
                <a:solidFill>
                  <a:schemeClr val="accent2"/>
                </a:solidFill>
                <a:latin typeface="Comic Sans MS" pitchFamily="66" charset="0"/>
              </a:rPr>
              <a:t>solicitado</a:t>
            </a:r>
            <a:endParaRPr lang="pt-BR" sz="2400"/>
          </a:p>
        </p:txBody>
      </p:sp>
      <p:sp>
        <p:nvSpPr>
          <p:cNvPr id="13" name="Rectangle 15"/>
          <p:cNvSpPr>
            <a:spLocks noChangeArrowheads="1"/>
          </p:cNvSpPr>
          <p:nvPr/>
        </p:nvSpPr>
        <p:spPr bwMode="auto">
          <a:xfrm>
            <a:off x="2615940" y="2058768"/>
            <a:ext cx="6311900" cy="3559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altLang="pt-BR" sz="1800" b="1">
                <a:latin typeface="Courier New" pitchFamily="49" charset="0"/>
              </a:rPr>
              <a:t>HTTP/1.1 200 OK\r\n</a:t>
            </a:r>
          </a:p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altLang="pt-BR" sz="1800" b="1">
                <a:latin typeface="Courier New" pitchFamily="49" charset="0"/>
              </a:rPr>
              <a:t>Date: Sun, 26 Sep 2010 20:09:20 GMT\r\n</a:t>
            </a:r>
          </a:p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altLang="pt-BR" sz="1800" b="1">
                <a:latin typeface="Courier New" pitchFamily="49" charset="0"/>
              </a:rPr>
              <a:t>Server: Apache/2.0.52 (</a:t>
            </a:r>
            <a:r>
              <a:rPr lang="en-US" altLang="pt-BR" sz="1800" b="1" err="1">
                <a:latin typeface="Courier New" pitchFamily="49" charset="0"/>
              </a:rPr>
              <a:t>CentOS</a:t>
            </a:r>
            <a:r>
              <a:rPr lang="en-US" altLang="pt-BR" sz="1800" b="1">
                <a:latin typeface="Courier New" pitchFamily="49" charset="0"/>
              </a:rPr>
              <a:t>)\r\n</a:t>
            </a:r>
          </a:p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altLang="pt-BR" sz="1800" b="1">
                <a:latin typeface="Courier New" pitchFamily="49" charset="0"/>
              </a:rPr>
              <a:t>Last-Modified: Tue, 30 Oct 2007 17:00:02 GMT\r\n</a:t>
            </a:r>
          </a:p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altLang="pt-BR" sz="1800" b="1" err="1">
                <a:latin typeface="Courier New" pitchFamily="49" charset="0"/>
              </a:rPr>
              <a:t>ETag</a:t>
            </a:r>
            <a:r>
              <a:rPr lang="en-US" altLang="pt-BR" sz="1800" b="1">
                <a:latin typeface="Courier New" pitchFamily="49" charset="0"/>
              </a:rPr>
              <a:t>: "17dc6-a5c-bf716880"\r\n</a:t>
            </a:r>
          </a:p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altLang="pt-BR" sz="1800" b="1">
                <a:latin typeface="Courier New" pitchFamily="49" charset="0"/>
              </a:rPr>
              <a:t>Accept-Ranges: bytes\r\n</a:t>
            </a:r>
          </a:p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altLang="pt-BR" sz="1800" b="1">
                <a:latin typeface="Courier New" pitchFamily="49" charset="0"/>
              </a:rPr>
              <a:t>Content-Length: 2652\r\n</a:t>
            </a:r>
          </a:p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altLang="pt-BR" sz="1800" b="1">
                <a:latin typeface="Courier New" pitchFamily="49" charset="0"/>
              </a:rPr>
              <a:t>Keep-Alive: timeout=10, max=100\r\n</a:t>
            </a:r>
          </a:p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altLang="pt-BR" sz="1800" b="1">
                <a:latin typeface="Courier New" pitchFamily="49" charset="0"/>
              </a:rPr>
              <a:t>Connection: Keep-Alive\r\n</a:t>
            </a:r>
          </a:p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altLang="pt-BR" sz="1800" b="1">
                <a:latin typeface="Courier New" pitchFamily="49" charset="0"/>
              </a:rPr>
              <a:t>Content-Type: text/html; charset=ISO-8859-1\r\n</a:t>
            </a:r>
          </a:p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altLang="pt-BR" sz="1800" b="1">
                <a:latin typeface="Courier New" pitchFamily="49" charset="0"/>
              </a:rPr>
              <a:t>\r\n</a:t>
            </a:r>
          </a:p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it-IT" altLang="pt-BR" sz="1800" b="1">
                <a:latin typeface="Courier New" pitchFamily="49" charset="0"/>
              </a:rPr>
              <a:t>data data data data data ... </a:t>
            </a:r>
            <a:endParaRPr lang="en-US" altLang="pt-BR" sz="1800" b="1">
              <a:latin typeface="Courier New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2: Camada de Aplicação</a:t>
            </a:r>
            <a:endParaRPr lang="pt-BR">
              <a:latin typeface="Times New Roman" pitchFamily="18" charset="0"/>
            </a:endParaRPr>
          </a:p>
        </p:txBody>
      </p:sp>
      <p:sp>
        <p:nvSpPr>
          <p:cNvPr id="57347" name="Espaço Reservado para Número de Slide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CDEA452A-7514-408B-8BD6-BBF770367417}" type="slidenum">
              <a:rPr lang="en-US" smtClean="0"/>
              <a:pPr/>
              <a:t>32</a:t>
            </a:fld>
            <a:endParaRPr lang="en-US" smtClean="0"/>
          </a:p>
        </p:txBody>
      </p:sp>
      <p:sp>
        <p:nvSpPr>
          <p:cNvPr id="5734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sz="3200" smtClean="0"/>
              <a:t>códigos de status da resposta HTTP</a:t>
            </a:r>
            <a:endParaRPr lang="pt-BR" sz="3600" smtClean="0"/>
          </a:p>
        </p:txBody>
      </p:sp>
      <p:sp>
        <p:nvSpPr>
          <p:cNvPr id="5734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49275" y="2009775"/>
            <a:ext cx="7934325" cy="4648200"/>
          </a:xfrm>
        </p:spPr>
        <p:txBody>
          <a:bodyPr/>
          <a:lstStyle/>
          <a:p>
            <a:pPr>
              <a:buFont typeface="ZapfDingbats" pitchFamily="82" charset="0"/>
              <a:buNone/>
            </a:pPr>
            <a:r>
              <a:rPr lang="pt-BR" sz="2400" b="1" smtClean="0">
                <a:solidFill>
                  <a:srgbClr val="FF0000"/>
                </a:solidFill>
                <a:latin typeface="Courier New" pitchFamily="49" charset="0"/>
              </a:rPr>
              <a:t>200 OK</a:t>
            </a:r>
            <a:endParaRPr lang="pt-BR" sz="2400" smtClean="0"/>
          </a:p>
          <a:p>
            <a:pPr lvl="1"/>
            <a:r>
              <a:rPr lang="pt-BR" sz="2000" smtClean="0"/>
              <a:t>sucesso, objeto pedido segue mais adiante nesta mensagem</a:t>
            </a:r>
          </a:p>
          <a:p>
            <a:pPr>
              <a:buFont typeface="ZapfDingbats" pitchFamily="82" charset="0"/>
              <a:buNone/>
            </a:pPr>
            <a:r>
              <a:rPr lang="pt-BR" sz="2400" b="1" smtClean="0">
                <a:solidFill>
                  <a:srgbClr val="FF0000"/>
                </a:solidFill>
                <a:latin typeface="Courier New" pitchFamily="49" charset="0"/>
              </a:rPr>
              <a:t>301 </a:t>
            </a:r>
            <a:r>
              <a:rPr lang="pt-BR" sz="2400" b="1" err="1" smtClean="0">
                <a:solidFill>
                  <a:srgbClr val="FF0000"/>
                </a:solidFill>
                <a:latin typeface="Courier New" pitchFamily="49" charset="0"/>
              </a:rPr>
              <a:t>Moved</a:t>
            </a:r>
            <a:r>
              <a:rPr lang="pt-BR" sz="2400" b="1" smtClean="0">
                <a:solidFill>
                  <a:srgbClr val="FF0000"/>
                </a:solidFill>
                <a:latin typeface="Courier New" pitchFamily="49" charset="0"/>
              </a:rPr>
              <a:t> </a:t>
            </a:r>
            <a:r>
              <a:rPr lang="pt-BR" sz="2400" b="1" err="1" smtClean="0">
                <a:solidFill>
                  <a:srgbClr val="FF0000"/>
                </a:solidFill>
                <a:latin typeface="Courier New" pitchFamily="49" charset="0"/>
              </a:rPr>
              <a:t>Permanently</a:t>
            </a:r>
            <a:endParaRPr lang="pt-BR" sz="2400" smtClean="0"/>
          </a:p>
          <a:p>
            <a:pPr lvl="1"/>
            <a:r>
              <a:rPr lang="pt-BR" sz="2000" smtClean="0"/>
              <a:t>objeto pedido mudou de lugar, nova localização especificado mais adiante nesta mensagem (</a:t>
            </a:r>
            <a:r>
              <a:rPr lang="pt-BR" sz="2000" err="1" smtClean="0"/>
              <a:t>Location</a:t>
            </a:r>
            <a:r>
              <a:rPr lang="pt-BR" sz="2000" smtClean="0"/>
              <a:t>:)</a:t>
            </a:r>
          </a:p>
          <a:p>
            <a:pPr>
              <a:buFont typeface="ZapfDingbats" pitchFamily="82" charset="0"/>
              <a:buNone/>
            </a:pPr>
            <a:r>
              <a:rPr lang="pt-BR" sz="2400" b="1" smtClean="0">
                <a:solidFill>
                  <a:srgbClr val="FF0000"/>
                </a:solidFill>
                <a:latin typeface="Courier New" pitchFamily="49" charset="0"/>
              </a:rPr>
              <a:t>400 </a:t>
            </a:r>
            <a:r>
              <a:rPr lang="pt-BR" sz="2400" b="1" err="1" smtClean="0">
                <a:solidFill>
                  <a:srgbClr val="FF0000"/>
                </a:solidFill>
                <a:latin typeface="Courier New" pitchFamily="49" charset="0"/>
              </a:rPr>
              <a:t>Bad</a:t>
            </a:r>
            <a:r>
              <a:rPr lang="pt-BR" sz="2400" b="1" smtClean="0">
                <a:solidFill>
                  <a:srgbClr val="FF0000"/>
                </a:solidFill>
                <a:latin typeface="Courier New" pitchFamily="49" charset="0"/>
              </a:rPr>
              <a:t> </a:t>
            </a:r>
            <a:r>
              <a:rPr lang="pt-BR" sz="2400" b="1" err="1" smtClean="0">
                <a:solidFill>
                  <a:srgbClr val="FF0000"/>
                </a:solidFill>
                <a:latin typeface="Courier New" pitchFamily="49" charset="0"/>
              </a:rPr>
              <a:t>Request</a:t>
            </a:r>
            <a:endParaRPr lang="pt-BR" sz="2400" smtClean="0"/>
          </a:p>
          <a:p>
            <a:pPr lvl="1"/>
            <a:r>
              <a:rPr lang="pt-BR" sz="2000" smtClean="0"/>
              <a:t>mensagem de pedido não entendida pelo servidor</a:t>
            </a:r>
          </a:p>
          <a:p>
            <a:pPr>
              <a:buFont typeface="ZapfDingbats" pitchFamily="82" charset="0"/>
              <a:buNone/>
            </a:pPr>
            <a:r>
              <a:rPr lang="pt-BR" sz="2400" b="1" smtClean="0">
                <a:solidFill>
                  <a:srgbClr val="FF0000"/>
                </a:solidFill>
                <a:latin typeface="Courier New" pitchFamily="49" charset="0"/>
              </a:rPr>
              <a:t>404 </a:t>
            </a:r>
            <a:r>
              <a:rPr lang="pt-BR" sz="2400" b="1" err="1" smtClean="0">
                <a:solidFill>
                  <a:srgbClr val="FF0000"/>
                </a:solidFill>
                <a:latin typeface="Courier New" pitchFamily="49" charset="0"/>
              </a:rPr>
              <a:t>Not</a:t>
            </a:r>
            <a:r>
              <a:rPr lang="pt-BR" sz="2400" b="1" smtClean="0">
                <a:solidFill>
                  <a:srgbClr val="FF0000"/>
                </a:solidFill>
                <a:latin typeface="Courier New" pitchFamily="49" charset="0"/>
              </a:rPr>
              <a:t> </a:t>
            </a:r>
            <a:r>
              <a:rPr lang="pt-BR" sz="2400" b="1" err="1" smtClean="0">
                <a:solidFill>
                  <a:srgbClr val="FF0000"/>
                </a:solidFill>
                <a:latin typeface="Courier New" pitchFamily="49" charset="0"/>
              </a:rPr>
              <a:t>Found</a:t>
            </a:r>
            <a:endParaRPr lang="pt-BR" sz="2400" smtClean="0"/>
          </a:p>
          <a:p>
            <a:pPr lvl="1"/>
            <a:r>
              <a:rPr lang="pt-BR" sz="2000" smtClean="0"/>
              <a:t>documento pedido não se encontra neste servidor</a:t>
            </a:r>
          </a:p>
          <a:p>
            <a:pPr>
              <a:buFont typeface="ZapfDingbats" pitchFamily="82" charset="0"/>
              <a:buNone/>
            </a:pPr>
            <a:r>
              <a:rPr lang="pt-BR" sz="2400" b="1" smtClean="0">
                <a:solidFill>
                  <a:srgbClr val="FF0000"/>
                </a:solidFill>
                <a:latin typeface="Courier New" pitchFamily="49" charset="0"/>
              </a:rPr>
              <a:t>505 HTTP </a:t>
            </a:r>
            <a:r>
              <a:rPr lang="pt-BR" sz="2400" b="1" err="1" smtClean="0">
                <a:solidFill>
                  <a:srgbClr val="FF0000"/>
                </a:solidFill>
                <a:latin typeface="Courier New" pitchFamily="49" charset="0"/>
              </a:rPr>
              <a:t>Version</a:t>
            </a:r>
            <a:r>
              <a:rPr lang="pt-BR" sz="2400" b="1" smtClean="0">
                <a:solidFill>
                  <a:srgbClr val="FF0000"/>
                </a:solidFill>
                <a:latin typeface="Courier New" pitchFamily="49" charset="0"/>
              </a:rPr>
              <a:t> </a:t>
            </a:r>
            <a:r>
              <a:rPr lang="pt-BR" sz="2400" b="1" err="1" smtClean="0">
                <a:solidFill>
                  <a:srgbClr val="FF0000"/>
                </a:solidFill>
                <a:latin typeface="Courier New" pitchFamily="49" charset="0"/>
              </a:rPr>
              <a:t>Not</a:t>
            </a:r>
            <a:r>
              <a:rPr lang="pt-BR" sz="2400" b="1" smtClean="0">
                <a:solidFill>
                  <a:srgbClr val="FF0000"/>
                </a:solidFill>
                <a:latin typeface="Courier New" pitchFamily="49" charset="0"/>
              </a:rPr>
              <a:t> </a:t>
            </a:r>
            <a:r>
              <a:rPr lang="pt-BR" sz="2400" b="1" err="1" smtClean="0">
                <a:solidFill>
                  <a:srgbClr val="FF0000"/>
                </a:solidFill>
                <a:latin typeface="Courier New" pitchFamily="49" charset="0"/>
              </a:rPr>
              <a:t>Supported</a:t>
            </a:r>
            <a:endParaRPr lang="pt-BR" sz="2400" b="1" smtClean="0">
              <a:solidFill>
                <a:srgbClr val="FF0000"/>
              </a:solidFill>
              <a:latin typeface="Courier New" pitchFamily="49" charset="0"/>
            </a:endParaRPr>
          </a:p>
          <a:p>
            <a:pPr lvl="1"/>
            <a:r>
              <a:rPr lang="pt-BR" sz="2000" smtClean="0"/>
              <a:t>versão de </a:t>
            </a:r>
            <a:r>
              <a:rPr lang="pt-BR" sz="2000" err="1" smtClean="0"/>
              <a:t>http</a:t>
            </a:r>
            <a:r>
              <a:rPr lang="pt-BR" sz="2000" smtClean="0"/>
              <a:t> do pedido não usada por este servidor</a:t>
            </a:r>
          </a:p>
        </p:txBody>
      </p:sp>
      <p:sp>
        <p:nvSpPr>
          <p:cNvPr id="57350" name="Rectangle 5"/>
          <p:cNvSpPr>
            <a:spLocks noChangeArrowheads="1"/>
          </p:cNvSpPr>
          <p:nvPr/>
        </p:nvSpPr>
        <p:spPr bwMode="auto">
          <a:xfrm>
            <a:off x="523875" y="1262063"/>
            <a:ext cx="7686675" cy="514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0"/>
              <a:buNone/>
            </a:pPr>
            <a:r>
              <a:rPr lang="pt-BR" sz="2400">
                <a:latin typeface="Comic Sans MS" pitchFamily="66" charset="0"/>
              </a:rPr>
              <a:t>Na primeira linha da mensagem de resposta servidor-&gt;cliente. Alguns códigos típicos: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2: Camada de Aplicação</a:t>
            </a:r>
            <a:endParaRPr lang="pt-BR">
              <a:latin typeface="Times New Roman" pitchFamily="18" charset="0"/>
            </a:endParaRPr>
          </a:p>
        </p:txBody>
      </p:sp>
      <p:sp>
        <p:nvSpPr>
          <p:cNvPr id="58371" name="Espaço Reservado para Número de Slide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A9F154D5-56FE-4CE8-8C14-BCCB22EE7365}" type="slidenum">
              <a:rPr lang="en-US" smtClean="0"/>
              <a:pPr/>
              <a:t>33</a:t>
            </a:fld>
            <a:endParaRPr lang="en-US" smtClean="0"/>
          </a:p>
        </p:txBody>
      </p:sp>
      <p:sp>
        <p:nvSpPr>
          <p:cNvPr id="58372" name="Rectangle 2"/>
          <p:cNvSpPr>
            <a:spLocks noGrp="1" noChangeArrowheads="1"/>
          </p:cNvSpPr>
          <p:nvPr>
            <p:ph type="title"/>
          </p:nvPr>
        </p:nvSpPr>
        <p:spPr>
          <a:xfrm>
            <a:off x="319088" y="228600"/>
            <a:ext cx="8597900" cy="1143000"/>
          </a:xfrm>
        </p:spPr>
        <p:txBody>
          <a:bodyPr/>
          <a:lstStyle/>
          <a:p>
            <a:r>
              <a:rPr lang="pt-BR" sz="3200" smtClean="0"/>
              <a:t>Experimente você com HTTP (do lado cliente)</a:t>
            </a:r>
          </a:p>
        </p:txBody>
      </p:sp>
      <p:sp>
        <p:nvSpPr>
          <p:cNvPr id="5837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90525" y="1590675"/>
            <a:ext cx="8096250" cy="466725"/>
          </a:xfrm>
        </p:spPr>
        <p:txBody>
          <a:bodyPr/>
          <a:lstStyle/>
          <a:p>
            <a:pPr>
              <a:buFont typeface="ZapfDingbats" pitchFamily="82" charset="0"/>
              <a:buNone/>
            </a:pPr>
            <a:r>
              <a:rPr lang="pt-BR" sz="2000" smtClean="0"/>
              <a:t>1. Use cliente </a:t>
            </a:r>
            <a:r>
              <a:rPr lang="pt-BR" sz="2000" err="1" smtClean="0"/>
              <a:t>telnet</a:t>
            </a:r>
            <a:r>
              <a:rPr lang="pt-BR" sz="2000" smtClean="0"/>
              <a:t> para seu servidor WWW favorito:</a:t>
            </a:r>
          </a:p>
          <a:p>
            <a:pPr lvl="2">
              <a:buFontTx/>
              <a:buNone/>
            </a:pPr>
            <a:endParaRPr lang="pt-BR" sz="1800" smtClean="0"/>
          </a:p>
        </p:txBody>
      </p:sp>
      <p:sp>
        <p:nvSpPr>
          <p:cNvPr id="58374" name="Text Box 5"/>
          <p:cNvSpPr txBox="1">
            <a:spLocks noChangeArrowheads="1"/>
          </p:cNvSpPr>
          <p:nvPr/>
        </p:nvSpPr>
        <p:spPr bwMode="auto">
          <a:xfrm>
            <a:off x="3981450" y="1981167"/>
            <a:ext cx="5105885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pt-BR" sz="1800" dirty="0">
                <a:latin typeface="Comic Sans MS" pitchFamily="66" charset="0"/>
              </a:rPr>
              <a:t>Abre conexão TCP para a porta 80</a:t>
            </a:r>
          </a:p>
          <a:p>
            <a:pPr eaLnBrk="0" hangingPunct="0"/>
            <a:r>
              <a:rPr lang="pt-BR" sz="1800" dirty="0">
                <a:latin typeface="Comic Sans MS" pitchFamily="66" charset="0"/>
              </a:rPr>
              <a:t>(porta padrão do servidor </a:t>
            </a:r>
            <a:r>
              <a:rPr lang="pt-BR" sz="1800" dirty="0" err="1">
                <a:latin typeface="Comic Sans MS" pitchFamily="66" charset="0"/>
              </a:rPr>
              <a:t>http</a:t>
            </a:r>
            <a:r>
              <a:rPr lang="pt-BR" sz="1800" dirty="0">
                <a:latin typeface="Comic Sans MS" pitchFamily="66" charset="0"/>
              </a:rPr>
              <a:t>) a </a:t>
            </a:r>
            <a:r>
              <a:rPr lang="pt-BR" sz="1800" dirty="0" err="1" smtClean="0">
                <a:latin typeface="Comic Sans MS" pitchFamily="66" charset="0"/>
              </a:rPr>
              <a:t>cis.poly.edu</a:t>
            </a:r>
            <a:r>
              <a:rPr lang="pt-BR" sz="1800" dirty="0" smtClean="0">
                <a:latin typeface="Comic Sans MS" pitchFamily="66" charset="0"/>
              </a:rPr>
              <a:t>.</a:t>
            </a:r>
            <a:endParaRPr lang="pt-BR" sz="1800" dirty="0">
              <a:latin typeface="Comic Sans MS" pitchFamily="66" charset="0"/>
            </a:endParaRPr>
          </a:p>
          <a:p>
            <a:pPr eaLnBrk="0" hangingPunct="0"/>
            <a:r>
              <a:rPr lang="pt-BR" sz="1800" dirty="0">
                <a:latin typeface="Comic Sans MS" pitchFamily="66" charset="0"/>
              </a:rPr>
              <a:t>Qualquer coisa digitada é enviada para a</a:t>
            </a:r>
          </a:p>
          <a:p>
            <a:pPr eaLnBrk="0" hangingPunct="0"/>
            <a:r>
              <a:rPr lang="pt-BR" sz="1800" dirty="0">
                <a:latin typeface="Comic Sans MS" pitchFamily="66" charset="0"/>
              </a:rPr>
              <a:t>porta 80 do </a:t>
            </a:r>
            <a:r>
              <a:rPr lang="pt-BR" sz="1800" dirty="0" err="1" smtClean="0">
                <a:latin typeface="Comic Sans MS" pitchFamily="66" charset="0"/>
              </a:rPr>
              <a:t>cis.poly.edu</a:t>
            </a:r>
            <a:endParaRPr lang="pt-BR" sz="1800" dirty="0">
              <a:latin typeface="Comic Sans MS" pitchFamily="66" charset="0"/>
            </a:endParaRPr>
          </a:p>
        </p:txBody>
      </p:sp>
      <p:sp>
        <p:nvSpPr>
          <p:cNvPr id="58375" name="Text Box 6"/>
          <p:cNvSpPr txBox="1">
            <a:spLocks noChangeArrowheads="1"/>
          </p:cNvSpPr>
          <p:nvPr/>
        </p:nvSpPr>
        <p:spPr bwMode="auto">
          <a:xfrm>
            <a:off x="677230" y="1974996"/>
            <a:ext cx="321754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pt-BR" sz="1800" b="1" err="1">
                <a:solidFill>
                  <a:srgbClr val="FF0000"/>
                </a:solidFill>
                <a:latin typeface="Courier New" pitchFamily="49" charset="0"/>
              </a:rPr>
              <a:t>telnet</a:t>
            </a:r>
            <a:r>
              <a:rPr lang="pt-BR" sz="1800" b="1">
                <a:solidFill>
                  <a:srgbClr val="FF0000"/>
                </a:solidFill>
                <a:latin typeface="Courier New" pitchFamily="49" charset="0"/>
              </a:rPr>
              <a:t> </a:t>
            </a:r>
            <a:r>
              <a:rPr lang="pt-BR" sz="1800" b="1" smtClean="0">
                <a:solidFill>
                  <a:srgbClr val="FF0000"/>
                </a:solidFill>
                <a:latin typeface="Courier New" pitchFamily="49" charset="0"/>
              </a:rPr>
              <a:t>cis.poly.edu </a:t>
            </a:r>
            <a:r>
              <a:rPr lang="pt-BR" sz="1800" b="1">
                <a:solidFill>
                  <a:srgbClr val="FF0000"/>
                </a:solidFill>
                <a:latin typeface="Courier New" pitchFamily="49" charset="0"/>
              </a:rPr>
              <a:t>80</a:t>
            </a:r>
            <a:endParaRPr lang="pt-BR" sz="2800">
              <a:latin typeface="Arial" charset="0"/>
            </a:endParaRPr>
          </a:p>
        </p:txBody>
      </p:sp>
      <p:sp>
        <p:nvSpPr>
          <p:cNvPr id="58376" name="Rectangle 7"/>
          <p:cNvSpPr>
            <a:spLocks noChangeArrowheads="1"/>
          </p:cNvSpPr>
          <p:nvPr/>
        </p:nvSpPr>
        <p:spPr bwMode="auto">
          <a:xfrm>
            <a:off x="361950" y="3384696"/>
            <a:ext cx="8096250" cy="466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0"/>
              <a:buNone/>
            </a:pPr>
            <a:r>
              <a:rPr lang="pt-BR" sz="2000">
                <a:latin typeface="Comic Sans MS" pitchFamily="66" charset="0"/>
              </a:rPr>
              <a:t>2. Digite um pedido GET HTTP:</a:t>
            </a:r>
          </a:p>
          <a:p>
            <a:pPr marL="1143000" lvl="2" indent="-228600" eaLnBrk="0" hangingPunct="0">
              <a:spcBef>
                <a:spcPct val="20000"/>
              </a:spcBef>
            </a:pPr>
            <a:endParaRPr lang="pt-BR" sz="1800">
              <a:latin typeface="Comic Sans MS" pitchFamily="66" charset="0"/>
            </a:endParaRPr>
          </a:p>
        </p:txBody>
      </p:sp>
      <p:sp>
        <p:nvSpPr>
          <p:cNvPr id="58377" name="Text Box 8"/>
          <p:cNvSpPr txBox="1">
            <a:spLocks noChangeArrowheads="1"/>
          </p:cNvSpPr>
          <p:nvPr/>
        </p:nvSpPr>
        <p:spPr bwMode="auto">
          <a:xfrm>
            <a:off x="1382424" y="3852797"/>
            <a:ext cx="265329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pt-BR" sz="1600" b="1">
                <a:solidFill>
                  <a:srgbClr val="FF0000"/>
                </a:solidFill>
                <a:latin typeface="Courier New" pitchFamily="49" charset="0"/>
              </a:rPr>
              <a:t>GET </a:t>
            </a:r>
            <a:r>
              <a:rPr lang="pt-BR" sz="1600" b="1" smtClean="0">
                <a:solidFill>
                  <a:srgbClr val="FF0000"/>
                </a:solidFill>
                <a:latin typeface="Courier New" pitchFamily="49" charset="0"/>
              </a:rPr>
              <a:t>/~</a:t>
            </a:r>
            <a:r>
              <a:rPr lang="pt-BR" sz="1600" b="1" err="1" smtClean="0">
                <a:solidFill>
                  <a:srgbClr val="FF0000"/>
                </a:solidFill>
                <a:latin typeface="Courier New" pitchFamily="49" charset="0"/>
              </a:rPr>
              <a:t>ross</a:t>
            </a:r>
            <a:r>
              <a:rPr lang="pt-BR" sz="1600" b="1" smtClean="0">
                <a:solidFill>
                  <a:srgbClr val="FF0000"/>
                </a:solidFill>
                <a:latin typeface="Courier New" pitchFamily="49" charset="0"/>
              </a:rPr>
              <a:t>/ HTTP/1.1</a:t>
            </a:r>
          </a:p>
          <a:p>
            <a:pPr eaLnBrk="0" hangingPunct="0"/>
            <a:r>
              <a:rPr lang="pt-BR" sz="1600" b="1" smtClean="0">
                <a:solidFill>
                  <a:srgbClr val="FF0000"/>
                </a:solidFill>
                <a:latin typeface="Courier New" pitchFamily="49" charset="0"/>
              </a:rPr>
              <a:t>Host: cis.poly.edu</a:t>
            </a:r>
            <a:endParaRPr lang="pt-BR" sz="2800">
              <a:latin typeface="Arial" charset="0"/>
            </a:endParaRPr>
          </a:p>
        </p:txBody>
      </p:sp>
      <p:sp>
        <p:nvSpPr>
          <p:cNvPr id="58378" name="Text Box 11"/>
          <p:cNvSpPr txBox="1">
            <a:spLocks noChangeArrowheads="1"/>
          </p:cNvSpPr>
          <p:nvPr/>
        </p:nvSpPr>
        <p:spPr bwMode="auto">
          <a:xfrm>
            <a:off x="4848225" y="3749609"/>
            <a:ext cx="3822700" cy="1190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pt-BR" sz="1800">
                <a:latin typeface="Comic Sans MS" pitchFamily="66" charset="0"/>
              </a:rPr>
              <a:t>Digitando isto (deve teclar</a:t>
            </a:r>
          </a:p>
          <a:p>
            <a:pPr eaLnBrk="0" hangingPunct="0"/>
            <a:r>
              <a:rPr lang="pt-BR" sz="1800">
                <a:latin typeface="Comic Sans MS" pitchFamily="66" charset="0"/>
              </a:rPr>
              <a:t>ENTER duas vezes), está enviando</a:t>
            </a:r>
          </a:p>
          <a:p>
            <a:pPr eaLnBrk="0" hangingPunct="0"/>
            <a:r>
              <a:rPr lang="pt-BR" sz="1800">
                <a:latin typeface="Comic Sans MS" pitchFamily="66" charset="0"/>
              </a:rPr>
              <a:t>este pedido GET mínimo (porém </a:t>
            </a:r>
            <a:br>
              <a:rPr lang="pt-BR" sz="1800">
                <a:latin typeface="Comic Sans MS" pitchFamily="66" charset="0"/>
              </a:rPr>
            </a:br>
            <a:r>
              <a:rPr lang="pt-BR" sz="1800">
                <a:latin typeface="Comic Sans MS" pitchFamily="66" charset="0"/>
              </a:rPr>
              <a:t>completo) ao servidor </a:t>
            </a:r>
            <a:r>
              <a:rPr lang="pt-BR" sz="1800" err="1">
                <a:latin typeface="Comic Sans MS" pitchFamily="66" charset="0"/>
              </a:rPr>
              <a:t>http</a:t>
            </a:r>
            <a:r>
              <a:rPr lang="pt-BR" sz="1800">
                <a:latin typeface="Comic Sans MS" pitchFamily="66" charset="0"/>
              </a:rPr>
              <a:t> </a:t>
            </a:r>
          </a:p>
        </p:txBody>
      </p:sp>
      <p:sp>
        <p:nvSpPr>
          <p:cNvPr id="58379" name="Freeform 12"/>
          <p:cNvSpPr>
            <a:spLocks/>
          </p:cNvSpPr>
          <p:nvPr/>
        </p:nvSpPr>
        <p:spPr bwMode="auto">
          <a:xfrm>
            <a:off x="4029075" y="1987517"/>
            <a:ext cx="247650" cy="1181100"/>
          </a:xfrm>
          <a:custGeom>
            <a:avLst/>
            <a:gdLst>
              <a:gd name="T0" fmla="*/ 2147483647 w 162"/>
              <a:gd name="T1" fmla="*/ 2147483647 h 1428"/>
              <a:gd name="T2" fmla="*/ 0 w 162"/>
              <a:gd name="T3" fmla="*/ 0 h 1428"/>
              <a:gd name="T4" fmla="*/ 0 w 162"/>
              <a:gd name="T5" fmla="*/ 2147483647 h 1428"/>
              <a:gd name="T6" fmla="*/ 2147483647 w 162"/>
              <a:gd name="T7" fmla="*/ 2147483647 h 1428"/>
              <a:gd name="T8" fmla="*/ 0 60000 65536"/>
              <a:gd name="T9" fmla="*/ 0 60000 65536"/>
              <a:gd name="T10" fmla="*/ 0 60000 65536"/>
              <a:gd name="T11" fmla="*/ 0 60000 65536"/>
              <a:gd name="T12" fmla="*/ 0 w 162"/>
              <a:gd name="T13" fmla="*/ 0 h 1428"/>
              <a:gd name="T14" fmla="*/ 162 w 162"/>
              <a:gd name="T15" fmla="*/ 1428 h 142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62" h="1428">
                <a:moveTo>
                  <a:pt x="132" y="9"/>
                </a:moveTo>
                <a:lnTo>
                  <a:pt x="0" y="0"/>
                </a:lnTo>
                <a:lnTo>
                  <a:pt x="0" y="1428"/>
                </a:lnTo>
                <a:lnTo>
                  <a:pt x="162" y="1425"/>
                </a:lnTo>
              </a:path>
            </a:pathLst>
          </a:custGeom>
          <a:noFill/>
          <a:ln w="19050">
            <a:solidFill>
              <a:schemeClr val="accent2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58380" name="Freeform 13"/>
          <p:cNvSpPr>
            <a:spLocks/>
          </p:cNvSpPr>
          <p:nvPr/>
        </p:nvSpPr>
        <p:spPr bwMode="auto">
          <a:xfrm>
            <a:off x="4829175" y="3717859"/>
            <a:ext cx="257175" cy="1190625"/>
          </a:xfrm>
          <a:custGeom>
            <a:avLst/>
            <a:gdLst>
              <a:gd name="T0" fmla="*/ 2147483647 w 162"/>
              <a:gd name="T1" fmla="*/ 2147483647 h 1428"/>
              <a:gd name="T2" fmla="*/ 0 w 162"/>
              <a:gd name="T3" fmla="*/ 0 h 1428"/>
              <a:gd name="T4" fmla="*/ 0 w 162"/>
              <a:gd name="T5" fmla="*/ 2147483647 h 1428"/>
              <a:gd name="T6" fmla="*/ 2147483647 w 162"/>
              <a:gd name="T7" fmla="*/ 2147483647 h 1428"/>
              <a:gd name="T8" fmla="*/ 0 60000 65536"/>
              <a:gd name="T9" fmla="*/ 0 60000 65536"/>
              <a:gd name="T10" fmla="*/ 0 60000 65536"/>
              <a:gd name="T11" fmla="*/ 0 60000 65536"/>
              <a:gd name="T12" fmla="*/ 0 w 162"/>
              <a:gd name="T13" fmla="*/ 0 h 1428"/>
              <a:gd name="T14" fmla="*/ 162 w 162"/>
              <a:gd name="T15" fmla="*/ 1428 h 142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62" h="1428">
                <a:moveTo>
                  <a:pt x="132" y="9"/>
                </a:moveTo>
                <a:lnTo>
                  <a:pt x="0" y="0"/>
                </a:lnTo>
                <a:lnTo>
                  <a:pt x="0" y="1428"/>
                </a:lnTo>
                <a:lnTo>
                  <a:pt x="162" y="1425"/>
                </a:lnTo>
              </a:path>
            </a:pathLst>
          </a:custGeom>
          <a:noFill/>
          <a:ln w="19050">
            <a:solidFill>
              <a:schemeClr val="accent2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58381" name="Rectangle 14"/>
          <p:cNvSpPr>
            <a:spLocks noChangeArrowheads="1"/>
          </p:cNvSpPr>
          <p:nvPr/>
        </p:nvSpPr>
        <p:spPr bwMode="auto">
          <a:xfrm>
            <a:off x="361950" y="5182674"/>
            <a:ext cx="8096250" cy="466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0"/>
              <a:buNone/>
            </a:pPr>
            <a:r>
              <a:rPr lang="pt-BR" sz="2000">
                <a:latin typeface="Comic Sans MS" pitchFamily="66" charset="0"/>
              </a:rPr>
              <a:t>3. Examine a mensagem de resposta enviada pelo servidor HTTP </a:t>
            </a:r>
            <a:r>
              <a:rPr lang="pt-BR" sz="2000" smtClean="0">
                <a:latin typeface="Comic Sans MS" pitchFamily="66" charset="0"/>
              </a:rPr>
              <a:t>!</a:t>
            </a:r>
          </a:p>
          <a:p>
            <a:pPr marL="342900" indent="-342900" eaLnBrk="0" hangingPunct="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0"/>
              <a:buNone/>
            </a:pPr>
            <a:r>
              <a:rPr lang="pt-BR" sz="2000" smtClean="0">
                <a:latin typeface="Comic Sans MS" pitchFamily="66" charset="0"/>
              </a:rPr>
              <a:t>(ou use </a:t>
            </a:r>
            <a:r>
              <a:rPr lang="pt-BR" sz="2000" err="1" smtClean="0">
                <a:latin typeface="Comic Sans MS" pitchFamily="66" charset="0"/>
              </a:rPr>
              <a:t>Wireshark</a:t>
            </a:r>
            <a:r>
              <a:rPr lang="pt-BR" sz="2000" smtClean="0">
                <a:latin typeface="Comic Sans MS" pitchFamily="66" charset="0"/>
              </a:rPr>
              <a:t> para ver as </a:t>
            </a:r>
            <a:r>
              <a:rPr lang="pt-BR" sz="2000" err="1" smtClean="0">
                <a:latin typeface="Comic Sans MS" pitchFamily="66" charset="0"/>
              </a:rPr>
              <a:t>msgs</a:t>
            </a:r>
            <a:r>
              <a:rPr lang="pt-BR" sz="2000" smtClean="0">
                <a:latin typeface="Comic Sans MS" pitchFamily="66" charset="0"/>
              </a:rPr>
              <a:t> de pedido/resposta HTTP capturadas)</a:t>
            </a:r>
            <a:endParaRPr lang="pt-BR" sz="2000">
              <a:latin typeface="Comic Sans MS" pitchFamily="66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2: Camada de Aplicação</a:t>
            </a:r>
            <a:endParaRPr lang="pt-BR">
              <a:latin typeface="Times New Roman" pitchFamily="18" charset="0"/>
            </a:endParaRPr>
          </a:p>
        </p:txBody>
      </p:sp>
      <p:sp>
        <p:nvSpPr>
          <p:cNvPr id="59395" name="Espaço Reservado para Número de Slide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6340B61-01F3-4E05-9B05-2B73D468F783}" type="slidenum">
              <a:rPr lang="en-US" smtClean="0"/>
              <a:pPr/>
              <a:t>34</a:t>
            </a:fld>
            <a:endParaRPr lang="en-US" smtClean="0"/>
          </a:p>
        </p:txBody>
      </p:sp>
      <p:sp>
        <p:nvSpPr>
          <p:cNvPr id="5939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sz="3600" i="1" smtClean="0"/>
              <a:t>Cookies</a:t>
            </a:r>
            <a:r>
              <a:rPr lang="pt-BR" sz="3600" smtClean="0"/>
              <a:t>: manutenção do “estado” da conexão</a:t>
            </a:r>
          </a:p>
        </p:txBody>
      </p:sp>
      <p:sp>
        <p:nvSpPr>
          <p:cNvPr id="59397" name="Rectangle 3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>
              <a:buFont typeface="ZapfDingbats" pitchFamily="82" charset="0"/>
              <a:buNone/>
            </a:pPr>
            <a:r>
              <a:rPr lang="pt-BR" sz="2000" smtClean="0"/>
              <a:t>Muitos dos principais sítios Web usam </a:t>
            </a:r>
            <a:r>
              <a:rPr lang="pt-BR" sz="2000" i="1" smtClean="0"/>
              <a:t>cookies</a:t>
            </a:r>
          </a:p>
          <a:p>
            <a:pPr>
              <a:buFont typeface="ZapfDingbats" pitchFamily="82" charset="0"/>
              <a:buNone/>
            </a:pPr>
            <a:r>
              <a:rPr lang="pt-BR" sz="2000" u="sng" smtClean="0">
                <a:solidFill>
                  <a:srgbClr val="FF0000"/>
                </a:solidFill>
              </a:rPr>
              <a:t>Quatro componentes:</a:t>
            </a:r>
            <a:endParaRPr lang="pt-BR" sz="2000" smtClean="0">
              <a:solidFill>
                <a:srgbClr val="FF0000"/>
              </a:solidFill>
            </a:endParaRPr>
          </a:p>
          <a:p>
            <a:pPr lvl="1">
              <a:buFont typeface="ZapfDingbats" pitchFamily="82" charset="0"/>
              <a:buNone/>
            </a:pPr>
            <a:r>
              <a:rPr lang="pt-BR" sz="1800" smtClean="0"/>
              <a:t>1) linha de cabeçalho do </a:t>
            </a:r>
            <a:r>
              <a:rPr lang="pt-BR" sz="1800" i="1" smtClean="0"/>
              <a:t>cookie</a:t>
            </a:r>
            <a:r>
              <a:rPr lang="pt-BR" sz="1800" smtClean="0"/>
              <a:t> na mensagem de resposta HTTP </a:t>
            </a:r>
          </a:p>
          <a:p>
            <a:pPr lvl="1">
              <a:buFont typeface="ZapfDingbats" pitchFamily="82" charset="0"/>
              <a:buNone/>
            </a:pPr>
            <a:r>
              <a:rPr lang="pt-BR" sz="1800" smtClean="0"/>
              <a:t>2) linha de cabeçalho do </a:t>
            </a:r>
            <a:r>
              <a:rPr lang="pt-BR" sz="1800" i="1" smtClean="0"/>
              <a:t>cookie</a:t>
            </a:r>
            <a:r>
              <a:rPr lang="pt-BR" sz="1800" smtClean="0"/>
              <a:t> na mensagem de pedido HTTP </a:t>
            </a:r>
          </a:p>
          <a:p>
            <a:pPr lvl="1">
              <a:buFont typeface="ZapfDingbats" pitchFamily="82" charset="0"/>
              <a:buNone/>
            </a:pPr>
            <a:r>
              <a:rPr lang="pt-BR" sz="1800" smtClean="0"/>
              <a:t>3) arquivo do </a:t>
            </a:r>
            <a:r>
              <a:rPr lang="pt-BR" sz="1800" i="1" smtClean="0"/>
              <a:t>cookie</a:t>
            </a:r>
            <a:r>
              <a:rPr lang="pt-BR" sz="1800" smtClean="0"/>
              <a:t> mantido no host do usuário e gerenciado pelo browser do usuário</a:t>
            </a:r>
          </a:p>
          <a:p>
            <a:pPr lvl="1">
              <a:buFont typeface="ZapfDingbats" pitchFamily="82" charset="0"/>
              <a:buNone/>
            </a:pPr>
            <a:r>
              <a:rPr lang="pt-BR" sz="1800" smtClean="0"/>
              <a:t>4) BD de retaguarda no sítio Web</a:t>
            </a:r>
          </a:p>
        </p:txBody>
      </p:sp>
      <p:sp>
        <p:nvSpPr>
          <p:cNvPr id="59398" name="Rectangle 4"/>
          <p:cNvSpPr>
            <a:spLocks noGrp="1" noChangeArrowheads="1"/>
          </p:cNvSpPr>
          <p:nvPr>
            <p:ph type="body" sz="half" idx="2"/>
          </p:nvPr>
        </p:nvSpPr>
        <p:spPr/>
        <p:txBody>
          <a:bodyPr/>
          <a:lstStyle/>
          <a:p>
            <a:pPr>
              <a:buFont typeface="ZapfDingbats" pitchFamily="82" charset="0"/>
              <a:buNone/>
            </a:pPr>
            <a:r>
              <a:rPr lang="pt-BR" sz="2400" u="sng" smtClean="0">
                <a:solidFill>
                  <a:srgbClr val="FF0000"/>
                </a:solidFill>
              </a:rPr>
              <a:t>Exemplo:</a:t>
            </a:r>
          </a:p>
          <a:p>
            <a:pPr lvl="1"/>
            <a:r>
              <a:rPr lang="pt-BR" sz="2000" smtClean="0"/>
              <a:t>Suzana acessa a Internet sempre do mesmo PC</a:t>
            </a:r>
          </a:p>
          <a:p>
            <a:pPr lvl="1"/>
            <a:r>
              <a:rPr lang="pt-BR" sz="2000" smtClean="0"/>
              <a:t>Ela visita um sítio específico de comércio eletrônico pela primeira vez</a:t>
            </a:r>
          </a:p>
          <a:p>
            <a:pPr lvl="1"/>
            <a:r>
              <a:rPr lang="pt-BR" sz="2000" smtClean="0"/>
              <a:t>Quando os pedidos iniciais HTTP chegam no sítio, o sítio cria </a:t>
            </a:r>
          </a:p>
          <a:p>
            <a:pPr lvl="2"/>
            <a:r>
              <a:rPr lang="pt-BR" sz="1600" smtClean="0"/>
              <a:t>uma ID única</a:t>
            </a:r>
          </a:p>
          <a:p>
            <a:pPr lvl="2"/>
            <a:r>
              <a:rPr lang="pt-BR" sz="1600" smtClean="0"/>
              <a:t>uma entrada para a ID no BD de retaguarda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2: Camada de Aplicação</a:t>
            </a:r>
            <a:endParaRPr lang="pt-BR">
              <a:latin typeface="Times New Roman" pitchFamily="18" charset="0"/>
            </a:endParaRPr>
          </a:p>
        </p:txBody>
      </p:sp>
      <p:sp>
        <p:nvSpPr>
          <p:cNvPr id="60419" name="Espaço Reservado para Número de Slide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2A1E11AD-D4AA-4BFD-B7ED-60B97F86425D}" type="slidenum">
              <a:rPr lang="en-US" smtClean="0"/>
              <a:pPr/>
              <a:t>35</a:t>
            </a:fld>
            <a:endParaRPr lang="en-US" smtClean="0"/>
          </a:p>
        </p:txBody>
      </p:sp>
      <p:sp>
        <p:nvSpPr>
          <p:cNvPr id="6042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sz="3200" i="1" smtClean="0"/>
              <a:t>Cookies</a:t>
            </a:r>
            <a:r>
              <a:rPr lang="pt-BR" sz="3200" smtClean="0"/>
              <a:t>: manutenção do “estado” (cont.)</a:t>
            </a:r>
            <a:endParaRPr lang="pt-BR" smtClean="0"/>
          </a:p>
        </p:txBody>
      </p:sp>
      <p:grpSp>
        <p:nvGrpSpPr>
          <p:cNvPr id="60421" name="Group 3"/>
          <p:cNvGrpSpPr>
            <a:grpSpLocks/>
          </p:cNvGrpSpPr>
          <p:nvPr/>
        </p:nvGrpSpPr>
        <p:grpSpPr bwMode="auto">
          <a:xfrm>
            <a:off x="2084388" y="1423988"/>
            <a:ext cx="5130800" cy="4618037"/>
            <a:chOff x="2390" y="874"/>
            <a:chExt cx="3232" cy="2909"/>
          </a:xfrm>
        </p:grpSpPr>
        <p:sp>
          <p:nvSpPr>
            <p:cNvPr id="60449" name="Line 4"/>
            <p:cNvSpPr>
              <a:spLocks noChangeShapeType="1"/>
            </p:cNvSpPr>
            <p:nvPr/>
          </p:nvSpPr>
          <p:spPr bwMode="auto">
            <a:xfrm>
              <a:off x="2688" y="1242"/>
              <a:ext cx="2082" cy="24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60450" name="Text Box 5"/>
            <p:cNvSpPr txBox="1">
              <a:spLocks noChangeArrowheads="1"/>
            </p:cNvSpPr>
            <p:nvPr/>
          </p:nvSpPr>
          <p:spPr bwMode="auto">
            <a:xfrm>
              <a:off x="2390" y="874"/>
              <a:ext cx="723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pt-BR" sz="2400" u="sng">
                  <a:latin typeface="Comic Sans MS" pitchFamily="66" charset="0"/>
                </a:rPr>
                <a:t>cliente</a:t>
              </a:r>
              <a:endParaRPr lang="pt-BR" sz="2400"/>
            </a:p>
          </p:txBody>
        </p:sp>
        <p:sp>
          <p:nvSpPr>
            <p:cNvPr id="60451" name="Text Box 6"/>
            <p:cNvSpPr txBox="1">
              <a:spLocks noChangeArrowheads="1"/>
            </p:cNvSpPr>
            <p:nvPr/>
          </p:nvSpPr>
          <p:spPr bwMode="auto">
            <a:xfrm>
              <a:off x="4531" y="887"/>
              <a:ext cx="859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pt-BR" sz="2400" u="sng">
                  <a:latin typeface="Comic Sans MS" pitchFamily="66" charset="0"/>
                </a:rPr>
                <a:t>servidor</a:t>
              </a:r>
              <a:endParaRPr lang="pt-BR" sz="2400"/>
            </a:p>
          </p:txBody>
        </p:sp>
        <p:sp>
          <p:nvSpPr>
            <p:cNvPr id="60452" name="Rectangle 7"/>
            <p:cNvSpPr>
              <a:spLocks noChangeArrowheads="1"/>
            </p:cNvSpPr>
            <p:nvPr/>
          </p:nvSpPr>
          <p:spPr bwMode="auto">
            <a:xfrm>
              <a:off x="2838" y="1242"/>
              <a:ext cx="1692" cy="19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pt-BR"/>
            </a:p>
          </p:txBody>
        </p:sp>
        <p:sp>
          <p:nvSpPr>
            <p:cNvPr id="60453" name="Text Box 8"/>
            <p:cNvSpPr txBox="1">
              <a:spLocks noChangeArrowheads="1"/>
            </p:cNvSpPr>
            <p:nvPr/>
          </p:nvSpPr>
          <p:spPr bwMode="auto">
            <a:xfrm>
              <a:off x="2842" y="1232"/>
              <a:ext cx="1689" cy="2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/>
              <a:r>
                <a:rPr lang="pt-BR" sz="1800">
                  <a:latin typeface="Comic Sans MS" pitchFamily="66" charset="0"/>
                </a:rPr>
                <a:t>msg usual pedido http</a:t>
              </a:r>
              <a:endParaRPr lang="pt-BR" sz="2400"/>
            </a:p>
          </p:txBody>
        </p:sp>
        <p:sp>
          <p:nvSpPr>
            <p:cNvPr id="60454" name="Line 9"/>
            <p:cNvSpPr>
              <a:spLocks noChangeShapeType="1"/>
            </p:cNvSpPr>
            <p:nvPr/>
          </p:nvSpPr>
          <p:spPr bwMode="auto">
            <a:xfrm flipH="1">
              <a:off x="2706" y="1524"/>
              <a:ext cx="2082" cy="24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60455" name="Rectangle 10"/>
            <p:cNvSpPr>
              <a:spLocks noChangeArrowheads="1"/>
            </p:cNvSpPr>
            <p:nvPr/>
          </p:nvSpPr>
          <p:spPr bwMode="auto">
            <a:xfrm>
              <a:off x="2916" y="1507"/>
              <a:ext cx="1578" cy="351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pt-BR"/>
            </a:p>
          </p:txBody>
        </p:sp>
        <p:sp>
          <p:nvSpPr>
            <p:cNvPr id="60456" name="Text Box 11"/>
            <p:cNvSpPr txBox="1">
              <a:spLocks noChangeArrowheads="1"/>
            </p:cNvSpPr>
            <p:nvPr/>
          </p:nvSpPr>
          <p:spPr bwMode="auto">
            <a:xfrm>
              <a:off x="2866" y="1484"/>
              <a:ext cx="1665" cy="42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/>
              <a:r>
                <a:rPr lang="pt-BR" sz="1800">
                  <a:latin typeface="Comic Sans MS" pitchFamily="66" charset="0"/>
                </a:rPr>
                <a:t>resposta usual http +</a:t>
              </a:r>
            </a:p>
            <a:p>
              <a:pPr algn="ctr" eaLnBrk="0" hangingPunct="0"/>
              <a:r>
                <a:rPr lang="pt-BR" sz="2000" b="1">
                  <a:latin typeface="Courier New" pitchFamily="49" charset="0"/>
                </a:rPr>
                <a:t>Set-cookie: 1678 </a:t>
              </a:r>
            </a:p>
          </p:txBody>
        </p:sp>
        <p:sp>
          <p:nvSpPr>
            <p:cNvPr id="60457" name="Line 12"/>
            <p:cNvSpPr>
              <a:spLocks noChangeShapeType="1"/>
            </p:cNvSpPr>
            <p:nvPr/>
          </p:nvSpPr>
          <p:spPr bwMode="auto">
            <a:xfrm>
              <a:off x="2694" y="2244"/>
              <a:ext cx="2082" cy="24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pt-BR"/>
            </a:p>
          </p:txBody>
        </p:sp>
        <p:grpSp>
          <p:nvGrpSpPr>
            <p:cNvPr id="60458" name="Group 13"/>
            <p:cNvGrpSpPr>
              <a:grpSpLocks/>
            </p:cNvGrpSpPr>
            <p:nvPr/>
          </p:nvGrpSpPr>
          <p:grpSpPr bwMode="auto">
            <a:xfrm>
              <a:off x="2860" y="2120"/>
              <a:ext cx="1689" cy="429"/>
              <a:chOff x="3124" y="2762"/>
              <a:chExt cx="1689" cy="429"/>
            </a:xfrm>
          </p:grpSpPr>
          <p:sp>
            <p:nvSpPr>
              <p:cNvPr id="60473" name="Rectangle 14"/>
              <p:cNvSpPr>
                <a:spLocks noChangeArrowheads="1"/>
              </p:cNvSpPr>
              <p:nvPr/>
            </p:nvSpPr>
            <p:spPr bwMode="auto">
              <a:xfrm>
                <a:off x="3186" y="2791"/>
                <a:ext cx="1578" cy="351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pt-BR"/>
              </a:p>
            </p:txBody>
          </p:sp>
          <p:sp>
            <p:nvSpPr>
              <p:cNvPr id="60474" name="Text Box 15"/>
              <p:cNvSpPr txBox="1">
                <a:spLocks noChangeArrowheads="1"/>
              </p:cNvSpPr>
              <p:nvPr/>
            </p:nvSpPr>
            <p:spPr bwMode="auto">
              <a:xfrm>
                <a:off x="3124" y="2762"/>
                <a:ext cx="1689" cy="429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 eaLnBrk="0" hangingPunct="0"/>
                <a:r>
                  <a:rPr lang="pt-BR" sz="1800">
                    <a:latin typeface="Comic Sans MS" pitchFamily="66" charset="0"/>
                  </a:rPr>
                  <a:t>msg usual pedido http</a:t>
                </a:r>
              </a:p>
              <a:p>
                <a:pPr algn="ctr" eaLnBrk="0" hangingPunct="0"/>
                <a:r>
                  <a:rPr lang="pt-BR" sz="2000" b="1">
                    <a:latin typeface="Courier New" pitchFamily="49" charset="0"/>
                  </a:rPr>
                  <a:t>cookie: 1678</a:t>
                </a:r>
              </a:p>
            </p:txBody>
          </p:sp>
        </p:grpSp>
        <p:sp>
          <p:nvSpPr>
            <p:cNvPr id="60459" name="Line 16"/>
            <p:cNvSpPr>
              <a:spLocks noChangeShapeType="1"/>
            </p:cNvSpPr>
            <p:nvPr/>
          </p:nvSpPr>
          <p:spPr bwMode="auto">
            <a:xfrm flipH="1">
              <a:off x="2688" y="2550"/>
              <a:ext cx="2082" cy="24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pt-BR"/>
            </a:p>
          </p:txBody>
        </p:sp>
        <p:grpSp>
          <p:nvGrpSpPr>
            <p:cNvPr id="60460" name="Group 17"/>
            <p:cNvGrpSpPr>
              <a:grpSpLocks/>
            </p:cNvGrpSpPr>
            <p:nvPr/>
          </p:nvGrpSpPr>
          <p:grpSpPr bwMode="auto">
            <a:xfrm>
              <a:off x="2824" y="2570"/>
              <a:ext cx="1743" cy="237"/>
              <a:chOff x="3268" y="2846"/>
              <a:chExt cx="1743" cy="237"/>
            </a:xfrm>
          </p:grpSpPr>
          <p:sp>
            <p:nvSpPr>
              <p:cNvPr id="60471" name="Rectangle 18"/>
              <p:cNvSpPr>
                <a:spLocks noChangeArrowheads="1"/>
              </p:cNvSpPr>
              <p:nvPr/>
            </p:nvSpPr>
            <p:spPr bwMode="auto">
              <a:xfrm>
                <a:off x="3282" y="2856"/>
                <a:ext cx="1692" cy="198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pt-BR"/>
              </a:p>
            </p:txBody>
          </p:sp>
          <p:sp>
            <p:nvSpPr>
              <p:cNvPr id="60472" name="Text Box 19"/>
              <p:cNvSpPr txBox="1">
                <a:spLocks noChangeArrowheads="1"/>
              </p:cNvSpPr>
              <p:nvPr/>
            </p:nvSpPr>
            <p:spPr bwMode="auto">
              <a:xfrm>
                <a:off x="3268" y="2846"/>
                <a:ext cx="1743" cy="237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 eaLnBrk="0" hangingPunct="0"/>
                <a:r>
                  <a:rPr lang="pt-BR" sz="1800">
                    <a:latin typeface="Comic Sans MS" pitchFamily="66" charset="0"/>
                  </a:rPr>
                  <a:t>resposta usual http</a:t>
                </a:r>
              </a:p>
            </p:txBody>
          </p:sp>
        </p:grpSp>
        <p:sp>
          <p:nvSpPr>
            <p:cNvPr id="60461" name="Line 20"/>
            <p:cNvSpPr>
              <a:spLocks noChangeShapeType="1"/>
            </p:cNvSpPr>
            <p:nvPr/>
          </p:nvSpPr>
          <p:spPr bwMode="auto">
            <a:xfrm>
              <a:off x="2676" y="3180"/>
              <a:ext cx="2082" cy="24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pt-BR"/>
            </a:p>
          </p:txBody>
        </p:sp>
        <p:grpSp>
          <p:nvGrpSpPr>
            <p:cNvPr id="60462" name="Group 21"/>
            <p:cNvGrpSpPr>
              <a:grpSpLocks/>
            </p:cNvGrpSpPr>
            <p:nvPr/>
          </p:nvGrpSpPr>
          <p:grpSpPr bwMode="auto">
            <a:xfrm>
              <a:off x="2848" y="3068"/>
              <a:ext cx="1689" cy="429"/>
              <a:chOff x="3124" y="2762"/>
              <a:chExt cx="1689" cy="429"/>
            </a:xfrm>
          </p:grpSpPr>
          <p:sp>
            <p:nvSpPr>
              <p:cNvPr id="60469" name="Rectangle 22"/>
              <p:cNvSpPr>
                <a:spLocks noChangeArrowheads="1"/>
              </p:cNvSpPr>
              <p:nvPr/>
            </p:nvSpPr>
            <p:spPr bwMode="auto">
              <a:xfrm>
                <a:off x="3186" y="2791"/>
                <a:ext cx="1578" cy="351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pt-BR"/>
              </a:p>
            </p:txBody>
          </p:sp>
          <p:sp>
            <p:nvSpPr>
              <p:cNvPr id="60470" name="Text Box 23"/>
              <p:cNvSpPr txBox="1">
                <a:spLocks noChangeArrowheads="1"/>
              </p:cNvSpPr>
              <p:nvPr/>
            </p:nvSpPr>
            <p:spPr bwMode="auto">
              <a:xfrm>
                <a:off x="3124" y="2762"/>
                <a:ext cx="1689" cy="429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 eaLnBrk="0" hangingPunct="0"/>
                <a:r>
                  <a:rPr lang="pt-BR" sz="1800">
                    <a:latin typeface="Comic Sans MS" pitchFamily="66" charset="0"/>
                  </a:rPr>
                  <a:t>msg usual pedido http</a:t>
                </a:r>
              </a:p>
              <a:p>
                <a:pPr algn="ctr" eaLnBrk="0" hangingPunct="0"/>
                <a:r>
                  <a:rPr lang="pt-BR" sz="2000" b="1">
                    <a:latin typeface="Courier New" pitchFamily="49" charset="0"/>
                  </a:rPr>
                  <a:t>cookie: 1678</a:t>
                </a:r>
              </a:p>
            </p:txBody>
          </p:sp>
        </p:grpSp>
        <p:sp>
          <p:nvSpPr>
            <p:cNvPr id="60463" name="Line 24"/>
            <p:cNvSpPr>
              <a:spLocks noChangeShapeType="1"/>
            </p:cNvSpPr>
            <p:nvPr/>
          </p:nvSpPr>
          <p:spPr bwMode="auto">
            <a:xfrm flipH="1">
              <a:off x="2694" y="3492"/>
              <a:ext cx="2082" cy="24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pt-BR"/>
            </a:p>
          </p:txBody>
        </p:sp>
        <p:grpSp>
          <p:nvGrpSpPr>
            <p:cNvPr id="60464" name="Group 25"/>
            <p:cNvGrpSpPr>
              <a:grpSpLocks/>
            </p:cNvGrpSpPr>
            <p:nvPr/>
          </p:nvGrpSpPr>
          <p:grpSpPr bwMode="auto">
            <a:xfrm>
              <a:off x="2830" y="3512"/>
              <a:ext cx="1743" cy="237"/>
              <a:chOff x="3268" y="2846"/>
              <a:chExt cx="1743" cy="237"/>
            </a:xfrm>
          </p:grpSpPr>
          <p:sp>
            <p:nvSpPr>
              <p:cNvPr id="60467" name="Rectangle 26"/>
              <p:cNvSpPr>
                <a:spLocks noChangeArrowheads="1"/>
              </p:cNvSpPr>
              <p:nvPr/>
            </p:nvSpPr>
            <p:spPr bwMode="auto">
              <a:xfrm>
                <a:off x="3282" y="2856"/>
                <a:ext cx="1692" cy="198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pt-BR"/>
              </a:p>
            </p:txBody>
          </p:sp>
          <p:sp>
            <p:nvSpPr>
              <p:cNvPr id="60468" name="Text Box 27"/>
              <p:cNvSpPr txBox="1">
                <a:spLocks noChangeArrowheads="1"/>
              </p:cNvSpPr>
              <p:nvPr/>
            </p:nvSpPr>
            <p:spPr bwMode="auto">
              <a:xfrm>
                <a:off x="3268" y="2846"/>
                <a:ext cx="1743" cy="237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 eaLnBrk="0" hangingPunct="0"/>
                <a:r>
                  <a:rPr lang="pt-BR" sz="1800">
                    <a:latin typeface="Comic Sans MS" pitchFamily="66" charset="0"/>
                  </a:rPr>
                  <a:t>resposta usual http</a:t>
                </a:r>
              </a:p>
            </p:txBody>
          </p:sp>
        </p:grpSp>
        <p:sp>
          <p:nvSpPr>
            <p:cNvPr id="60465" name="Text Box 28"/>
            <p:cNvSpPr txBox="1">
              <a:spLocks noChangeArrowheads="1"/>
            </p:cNvSpPr>
            <p:nvPr/>
          </p:nvSpPr>
          <p:spPr bwMode="auto">
            <a:xfrm>
              <a:off x="4718" y="2219"/>
              <a:ext cx="873" cy="6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pt-BR" sz="2000">
                  <a:solidFill>
                    <a:schemeClr val="accent2"/>
                  </a:solidFill>
                  <a:latin typeface="Comic Sans MS" pitchFamily="66" charset="0"/>
                </a:rPr>
                <a:t>ação</a:t>
              </a:r>
            </a:p>
            <a:p>
              <a:pPr algn="ctr" eaLnBrk="0" hangingPunct="0"/>
              <a:r>
                <a:rPr lang="pt-BR" sz="2000">
                  <a:solidFill>
                    <a:schemeClr val="accent2"/>
                  </a:solidFill>
                  <a:latin typeface="Comic Sans MS" pitchFamily="66" charset="0"/>
                </a:rPr>
                <a:t>específica</a:t>
              </a:r>
            </a:p>
            <a:p>
              <a:pPr algn="ctr" eaLnBrk="0" hangingPunct="0"/>
              <a:r>
                <a:rPr lang="pt-BR" sz="2000">
                  <a:solidFill>
                    <a:schemeClr val="accent2"/>
                  </a:solidFill>
                  <a:latin typeface="Comic Sans MS" pitchFamily="66" charset="0"/>
                </a:rPr>
                <a:t>do </a:t>
              </a:r>
              <a:r>
                <a:rPr lang="pt-BR" sz="2000" i="1">
                  <a:solidFill>
                    <a:schemeClr val="accent2"/>
                  </a:solidFill>
                  <a:latin typeface="Comic Sans MS" pitchFamily="66" charset="0"/>
                </a:rPr>
                <a:t>cookie</a:t>
              </a:r>
              <a:endParaRPr lang="pt-BR" sz="2400" i="1"/>
            </a:p>
          </p:txBody>
        </p:sp>
        <p:sp>
          <p:nvSpPr>
            <p:cNvPr id="60466" name="Text Box 29"/>
            <p:cNvSpPr txBox="1">
              <a:spLocks noChangeArrowheads="1"/>
            </p:cNvSpPr>
            <p:nvPr/>
          </p:nvSpPr>
          <p:spPr bwMode="auto">
            <a:xfrm>
              <a:off x="4749" y="3149"/>
              <a:ext cx="873" cy="6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pt-BR" sz="2000">
                  <a:solidFill>
                    <a:schemeClr val="accent2"/>
                  </a:solidFill>
                  <a:latin typeface="Comic Sans MS" pitchFamily="66" charset="0"/>
                </a:rPr>
                <a:t>ação</a:t>
              </a:r>
            </a:p>
            <a:p>
              <a:pPr algn="ctr" eaLnBrk="0" hangingPunct="0"/>
              <a:r>
                <a:rPr lang="pt-BR" sz="2000">
                  <a:solidFill>
                    <a:schemeClr val="accent2"/>
                  </a:solidFill>
                  <a:latin typeface="Comic Sans MS" pitchFamily="66" charset="0"/>
                </a:rPr>
                <a:t>específica</a:t>
              </a:r>
            </a:p>
            <a:p>
              <a:pPr algn="ctr" eaLnBrk="0" hangingPunct="0"/>
              <a:r>
                <a:rPr lang="pt-BR" sz="2000">
                  <a:solidFill>
                    <a:schemeClr val="accent2"/>
                  </a:solidFill>
                  <a:latin typeface="Comic Sans MS" pitchFamily="66" charset="0"/>
                </a:rPr>
                <a:t>do </a:t>
              </a:r>
              <a:r>
                <a:rPr lang="pt-BR" sz="2000" i="1">
                  <a:solidFill>
                    <a:schemeClr val="accent2"/>
                  </a:solidFill>
                  <a:latin typeface="Comic Sans MS" pitchFamily="66" charset="0"/>
                </a:rPr>
                <a:t>cookie</a:t>
              </a:r>
            </a:p>
          </p:txBody>
        </p:sp>
      </p:grpSp>
      <p:sp>
        <p:nvSpPr>
          <p:cNvPr id="60422" name="Text Box 30"/>
          <p:cNvSpPr txBox="1">
            <a:spLocks noChangeArrowheads="1"/>
          </p:cNvSpPr>
          <p:nvPr/>
        </p:nvSpPr>
        <p:spPr bwMode="auto">
          <a:xfrm>
            <a:off x="5534025" y="2063750"/>
            <a:ext cx="1974850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pt-BR" sz="2000">
                <a:solidFill>
                  <a:schemeClr val="accent2"/>
                </a:solidFill>
                <a:latin typeface="Comic Sans MS" pitchFamily="66" charset="0"/>
              </a:rPr>
              <a:t>servidor</a:t>
            </a:r>
          </a:p>
          <a:p>
            <a:pPr algn="ctr" eaLnBrk="0" hangingPunct="0"/>
            <a:r>
              <a:rPr lang="pt-BR" sz="2000">
                <a:solidFill>
                  <a:schemeClr val="accent2"/>
                </a:solidFill>
                <a:latin typeface="Comic Sans MS" pitchFamily="66" charset="0"/>
              </a:rPr>
              <a:t>cria a ID 1678 </a:t>
            </a:r>
          </a:p>
          <a:p>
            <a:pPr algn="ctr" eaLnBrk="0" hangingPunct="0"/>
            <a:r>
              <a:rPr lang="pt-BR" sz="2000">
                <a:solidFill>
                  <a:schemeClr val="accent2"/>
                </a:solidFill>
                <a:latin typeface="Comic Sans MS" pitchFamily="66" charset="0"/>
              </a:rPr>
              <a:t>para o usuário</a:t>
            </a:r>
            <a:endParaRPr lang="pt-BR" sz="2000">
              <a:latin typeface="Comic Sans MS" pitchFamily="66" charset="0"/>
            </a:endParaRPr>
          </a:p>
        </p:txBody>
      </p:sp>
      <p:grpSp>
        <p:nvGrpSpPr>
          <p:cNvPr id="60423" name="Group 31"/>
          <p:cNvGrpSpPr>
            <a:grpSpLocks/>
          </p:cNvGrpSpPr>
          <p:nvPr/>
        </p:nvGrpSpPr>
        <p:grpSpPr bwMode="auto">
          <a:xfrm>
            <a:off x="8388350" y="3319463"/>
            <a:ext cx="293688" cy="395287"/>
            <a:chOff x="5115" y="1292"/>
            <a:chExt cx="185" cy="249"/>
          </a:xfrm>
        </p:grpSpPr>
        <p:sp>
          <p:nvSpPr>
            <p:cNvPr id="60445" name="Oval 32"/>
            <p:cNvSpPr>
              <a:spLocks noChangeArrowheads="1"/>
            </p:cNvSpPr>
            <p:nvPr/>
          </p:nvSpPr>
          <p:spPr bwMode="auto">
            <a:xfrm>
              <a:off x="5115" y="1292"/>
              <a:ext cx="177" cy="69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pt-BR"/>
            </a:p>
          </p:txBody>
        </p:sp>
        <p:sp>
          <p:nvSpPr>
            <p:cNvPr id="60446" name="Oval 33"/>
            <p:cNvSpPr>
              <a:spLocks noChangeArrowheads="1"/>
            </p:cNvSpPr>
            <p:nvPr/>
          </p:nvSpPr>
          <p:spPr bwMode="auto">
            <a:xfrm>
              <a:off x="5119" y="1472"/>
              <a:ext cx="177" cy="69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pt-BR"/>
            </a:p>
          </p:txBody>
        </p:sp>
        <p:sp>
          <p:nvSpPr>
            <p:cNvPr id="60447" name="Line 34"/>
            <p:cNvSpPr>
              <a:spLocks noChangeShapeType="1"/>
            </p:cNvSpPr>
            <p:nvPr/>
          </p:nvSpPr>
          <p:spPr bwMode="auto">
            <a:xfrm>
              <a:off x="5300" y="1315"/>
              <a:ext cx="0" cy="19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60448" name="Line 35"/>
            <p:cNvSpPr>
              <a:spLocks noChangeShapeType="1"/>
            </p:cNvSpPr>
            <p:nvPr/>
          </p:nvSpPr>
          <p:spPr bwMode="auto">
            <a:xfrm>
              <a:off x="5115" y="1331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</p:grpSp>
      <p:sp>
        <p:nvSpPr>
          <p:cNvPr id="60424" name="Line 36"/>
          <p:cNvSpPr>
            <a:spLocks noChangeShapeType="1"/>
          </p:cNvSpPr>
          <p:nvPr/>
        </p:nvSpPr>
        <p:spPr bwMode="auto">
          <a:xfrm>
            <a:off x="7485063" y="2686050"/>
            <a:ext cx="866775" cy="574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60425" name="Text Box 37"/>
          <p:cNvSpPr txBox="1">
            <a:spLocks noChangeArrowheads="1"/>
          </p:cNvSpPr>
          <p:nvPr/>
        </p:nvSpPr>
        <p:spPr bwMode="auto">
          <a:xfrm rot="2225390">
            <a:off x="7292975" y="2322513"/>
            <a:ext cx="1370013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pt-BR" sz="1600"/>
              <a:t>entrada no BD</a:t>
            </a:r>
          </a:p>
          <a:p>
            <a:pPr eaLnBrk="0" hangingPunct="0"/>
            <a:r>
              <a:rPr lang="pt-BR" sz="1600"/>
              <a:t>de retaguarda</a:t>
            </a:r>
          </a:p>
        </p:txBody>
      </p:sp>
      <p:sp>
        <p:nvSpPr>
          <p:cNvPr id="60426" name="Line 38"/>
          <p:cNvSpPr>
            <a:spLocks noChangeShapeType="1"/>
          </p:cNvSpPr>
          <p:nvPr/>
        </p:nvSpPr>
        <p:spPr bwMode="auto">
          <a:xfrm flipV="1">
            <a:off x="7107238" y="3614738"/>
            <a:ext cx="1098550" cy="4270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60427" name="Text Box 39"/>
          <p:cNvSpPr txBox="1">
            <a:spLocks noChangeArrowheads="1"/>
          </p:cNvSpPr>
          <p:nvPr/>
        </p:nvSpPr>
        <p:spPr bwMode="auto">
          <a:xfrm rot="-1144414">
            <a:off x="7405688" y="3771900"/>
            <a:ext cx="715962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pt-BR" sz="1600"/>
              <a:t>acesso</a:t>
            </a:r>
          </a:p>
        </p:txBody>
      </p:sp>
      <p:sp>
        <p:nvSpPr>
          <p:cNvPr id="60428" name="Line 40"/>
          <p:cNvSpPr>
            <a:spLocks noChangeShapeType="1"/>
          </p:cNvSpPr>
          <p:nvPr/>
        </p:nvSpPr>
        <p:spPr bwMode="auto">
          <a:xfrm flipV="1">
            <a:off x="7229475" y="3870325"/>
            <a:ext cx="1195388" cy="1282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60429" name="Text Box 41"/>
          <p:cNvSpPr txBox="1">
            <a:spLocks noChangeArrowheads="1"/>
          </p:cNvSpPr>
          <p:nvPr/>
        </p:nvSpPr>
        <p:spPr bwMode="auto">
          <a:xfrm rot="-2728275">
            <a:off x="7668419" y="4455319"/>
            <a:ext cx="715962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pt-BR" sz="1600"/>
              <a:t>acesso</a:t>
            </a:r>
          </a:p>
        </p:txBody>
      </p:sp>
      <p:grpSp>
        <p:nvGrpSpPr>
          <p:cNvPr id="60430" name="Group 42"/>
          <p:cNvGrpSpPr>
            <a:grpSpLocks/>
          </p:cNvGrpSpPr>
          <p:nvPr/>
        </p:nvGrpSpPr>
        <p:grpSpPr bwMode="auto">
          <a:xfrm>
            <a:off x="220663" y="3321050"/>
            <a:ext cx="1787525" cy="914400"/>
            <a:chOff x="654" y="1700"/>
            <a:chExt cx="1126" cy="576"/>
          </a:xfrm>
        </p:grpSpPr>
        <p:sp>
          <p:nvSpPr>
            <p:cNvPr id="60441" name="AutoShape 43"/>
            <p:cNvSpPr>
              <a:spLocks noChangeArrowheads="1"/>
            </p:cNvSpPr>
            <p:nvPr/>
          </p:nvSpPr>
          <p:spPr bwMode="auto">
            <a:xfrm>
              <a:off x="654" y="1700"/>
              <a:ext cx="1126" cy="576"/>
            </a:xfrm>
            <a:prstGeom prst="parallelogram">
              <a:avLst>
                <a:gd name="adj" fmla="val 48872"/>
              </a:avLst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pt-BR" sz="1600"/>
            </a:p>
          </p:txBody>
        </p:sp>
        <p:grpSp>
          <p:nvGrpSpPr>
            <p:cNvPr id="60442" name="Group 44"/>
            <p:cNvGrpSpPr>
              <a:grpSpLocks/>
            </p:cNvGrpSpPr>
            <p:nvPr/>
          </p:nvGrpSpPr>
          <p:grpSpPr bwMode="auto">
            <a:xfrm>
              <a:off x="765" y="1709"/>
              <a:ext cx="844" cy="548"/>
              <a:chOff x="765" y="1709"/>
              <a:chExt cx="844" cy="548"/>
            </a:xfrm>
          </p:grpSpPr>
          <p:sp>
            <p:nvSpPr>
              <p:cNvPr id="60443" name="Text Box 45"/>
              <p:cNvSpPr txBox="1">
                <a:spLocks noChangeArrowheads="1"/>
              </p:cNvSpPr>
              <p:nvPr/>
            </p:nvSpPr>
            <p:spPr bwMode="auto">
              <a:xfrm>
                <a:off x="980" y="1709"/>
                <a:ext cx="629" cy="32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eaLnBrk="0" hangingPunct="0"/>
                <a:r>
                  <a:rPr lang="pt-BR" sz="1400" b="1"/>
                  <a:t>arquivo de</a:t>
                </a:r>
              </a:p>
              <a:p>
                <a:pPr eaLnBrk="0" hangingPunct="0"/>
                <a:r>
                  <a:rPr lang="pt-BR" sz="1400" b="1"/>
                  <a:t>Cookies</a:t>
                </a:r>
              </a:p>
            </p:txBody>
          </p:sp>
          <p:sp>
            <p:nvSpPr>
              <p:cNvPr id="60444" name="Text Box 46"/>
              <p:cNvSpPr txBox="1">
                <a:spLocks noChangeArrowheads="1"/>
              </p:cNvSpPr>
              <p:nvPr/>
            </p:nvSpPr>
            <p:spPr bwMode="auto">
              <a:xfrm>
                <a:off x="765" y="1931"/>
                <a:ext cx="748" cy="32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eaLnBrk="0" hangingPunct="0"/>
                <a:r>
                  <a:rPr lang="pt-BR" sz="1400"/>
                  <a:t>amazon: 1678</a:t>
                </a:r>
              </a:p>
              <a:p>
                <a:pPr eaLnBrk="0" hangingPunct="0"/>
                <a:r>
                  <a:rPr lang="pt-BR" sz="1400"/>
                  <a:t>ebay: 8734</a:t>
                </a:r>
              </a:p>
            </p:txBody>
          </p:sp>
        </p:grpSp>
      </p:grpSp>
      <p:sp>
        <p:nvSpPr>
          <p:cNvPr id="60431" name="AutoShape 47"/>
          <p:cNvSpPr>
            <a:spLocks noChangeArrowheads="1"/>
          </p:cNvSpPr>
          <p:nvPr/>
        </p:nvSpPr>
        <p:spPr bwMode="auto">
          <a:xfrm>
            <a:off x="287338" y="2057400"/>
            <a:ext cx="1787525" cy="914400"/>
          </a:xfrm>
          <a:prstGeom prst="parallelogram">
            <a:avLst>
              <a:gd name="adj" fmla="val 48872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pt-BR" sz="1600"/>
          </a:p>
        </p:txBody>
      </p:sp>
      <p:grpSp>
        <p:nvGrpSpPr>
          <p:cNvPr id="60432" name="Group 48"/>
          <p:cNvGrpSpPr>
            <a:grpSpLocks/>
          </p:cNvGrpSpPr>
          <p:nvPr/>
        </p:nvGrpSpPr>
        <p:grpSpPr bwMode="auto">
          <a:xfrm>
            <a:off x="463550" y="2058988"/>
            <a:ext cx="1339850" cy="876300"/>
            <a:chOff x="765" y="1709"/>
            <a:chExt cx="844" cy="552"/>
          </a:xfrm>
        </p:grpSpPr>
        <p:sp>
          <p:nvSpPr>
            <p:cNvPr id="60439" name="Text Box 49"/>
            <p:cNvSpPr txBox="1">
              <a:spLocks noChangeArrowheads="1"/>
            </p:cNvSpPr>
            <p:nvPr/>
          </p:nvSpPr>
          <p:spPr bwMode="auto">
            <a:xfrm>
              <a:off x="980" y="1709"/>
              <a:ext cx="629" cy="3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pt-BR" sz="1400" b="1"/>
                <a:t>arquivo de</a:t>
              </a:r>
            </a:p>
            <a:p>
              <a:pPr eaLnBrk="0" hangingPunct="0"/>
              <a:r>
                <a:rPr lang="pt-BR" sz="1400" b="1"/>
                <a:t>Cookies</a:t>
              </a:r>
              <a:endParaRPr lang="pt-BR" sz="1400"/>
            </a:p>
          </p:txBody>
        </p:sp>
        <p:sp>
          <p:nvSpPr>
            <p:cNvPr id="60440" name="Text Box 50"/>
            <p:cNvSpPr txBox="1">
              <a:spLocks noChangeArrowheads="1"/>
            </p:cNvSpPr>
            <p:nvPr/>
          </p:nvSpPr>
          <p:spPr bwMode="auto">
            <a:xfrm>
              <a:off x="765" y="1915"/>
              <a:ext cx="611" cy="3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endParaRPr lang="pt-BR" sz="1600"/>
            </a:p>
            <a:p>
              <a:pPr eaLnBrk="0" hangingPunct="0"/>
              <a:r>
                <a:rPr lang="pt-BR" sz="1400"/>
                <a:t>ebay: 8734</a:t>
              </a:r>
            </a:p>
          </p:txBody>
        </p:sp>
      </p:grpSp>
      <p:grpSp>
        <p:nvGrpSpPr>
          <p:cNvPr id="60433" name="Group 51"/>
          <p:cNvGrpSpPr>
            <a:grpSpLocks/>
          </p:cNvGrpSpPr>
          <p:nvPr/>
        </p:nvGrpSpPr>
        <p:grpSpPr bwMode="auto">
          <a:xfrm>
            <a:off x="261938" y="5000625"/>
            <a:ext cx="1787525" cy="914400"/>
            <a:chOff x="654" y="1700"/>
            <a:chExt cx="1126" cy="576"/>
          </a:xfrm>
        </p:grpSpPr>
        <p:sp>
          <p:nvSpPr>
            <p:cNvPr id="60435" name="AutoShape 52"/>
            <p:cNvSpPr>
              <a:spLocks noChangeArrowheads="1"/>
            </p:cNvSpPr>
            <p:nvPr/>
          </p:nvSpPr>
          <p:spPr bwMode="auto">
            <a:xfrm>
              <a:off x="654" y="1700"/>
              <a:ext cx="1126" cy="576"/>
            </a:xfrm>
            <a:prstGeom prst="parallelogram">
              <a:avLst>
                <a:gd name="adj" fmla="val 48872"/>
              </a:avLst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pt-BR" sz="1600"/>
            </a:p>
          </p:txBody>
        </p:sp>
        <p:grpSp>
          <p:nvGrpSpPr>
            <p:cNvPr id="60436" name="Group 53"/>
            <p:cNvGrpSpPr>
              <a:grpSpLocks/>
            </p:cNvGrpSpPr>
            <p:nvPr/>
          </p:nvGrpSpPr>
          <p:grpSpPr bwMode="auto">
            <a:xfrm>
              <a:off x="765" y="1709"/>
              <a:ext cx="844" cy="548"/>
              <a:chOff x="765" y="1709"/>
              <a:chExt cx="844" cy="548"/>
            </a:xfrm>
          </p:grpSpPr>
          <p:sp>
            <p:nvSpPr>
              <p:cNvPr id="60437" name="Text Box 54"/>
              <p:cNvSpPr txBox="1">
                <a:spLocks noChangeArrowheads="1"/>
              </p:cNvSpPr>
              <p:nvPr/>
            </p:nvSpPr>
            <p:spPr bwMode="auto">
              <a:xfrm>
                <a:off x="980" y="1709"/>
                <a:ext cx="629" cy="32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eaLnBrk="0" hangingPunct="0"/>
                <a:r>
                  <a:rPr lang="pt-BR" sz="1400" b="1"/>
                  <a:t>arquivo de</a:t>
                </a:r>
              </a:p>
              <a:p>
                <a:pPr eaLnBrk="0" hangingPunct="0"/>
                <a:r>
                  <a:rPr lang="pt-BR" sz="1400" b="1"/>
                  <a:t>Cookies</a:t>
                </a:r>
              </a:p>
            </p:txBody>
          </p:sp>
          <p:sp>
            <p:nvSpPr>
              <p:cNvPr id="60438" name="Text Box 55"/>
              <p:cNvSpPr txBox="1">
                <a:spLocks noChangeArrowheads="1"/>
              </p:cNvSpPr>
              <p:nvPr/>
            </p:nvSpPr>
            <p:spPr bwMode="auto">
              <a:xfrm>
                <a:off x="765" y="1931"/>
                <a:ext cx="748" cy="32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eaLnBrk="0" hangingPunct="0"/>
                <a:r>
                  <a:rPr lang="pt-BR" sz="1400"/>
                  <a:t>amazon: 1678</a:t>
                </a:r>
              </a:p>
              <a:p>
                <a:pPr eaLnBrk="0" hangingPunct="0"/>
                <a:r>
                  <a:rPr lang="pt-BR" sz="1400"/>
                  <a:t>ebay: 8734</a:t>
                </a:r>
              </a:p>
            </p:txBody>
          </p:sp>
        </p:grpSp>
      </p:grpSp>
      <p:sp>
        <p:nvSpPr>
          <p:cNvPr id="60434" name="Text Box 56"/>
          <p:cNvSpPr txBox="1">
            <a:spLocks noChangeArrowheads="1"/>
          </p:cNvSpPr>
          <p:nvPr/>
        </p:nvSpPr>
        <p:spPr bwMode="auto">
          <a:xfrm>
            <a:off x="200025" y="4484688"/>
            <a:ext cx="2249488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pt-BR" sz="1800">
                <a:latin typeface="Comic Sans MS" pitchFamily="66" charset="0"/>
              </a:rPr>
              <a:t>uma semana depois: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2: Camada de Aplicação</a:t>
            </a:r>
            <a:endParaRPr lang="pt-BR">
              <a:latin typeface="Times New Roman" pitchFamily="18" charset="0"/>
            </a:endParaRPr>
          </a:p>
        </p:txBody>
      </p:sp>
      <p:sp>
        <p:nvSpPr>
          <p:cNvPr id="61443" name="Espaço Reservado para Número de Slide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3484CB73-D011-49F9-ACFB-6D4D90277615}" type="slidenum">
              <a:rPr lang="en-US" smtClean="0"/>
              <a:pPr/>
              <a:t>36</a:t>
            </a:fld>
            <a:endParaRPr lang="en-US" smtClean="0"/>
          </a:p>
        </p:txBody>
      </p:sp>
      <p:sp>
        <p:nvSpPr>
          <p:cNvPr id="6144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i="1" smtClean="0"/>
              <a:t>Cookies</a:t>
            </a:r>
            <a:r>
              <a:rPr lang="pt-BR" smtClean="0"/>
              <a:t> (continuação)</a:t>
            </a:r>
          </a:p>
        </p:txBody>
      </p:sp>
      <p:sp>
        <p:nvSpPr>
          <p:cNvPr id="6144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33400" y="1477963"/>
            <a:ext cx="4535488" cy="2644775"/>
          </a:xfrm>
        </p:spPr>
        <p:txBody>
          <a:bodyPr/>
          <a:lstStyle/>
          <a:p>
            <a:pPr>
              <a:buFont typeface="ZapfDingbats" pitchFamily="82" charset="0"/>
              <a:buNone/>
            </a:pPr>
            <a:r>
              <a:rPr lang="pt-BR" sz="2400" u="sng" smtClean="0">
                <a:solidFill>
                  <a:srgbClr val="FF0000"/>
                </a:solidFill>
              </a:rPr>
              <a:t>O que os </a:t>
            </a:r>
            <a:r>
              <a:rPr lang="pt-BR" sz="2400" i="1" u="sng" smtClean="0">
                <a:solidFill>
                  <a:srgbClr val="FF0000"/>
                </a:solidFill>
              </a:rPr>
              <a:t>cookies</a:t>
            </a:r>
            <a:r>
              <a:rPr lang="pt-BR" sz="2400" u="sng" smtClean="0">
                <a:solidFill>
                  <a:srgbClr val="FF0000"/>
                </a:solidFill>
              </a:rPr>
              <a:t> podem obter:</a:t>
            </a:r>
            <a:endParaRPr lang="pt-BR" sz="2400" smtClean="0"/>
          </a:p>
          <a:p>
            <a:r>
              <a:rPr lang="pt-BR" sz="2400" smtClean="0"/>
              <a:t>autorização</a:t>
            </a:r>
          </a:p>
          <a:p>
            <a:r>
              <a:rPr lang="pt-BR" sz="2400" smtClean="0"/>
              <a:t>carrinhos de compra</a:t>
            </a:r>
          </a:p>
          <a:p>
            <a:r>
              <a:rPr lang="pt-BR" sz="2400" smtClean="0"/>
              <a:t>recomendações</a:t>
            </a:r>
          </a:p>
          <a:p>
            <a:r>
              <a:rPr lang="pt-BR" sz="2400" smtClean="0"/>
              <a:t>estado da sessão do usuário (</a:t>
            </a:r>
            <a:r>
              <a:rPr lang="pt-BR" sz="2400" i="1" smtClean="0"/>
              <a:t>Webmail</a:t>
            </a:r>
            <a:r>
              <a:rPr lang="pt-BR" sz="2400" smtClean="0"/>
              <a:t>)</a:t>
            </a:r>
          </a:p>
          <a:p>
            <a:endParaRPr lang="pt-BR" sz="2400" smtClean="0"/>
          </a:p>
        </p:txBody>
      </p:sp>
      <p:sp>
        <p:nvSpPr>
          <p:cNvPr id="61446" name="Rectangle 4"/>
          <p:cNvSpPr>
            <a:spLocks noChangeArrowheads="1"/>
          </p:cNvSpPr>
          <p:nvPr/>
        </p:nvSpPr>
        <p:spPr bwMode="auto">
          <a:xfrm>
            <a:off x="5103813" y="1458913"/>
            <a:ext cx="3810000" cy="2327275"/>
          </a:xfrm>
          <a:prstGeom prst="rect">
            <a:avLst/>
          </a:prstGeom>
          <a:noFill/>
          <a:ln w="19050">
            <a:solidFill>
              <a:schemeClr val="accent2"/>
            </a:solidFill>
            <a:miter lim="800000"/>
            <a:headEnd/>
            <a:tailEnd/>
          </a:ln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0"/>
              <a:buNone/>
            </a:pPr>
            <a:r>
              <a:rPr lang="pt-BR" sz="2400" i="1" u="sng">
                <a:solidFill>
                  <a:srgbClr val="FF0000"/>
                </a:solidFill>
                <a:latin typeface="Comic Sans MS" pitchFamily="66" charset="0"/>
              </a:rPr>
              <a:t>Cookies</a:t>
            </a:r>
            <a:r>
              <a:rPr lang="pt-BR" sz="2400" u="sng">
                <a:solidFill>
                  <a:srgbClr val="FF0000"/>
                </a:solidFill>
                <a:latin typeface="Comic Sans MS" pitchFamily="66" charset="0"/>
              </a:rPr>
              <a:t> e privacidade:</a:t>
            </a:r>
            <a:endParaRPr lang="pt-BR" sz="2400">
              <a:latin typeface="Comic Sans MS" pitchFamily="66" charset="0"/>
            </a:endParaRPr>
          </a:p>
          <a:p>
            <a:pPr marL="342900" indent="-342900" eaLnBrk="0" hangingPunct="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0"/>
              <a:buChar char="r"/>
            </a:pPr>
            <a:r>
              <a:rPr lang="pt-BR" sz="2000">
                <a:latin typeface="Comic Sans MS" pitchFamily="66" charset="0"/>
              </a:rPr>
              <a:t>cookies permitem que os sítios aprendam muito sobre você</a:t>
            </a:r>
          </a:p>
          <a:p>
            <a:pPr marL="342900" indent="-342900" eaLnBrk="0" hangingPunct="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0"/>
              <a:buChar char="r"/>
            </a:pPr>
            <a:r>
              <a:rPr lang="pt-BR" sz="2000">
                <a:latin typeface="Comic Sans MS" pitchFamily="66" charset="0"/>
              </a:rPr>
              <a:t>você pode fornecer nome e e-mail para os sítios</a:t>
            </a:r>
          </a:p>
        </p:txBody>
      </p:sp>
      <p:sp>
        <p:nvSpPr>
          <p:cNvPr id="61447" name="Text Box 5"/>
          <p:cNvSpPr txBox="1">
            <a:spLocks noChangeArrowheads="1"/>
          </p:cNvSpPr>
          <p:nvPr/>
        </p:nvSpPr>
        <p:spPr bwMode="auto">
          <a:xfrm>
            <a:off x="7513638" y="1225550"/>
            <a:ext cx="700087" cy="39687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pt-BR" sz="2000">
                <a:solidFill>
                  <a:schemeClr val="accent2"/>
                </a:solidFill>
                <a:latin typeface="Comic Sans MS" pitchFamily="66" charset="0"/>
              </a:rPr>
              <a:t>nota</a:t>
            </a:r>
            <a:endParaRPr lang="pt-BR" sz="160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573088" y="4052888"/>
            <a:ext cx="6019800" cy="264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0"/>
              <a:buNone/>
              <a:defRPr/>
            </a:pPr>
            <a:r>
              <a:rPr lang="pt-BR" sz="2400" u="sng" kern="0">
                <a:solidFill>
                  <a:srgbClr val="FF0000"/>
                </a:solidFill>
                <a:latin typeface="+mn-lt"/>
                <a:cs typeface="+mn-cs"/>
              </a:rPr>
              <a:t>Como manter o “estado”:</a:t>
            </a:r>
            <a:endParaRPr lang="pt-BR" sz="2400" kern="0">
              <a:latin typeface="+mn-lt"/>
              <a:cs typeface="+mn-cs"/>
            </a:endParaRPr>
          </a:p>
          <a:p>
            <a:pPr marL="342900" indent="-342900" eaLnBrk="0" hangingPunct="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0"/>
              <a:buChar char="r"/>
              <a:defRPr/>
            </a:pPr>
            <a:r>
              <a:rPr lang="pt-BR" sz="2400" kern="0">
                <a:latin typeface="+mn-lt"/>
                <a:cs typeface="+mn-cs"/>
              </a:rPr>
              <a:t>Pontos finais do protocolo: mantêm o estado no transmissor</a:t>
            </a:r>
            <a:r>
              <a:rPr lang="en-US" sz="2400" kern="0">
                <a:latin typeface="+mn-lt"/>
                <a:cs typeface="+mn-cs"/>
              </a:rPr>
              <a:t>/</a:t>
            </a:r>
            <a:r>
              <a:rPr lang="pt-BR" sz="2400" kern="0">
                <a:latin typeface="+mn-lt"/>
                <a:cs typeface="+mn-cs"/>
              </a:rPr>
              <a:t>receptor para múltiplas transações</a:t>
            </a:r>
          </a:p>
          <a:p>
            <a:pPr marL="342900" indent="-342900" eaLnBrk="0" hangingPunct="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0"/>
              <a:buChar char="r"/>
              <a:defRPr/>
            </a:pPr>
            <a:r>
              <a:rPr lang="pt-BR" sz="2400" i="1" kern="0" err="1">
                <a:latin typeface="+mn-lt"/>
                <a:cs typeface="+mn-cs"/>
              </a:rPr>
              <a:t>Cookies</a:t>
            </a:r>
            <a:r>
              <a:rPr lang="pt-BR" sz="2400" i="1" kern="0">
                <a:latin typeface="+mn-lt"/>
                <a:cs typeface="+mn-cs"/>
              </a:rPr>
              <a:t>:</a:t>
            </a:r>
            <a:r>
              <a:rPr lang="pt-BR" sz="2400" kern="0">
                <a:latin typeface="+mn-lt"/>
                <a:cs typeface="+mn-cs"/>
              </a:rPr>
              <a:t> mensagens </a:t>
            </a:r>
            <a:r>
              <a:rPr lang="pt-BR" sz="2400" kern="0" err="1">
                <a:latin typeface="+mn-lt"/>
                <a:cs typeface="+mn-cs"/>
              </a:rPr>
              <a:t>http</a:t>
            </a:r>
            <a:r>
              <a:rPr lang="pt-BR" sz="2400" kern="0">
                <a:latin typeface="+mn-lt"/>
                <a:cs typeface="+mn-cs"/>
              </a:rPr>
              <a:t> transportam o estado</a:t>
            </a:r>
            <a:endParaRPr lang="pt-BR" sz="2400" i="1" kern="0">
              <a:latin typeface="+mn-lt"/>
              <a:cs typeface="+mn-cs"/>
            </a:endParaRPr>
          </a:p>
          <a:p>
            <a:pPr marL="342900" indent="-342900" eaLnBrk="0" hangingPunct="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0"/>
              <a:buChar char="r"/>
              <a:defRPr/>
            </a:pPr>
            <a:endParaRPr lang="pt-BR" sz="2400" kern="0">
              <a:latin typeface="+mn-lt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2: Camada de Aplicação</a:t>
            </a:r>
            <a:endParaRPr lang="pt-BR">
              <a:latin typeface="Times New Roman" pitchFamily="18" charset="0"/>
            </a:endParaRPr>
          </a:p>
        </p:txBody>
      </p:sp>
      <p:sp>
        <p:nvSpPr>
          <p:cNvPr id="7173" name="Espaço Reservado para Número de Slide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B4525FBF-5B15-4E94-875A-F37575BB0825}" type="slidenum">
              <a:rPr lang="en-US" smtClean="0"/>
              <a:pPr/>
              <a:t>37</a:t>
            </a:fld>
            <a:endParaRPr lang="en-US" smtClean="0"/>
          </a:p>
        </p:txBody>
      </p:sp>
      <p:sp>
        <p:nvSpPr>
          <p:cNvPr id="7174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228600"/>
            <a:ext cx="8275638" cy="1143000"/>
          </a:xfrm>
        </p:spPr>
        <p:txBody>
          <a:bodyPr/>
          <a:lstStyle/>
          <a:p>
            <a:r>
              <a:rPr lang="pt-BR" sz="3600" smtClean="0"/>
              <a:t>Cache Web (servidor proxy)</a:t>
            </a:r>
            <a:endParaRPr lang="pt-BR" smtClean="0"/>
          </a:p>
        </p:txBody>
      </p:sp>
      <p:sp>
        <p:nvSpPr>
          <p:cNvPr id="717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36538" y="2009775"/>
            <a:ext cx="3602037" cy="3762375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pt-BR" sz="2000" dirty="0" smtClean="0"/>
              <a:t>usuário configura </a:t>
            </a:r>
            <a:r>
              <a:rPr lang="pt-BR" sz="2000" i="1" dirty="0" smtClean="0"/>
              <a:t>browser</a:t>
            </a:r>
            <a:r>
              <a:rPr lang="pt-BR" sz="2000" dirty="0" smtClean="0"/>
              <a:t>: acessos Web via proxy</a:t>
            </a:r>
          </a:p>
          <a:p>
            <a:pPr>
              <a:lnSpc>
                <a:spcPct val="90000"/>
              </a:lnSpc>
            </a:pPr>
            <a:r>
              <a:rPr lang="pt-BR" sz="2000" dirty="0" smtClean="0"/>
              <a:t>cliente envia todos pedidos HTTP ao </a:t>
            </a:r>
            <a:r>
              <a:rPr lang="pt-BR" sz="2000" i="1" dirty="0" smtClean="0"/>
              <a:t>proxy</a:t>
            </a:r>
          </a:p>
          <a:p>
            <a:pPr lvl="1">
              <a:lnSpc>
                <a:spcPct val="90000"/>
              </a:lnSpc>
            </a:pPr>
            <a:r>
              <a:rPr lang="pt-BR" sz="1800" dirty="0" smtClean="0"/>
              <a:t>se objeto estiver no cache do </a:t>
            </a:r>
            <a:r>
              <a:rPr lang="pt-BR" sz="1800" i="1" dirty="0" smtClean="0"/>
              <a:t>proxy</a:t>
            </a:r>
            <a:r>
              <a:rPr lang="pt-BR" sz="1800" dirty="0" smtClean="0"/>
              <a:t>, este o devolve imediatamente na resposta HTTP</a:t>
            </a:r>
          </a:p>
          <a:p>
            <a:pPr lvl="1">
              <a:lnSpc>
                <a:spcPct val="90000"/>
              </a:lnSpc>
            </a:pPr>
            <a:r>
              <a:rPr lang="pt-BR" sz="1800" dirty="0" smtClean="0"/>
              <a:t>senão, solicita objeto do servidor de origem, depois devolve resposta HTTP ao cliente</a:t>
            </a:r>
            <a:endParaRPr lang="pt-BR" sz="2000" dirty="0" smtClean="0"/>
          </a:p>
        </p:txBody>
      </p:sp>
      <p:sp>
        <p:nvSpPr>
          <p:cNvPr id="7176" name="Rectangle 4"/>
          <p:cNvSpPr>
            <a:spLocks noChangeArrowheads="1"/>
          </p:cNvSpPr>
          <p:nvPr/>
        </p:nvSpPr>
        <p:spPr bwMode="auto">
          <a:xfrm>
            <a:off x="600075" y="1428750"/>
            <a:ext cx="8145463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0"/>
              <a:buNone/>
            </a:pPr>
            <a:r>
              <a:rPr lang="pt-BR" sz="2400">
                <a:solidFill>
                  <a:srgbClr val="FF0000"/>
                </a:solidFill>
                <a:latin typeface="Comic Sans MS" pitchFamily="66" charset="0"/>
              </a:rPr>
              <a:t>Meta:</a:t>
            </a:r>
            <a:r>
              <a:rPr lang="pt-BR" sz="2000">
                <a:latin typeface="Comic Sans MS" pitchFamily="66" charset="0"/>
              </a:rPr>
              <a:t> atender pedido do cliente sem envolver servidor de origem</a:t>
            </a:r>
            <a:endParaRPr lang="pt-BR" sz="2400">
              <a:latin typeface="Comic Sans MS" pitchFamily="66" charset="0"/>
            </a:endParaRPr>
          </a:p>
        </p:txBody>
      </p:sp>
      <p:graphicFrame>
        <p:nvGraphicFramePr>
          <p:cNvPr id="7170" name="Object 5"/>
          <p:cNvGraphicFramePr>
            <a:graphicFrameLocks noChangeAspect="1"/>
          </p:cNvGraphicFramePr>
          <p:nvPr/>
        </p:nvGraphicFramePr>
        <p:xfrm>
          <a:off x="4203700" y="2955925"/>
          <a:ext cx="515938" cy="414338"/>
        </p:xfrm>
        <a:graphic>
          <a:graphicData uri="http://schemas.openxmlformats.org/presentationml/2006/ole">
            <p:oleObj spid="_x0000_s7226" name="Clip" r:id="rId4" imgW="1307263" imgH="1084139" progId="">
              <p:embed/>
            </p:oleObj>
          </a:graphicData>
        </a:graphic>
      </p:graphicFrame>
      <p:sp>
        <p:nvSpPr>
          <p:cNvPr id="7177" name="Text Box 6"/>
          <p:cNvSpPr txBox="1">
            <a:spLocks noChangeArrowheads="1"/>
          </p:cNvSpPr>
          <p:nvPr/>
        </p:nvSpPr>
        <p:spPr bwMode="auto">
          <a:xfrm>
            <a:off x="4071938" y="2559050"/>
            <a:ext cx="8255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pt-BR" sz="1600">
                <a:latin typeface="Comic Sans MS" pitchFamily="66" charset="0"/>
              </a:rPr>
              <a:t>cliente</a:t>
            </a:r>
            <a:endParaRPr lang="pt-BR" sz="2400"/>
          </a:p>
        </p:txBody>
      </p:sp>
      <p:graphicFrame>
        <p:nvGraphicFramePr>
          <p:cNvPr id="7171" name="Object 7"/>
          <p:cNvGraphicFramePr>
            <a:graphicFrameLocks noChangeAspect="1"/>
          </p:cNvGraphicFramePr>
          <p:nvPr/>
        </p:nvGraphicFramePr>
        <p:xfrm>
          <a:off x="4268788" y="4826000"/>
          <a:ext cx="515937" cy="412750"/>
        </p:xfrm>
        <a:graphic>
          <a:graphicData uri="http://schemas.openxmlformats.org/presentationml/2006/ole">
            <p:oleObj spid="_x0000_s7227" name="Clip" r:id="rId5" imgW="1307263" imgH="1084139" progId="">
              <p:embed/>
            </p:oleObj>
          </a:graphicData>
        </a:graphic>
      </p:graphicFrame>
      <p:sp>
        <p:nvSpPr>
          <p:cNvPr id="7178" name="Text Box 8"/>
          <p:cNvSpPr txBox="1">
            <a:spLocks noChangeArrowheads="1"/>
          </p:cNvSpPr>
          <p:nvPr/>
        </p:nvSpPr>
        <p:spPr bwMode="auto">
          <a:xfrm>
            <a:off x="5819775" y="2727325"/>
            <a:ext cx="1222375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pt-BR" sz="2000" dirty="0">
                <a:latin typeface="Comic Sans MS" pitchFamily="66" charset="0"/>
              </a:rPr>
              <a:t>Servidor</a:t>
            </a:r>
            <a:br>
              <a:rPr lang="pt-BR" sz="2000" dirty="0">
                <a:latin typeface="Comic Sans MS" pitchFamily="66" charset="0"/>
              </a:rPr>
            </a:br>
            <a:r>
              <a:rPr lang="pt-BR" sz="2000" i="1" dirty="0">
                <a:latin typeface="Comic Sans MS" pitchFamily="66" charset="0"/>
              </a:rPr>
              <a:t>proxy</a:t>
            </a:r>
            <a:endParaRPr lang="pt-BR" sz="2400" i="1" dirty="0"/>
          </a:p>
        </p:txBody>
      </p:sp>
      <p:grpSp>
        <p:nvGrpSpPr>
          <p:cNvPr id="7179" name="Group 9"/>
          <p:cNvGrpSpPr>
            <a:grpSpLocks/>
          </p:cNvGrpSpPr>
          <p:nvPr/>
        </p:nvGrpSpPr>
        <p:grpSpPr bwMode="auto">
          <a:xfrm>
            <a:off x="6249988" y="3556000"/>
            <a:ext cx="346075" cy="742950"/>
            <a:chOff x="4180" y="783"/>
            <a:chExt cx="150" cy="307"/>
          </a:xfrm>
        </p:grpSpPr>
        <p:sp>
          <p:nvSpPr>
            <p:cNvPr id="7213" name="AutoShape 10"/>
            <p:cNvSpPr>
              <a:spLocks noChangeArrowheads="1"/>
            </p:cNvSpPr>
            <p:nvPr/>
          </p:nvSpPr>
          <p:spPr bwMode="auto">
            <a:xfrm>
              <a:off x="4180" y="1019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pt-BR"/>
            </a:p>
          </p:txBody>
        </p:sp>
        <p:sp>
          <p:nvSpPr>
            <p:cNvPr id="7214" name="Rectangle 11"/>
            <p:cNvSpPr>
              <a:spLocks noChangeArrowheads="1"/>
            </p:cNvSpPr>
            <p:nvPr/>
          </p:nvSpPr>
          <p:spPr bwMode="auto">
            <a:xfrm>
              <a:off x="4256" y="785"/>
              <a:ext cx="69" cy="236"/>
            </a:xfrm>
            <a:prstGeom prst="rect">
              <a:avLst/>
            </a:prstGeom>
            <a:solidFill>
              <a:srgbClr val="33CCCC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pt-BR"/>
            </a:p>
          </p:txBody>
        </p:sp>
        <p:sp>
          <p:nvSpPr>
            <p:cNvPr id="7215" name="Rectangle 12"/>
            <p:cNvSpPr>
              <a:spLocks noChangeArrowheads="1"/>
            </p:cNvSpPr>
            <p:nvPr/>
          </p:nvSpPr>
          <p:spPr bwMode="auto">
            <a:xfrm>
              <a:off x="4181" y="852"/>
              <a:ext cx="95" cy="236"/>
            </a:xfrm>
            <a:prstGeom prst="rect">
              <a:avLst/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pt-BR"/>
            </a:p>
          </p:txBody>
        </p:sp>
        <p:sp>
          <p:nvSpPr>
            <p:cNvPr id="7216" name="AutoShape 13"/>
            <p:cNvSpPr>
              <a:spLocks noChangeArrowheads="1"/>
            </p:cNvSpPr>
            <p:nvPr/>
          </p:nvSpPr>
          <p:spPr bwMode="auto">
            <a:xfrm>
              <a:off x="4180" y="783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pt-BR"/>
            </a:p>
          </p:txBody>
        </p:sp>
        <p:sp>
          <p:nvSpPr>
            <p:cNvPr id="7217" name="Line 14"/>
            <p:cNvSpPr>
              <a:spLocks noChangeShapeType="1"/>
            </p:cNvSpPr>
            <p:nvPr/>
          </p:nvSpPr>
          <p:spPr bwMode="auto">
            <a:xfrm>
              <a:off x="4330" y="788"/>
              <a:ext cx="0" cy="23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7218" name="Line 15"/>
            <p:cNvSpPr>
              <a:spLocks noChangeShapeType="1"/>
            </p:cNvSpPr>
            <p:nvPr/>
          </p:nvSpPr>
          <p:spPr bwMode="auto">
            <a:xfrm flipH="1">
              <a:off x="4276" y="1019"/>
              <a:ext cx="54" cy="6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7219" name="Rectangle 16"/>
            <p:cNvSpPr>
              <a:spLocks noChangeArrowheads="1"/>
            </p:cNvSpPr>
            <p:nvPr/>
          </p:nvSpPr>
          <p:spPr bwMode="auto">
            <a:xfrm>
              <a:off x="4193" y="883"/>
              <a:ext cx="63" cy="136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pt-BR"/>
            </a:p>
          </p:txBody>
        </p:sp>
        <p:sp>
          <p:nvSpPr>
            <p:cNvPr id="7220" name="Rectangle 17"/>
            <p:cNvSpPr>
              <a:spLocks noChangeArrowheads="1"/>
            </p:cNvSpPr>
            <p:nvPr/>
          </p:nvSpPr>
          <p:spPr bwMode="auto">
            <a:xfrm>
              <a:off x="4202" y="924"/>
              <a:ext cx="48" cy="48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pt-BR"/>
            </a:p>
          </p:txBody>
        </p:sp>
      </p:grpSp>
      <p:sp>
        <p:nvSpPr>
          <p:cNvPr id="7180" name="Line 18"/>
          <p:cNvSpPr>
            <a:spLocks noChangeShapeType="1"/>
          </p:cNvSpPr>
          <p:nvPr/>
        </p:nvSpPr>
        <p:spPr bwMode="auto">
          <a:xfrm>
            <a:off x="4765675" y="3144838"/>
            <a:ext cx="1428750" cy="668337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7181" name="Line 19"/>
          <p:cNvSpPr>
            <a:spLocks noChangeShapeType="1"/>
          </p:cNvSpPr>
          <p:nvPr/>
        </p:nvSpPr>
        <p:spPr bwMode="auto">
          <a:xfrm flipH="1" flipV="1">
            <a:off x="4803775" y="3284538"/>
            <a:ext cx="1350963" cy="627062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7182" name="Line 20"/>
          <p:cNvSpPr>
            <a:spLocks noChangeShapeType="1"/>
          </p:cNvSpPr>
          <p:nvPr/>
        </p:nvSpPr>
        <p:spPr bwMode="auto">
          <a:xfrm flipV="1">
            <a:off x="4759325" y="4095750"/>
            <a:ext cx="1401763" cy="760413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7183" name="Line 21"/>
          <p:cNvSpPr>
            <a:spLocks noChangeShapeType="1"/>
          </p:cNvSpPr>
          <p:nvPr/>
        </p:nvSpPr>
        <p:spPr bwMode="auto">
          <a:xfrm flipH="1">
            <a:off x="4810125" y="4183063"/>
            <a:ext cx="1403350" cy="785812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7184" name="Text Box 22"/>
          <p:cNvSpPr txBox="1">
            <a:spLocks noChangeArrowheads="1"/>
          </p:cNvSpPr>
          <p:nvPr/>
        </p:nvSpPr>
        <p:spPr bwMode="auto">
          <a:xfrm>
            <a:off x="4183063" y="5300663"/>
            <a:ext cx="8255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pt-BR" sz="1600">
                <a:latin typeface="Comic Sans MS" pitchFamily="66" charset="0"/>
              </a:rPr>
              <a:t>cliente</a:t>
            </a:r>
            <a:endParaRPr lang="pt-BR" sz="2400"/>
          </a:p>
        </p:txBody>
      </p:sp>
      <p:sp>
        <p:nvSpPr>
          <p:cNvPr id="7185" name="Text Box 23"/>
          <p:cNvSpPr txBox="1">
            <a:spLocks noChangeArrowheads="1"/>
          </p:cNvSpPr>
          <p:nvPr/>
        </p:nvSpPr>
        <p:spPr bwMode="auto">
          <a:xfrm rot="1422049">
            <a:off x="4903788" y="3195638"/>
            <a:ext cx="1281112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pt-BR" sz="1600">
                <a:solidFill>
                  <a:srgbClr val="FF0000"/>
                </a:solidFill>
                <a:latin typeface="Comic Sans MS" pitchFamily="66" charset="0"/>
              </a:rPr>
              <a:t>pedido http</a:t>
            </a:r>
            <a:endParaRPr lang="pt-BR" sz="2400"/>
          </a:p>
        </p:txBody>
      </p:sp>
      <p:sp>
        <p:nvSpPr>
          <p:cNvPr id="7186" name="Text Box 24"/>
          <p:cNvSpPr txBox="1">
            <a:spLocks noChangeArrowheads="1"/>
          </p:cNvSpPr>
          <p:nvPr/>
        </p:nvSpPr>
        <p:spPr bwMode="auto">
          <a:xfrm rot="-1692639">
            <a:off x="4678363" y="4200525"/>
            <a:ext cx="1281112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pt-BR" sz="1600">
                <a:solidFill>
                  <a:srgbClr val="FF0000"/>
                </a:solidFill>
                <a:latin typeface="Comic Sans MS" pitchFamily="66" charset="0"/>
              </a:rPr>
              <a:t>pedido http</a:t>
            </a:r>
          </a:p>
        </p:txBody>
      </p:sp>
      <p:sp>
        <p:nvSpPr>
          <p:cNvPr id="7187" name="Text Box 25"/>
          <p:cNvSpPr txBox="1">
            <a:spLocks noChangeArrowheads="1"/>
          </p:cNvSpPr>
          <p:nvPr/>
        </p:nvSpPr>
        <p:spPr bwMode="auto">
          <a:xfrm rot="1411598">
            <a:off x="4672013" y="3562350"/>
            <a:ext cx="1481137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pt-BR" sz="1600">
                <a:solidFill>
                  <a:srgbClr val="FF0000"/>
                </a:solidFill>
                <a:latin typeface="Comic Sans MS" pitchFamily="66" charset="0"/>
              </a:rPr>
              <a:t>resposta http</a:t>
            </a:r>
          </a:p>
        </p:txBody>
      </p:sp>
      <p:sp>
        <p:nvSpPr>
          <p:cNvPr id="7188" name="Text Box 26"/>
          <p:cNvSpPr txBox="1">
            <a:spLocks noChangeArrowheads="1"/>
          </p:cNvSpPr>
          <p:nvPr/>
        </p:nvSpPr>
        <p:spPr bwMode="auto">
          <a:xfrm rot="-1737783">
            <a:off x="4840288" y="4519613"/>
            <a:ext cx="1481137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pt-BR" sz="1600">
                <a:solidFill>
                  <a:srgbClr val="FF0000"/>
                </a:solidFill>
                <a:latin typeface="Comic Sans MS" pitchFamily="66" charset="0"/>
              </a:rPr>
              <a:t>resposta http</a:t>
            </a:r>
          </a:p>
        </p:txBody>
      </p:sp>
      <p:grpSp>
        <p:nvGrpSpPr>
          <p:cNvPr id="7189" name="Group 27"/>
          <p:cNvGrpSpPr>
            <a:grpSpLocks/>
          </p:cNvGrpSpPr>
          <p:nvPr/>
        </p:nvGrpSpPr>
        <p:grpSpPr bwMode="auto">
          <a:xfrm>
            <a:off x="8174038" y="2765425"/>
            <a:ext cx="346075" cy="742950"/>
            <a:chOff x="4180" y="783"/>
            <a:chExt cx="150" cy="307"/>
          </a:xfrm>
        </p:grpSpPr>
        <p:sp>
          <p:nvSpPr>
            <p:cNvPr id="7205" name="AutoShape 28"/>
            <p:cNvSpPr>
              <a:spLocks noChangeArrowheads="1"/>
            </p:cNvSpPr>
            <p:nvPr/>
          </p:nvSpPr>
          <p:spPr bwMode="auto">
            <a:xfrm>
              <a:off x="4180" y="1019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pt-BR"/>
            </a:p>
          </p:txBody>
        </p:sp>
        <p:sp>
          <p:nvSpPr>
            <p:cNvPr id="7206" name="Rectangle 29"/>
            <p:cNvSpPr>
              <a:spLocks noChangeArrowheads="1"/>
            </p:cNvSpPr>
            <p:nvPr/>
          </p:nvSpPr>
          <p:spPr bwMode="auto">
            <a:xfrm>
              <a:off x="4256" y="785"/>
              <a:ext cx="69" cy="236"/>
            </a:xfrm>
            <a:prstGeom prst="rect">
              <a:avLst/>
            </a:prstGeom>
            <a:solidFill>
              <a:srgbClr val="33CCCC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pt-BR"/>
            </a:p>
          </p:txBody>
        </p:sp>
        <p:sp>
          <p:nvSpPr>
            <p:cNvPr id="7207" name="Rectangle 30"/>
            <p:cNvSpPr>
              <a:spLocks noChangeArrowheads="1"/>
            </p:cNvSpPr>
            <p:nvPr/>
          </p:nvSpPr>
          <p:spPr bwMode="auto">
            <a:xfrm>
              <a:off x="4181" y="852"/>
              <a:ext cx="95" cy="236"/>
            </a:xfrm>
            <a:prstGeom prst="rect">
              <a:avLst/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pt-BR"/>
            </a:p>
          </p:txBody>
        </p:sp>
        <p:sp>
          <p:nvSpPr>
            <p:cNvPr id="7208" name="AutoShape 31"/>
            <p:cNvSpPr>
              <a:spLocks noChangeArrowheads="1"/>
            </p:cNvSpPr>
            <p:nvPr/>
          </p:nvSpPr>
          <p:spPr bwMode="auto">
            <a:xfrm>
              <a:off x="4180" y="783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pt-BR"/>
            </a:p>
          </p:txBody>
        </p:sp>
        <p:sp>
          <p:nvSpPr>
            <p:cNvPr id="7209" name="Line 32"/>
            <p:cNvSpPr>
              <a:spLocks noChangeShapeType="1"/>
            </p:cNvSpPr>
            <p:nvPr/>
          </p:nvSpPr>
          <p:spPr bwMode="auto">
            <a:xfrm>
              <a:off x="4330" y="788"/>
              <a:ext cx="0" cy="23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7210" name="Line 33"/>
            <p:cNvSpPr>
              <a:spLocks noChangeShapeType="1"/>
            </p:cNvSpPr>
            <p:nvPr/>
          </p:nvSpPr>
          <p:spPr bwMode="auto">
            <a:xfrm flipH="1">
              <a:off x="4276" y="1019"/>
              <a:ext cx="54" cy="6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7211" name="Rectangle 34"/>
            <p:cNvSpPr>
              <a:spLocks noChangeArrowheads="1"/>
            </p:cNvSpPr>
            <p:nvPr/>
          </p:nvSpPr>
          <p:spPr bwMode="auto">
            <a:xfrm>
              <a:off x="4193" y="883"/>
              <a:ext cx="63" cy="136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pt-BR"/>
            </a:p>
          </p:txBody>
        </p:sp>
        <p:sp>
          <p:nvSpPr>
            <p:cNvPr id="7212" name="Rectangle 35"/>
            <p:cNvSpPr>
              <a:spLocks noChangeArrowheads="1"/>
            </p:cNvSpPr>
            <p:nvPr/>
          </p:nvSpPr>
          <p:spPr bwMode="auto">
            <a:xfrm>
              <a:off x="4202" y="924"/>
              <a:ext cx="48" cy="48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pt-BR"/>
            </a:p>
          </p:txBody>
        </p:sp>
      </p:grpSp>
      <p:grpSp>
        <p:nvGrpSpPr>
          <p:cNvPr id="7190" name="Group 36"/>
          <p:cNvGrpSpPr>
            <a:grpSpLocks/>
          </p:cNvGrpSpPr>
          <p:nvPr/>
        </p:nvGrpSpPr>
        <p:grpSpPr bwMode="auto">
          <a:xfrm>
            <a:off x="8174038" y="4670425"/>
            <a:ext cx="346075" cy="742950"/>
            <a:chOff x="4180" y="783"/>
            <a:chExt cx="150" cy="307"/>
          </a:xfrm>
        </p:grpSpPr>
        <p:sp>
          <p:nvSpPr>
            <p:cNvPr id="7197" name="AutoShape 37"/>
            <p:cNvSpPr>
              <a:spLocks noChangeArrowheads="1"/>
            </p:cNvSpPr>
            <p:nvPr/>
          </p:nvSpPr>
          <p:spPr bwMode="auto">
            <a:xfrm>
              <a:off x="4180" y="1019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pt-BR"/>
            </a:p>
          </p:txBody>
        </p:sp>
        <p:sp>
          <p:nvSpPr>
            <p:cNvPr id="7198" name="Rectangle 38"/>
            <p:cNvSpPr>
              <a:spLocks noChangeArrowheads="1"/>
            </p:cNvSpPr>
            <p:nvPr/>
          </p:nvSpPr>
          <p:spPr bwMode="auto">
            <a:xfrm>
              <a:off x="4256" y="785"/>
              <a:ext cx="69" cy="236"/>
            </a:xfrm>
            <a:prstGeom prst="rect">
              <a:avLst/>
            </a:prstGeom>
            <a:solidFill>
              <a:srgbClr val="33CCCC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pt-BR"/>
            </a:p>
          </p:txBody>
        </p:sp>
        <p:sp>
          <p:nvSpPr>
            <p:cNvPr id="7199" name="Rectangle 39"/>
            <p:cNvSpPr>
              <a:spLocks noChangeArrowheads="1"/>
            </p:cNvSpPr>
            <p:nvPr/>
          </p:nvSpPr>
          <p:spPr bwMode="auto">
            <a:xfrm>
              <a:off x="4181" y="852"/>
              <a:ext cx="95" cy="236"/>
            </a:xfrm>
            <a:prstGeom prst="rect">
              <a:avLst/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pt-BR"/>
            </a:p>
          </p:txBody>
        </p:sp>
        <p:sp>
          <p:nvSpPr>
            <p:cNvPr id="7200" name="AutoShape 40"/>
            <p:cNvSpPr>
              <a:spLocks noChangeArrowheads="1"/>
            </p:cNvSpPr>
            <p:nvPr/>
          </p:nvSpPr>
          <p:spPr bwMode="auto">
            <a:xfrm>
              <a:off x="4180" y="783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pt-BR"/>
            </a:p>
          </p:txBody>
        </p:sp>
        <p:sp>
          <p:nvSpPr>
            <p:cNvPr id="7201" name="Line 41"/>
            <p:cNvSpPr>
              <a:spLocks noChangeShapeType="1"/>
            </p:cNvSpPr>
            <p:nvPr/>
          </p:nvSpPr>
          <p:spPr bwMode="auto">
            <a:xfrm>
              <a:off x="4330" y="788"/>
              <a:ext cx="0" cy="23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7202" name="Line 42"/>
            <p:cNvSpPr>
              <a:spLocks noChangeShapeType="1"/>
            </p:cNvSpPr>
            <p:nvPr/>
          </p:nvSpPr>
          <p:spPr bwMode="auto">
            <a:xfrm flipH="1">
              <a:off x="4276" y="1019"/>
              <a:ext cx="54" cy="6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7203" name="Rectangle 43"/>
            <p:cNvSpPr>
              <a:spLocks noChangeArrowheads="1"/>
            </p:cNvSpPr>
            <p:nvPr/>
          </p:nvSpPr>
          <p:spPr bwMode="auto">
            <a:xfrm>
              <a:off x="4193" y="883"/>
              <a:ext cx="63" cy="136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pt-BR"/>
            </a:p>
          </p:txBody>
        </p:sp>
        <p:sp>
          <p:nvSpPr>
            <p:cNvPr id="7204" name="Rectangle 44"/>
            <p:cNvSpPr>
              <a:spLocks noChangeArrowheads="1"/>
            </p:cNvSpPr>
            <p:nvPr/>
          </p:nvSpPr>
          <p:spPr bwMode="auto">
            <a:xfrm>
              <a:off x="4202" y="924"/>
              <a:ext cx="48" cy="48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pt-BR"/>
            </a:p>
          </p:txBody>
        </p:sp>
      </p:grpSp>
      <p:sp>
        <p:nvSpPr>
          <p:cNvPr id="7191" name="Line 45"/>
          <p:cNvSpPr>
            <a:spLocks noChangeShapeType="1"/>
          </p:cNvSpPr>
          <p:nvPr/>
        </p:nvSpPr>
        <p:spPr bwMode="auto">
          <a:xfrm flipV="1">
            <a:off x="6692900" y="3095625"/>
            <a:ext cx="1401763" cy="760413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7192" name="Line 46"/>
          <p:cNvSpPr>
            <a:spLocks noChangeShapeType="1"/>
          </p:cNvSpPr>
          <p:nvPr/>
        </p:nvSpPr>
        <p:spPr bwMode="auto">
          <a:xfrm flipH="1">
            <a:off x="6743700" y="3182938"/>
            <a:ext cx="1403350" cy="785812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7193" name="Text Box 47"/>
          <p:cNvSpPr txBox="1">
            <a:spLocks noChangeArrowheads="1"/>
          </p:cNvSpPr>
          <p:nvPr/>
        </p:nvSpPr>
        <p:spPr bwMode="auto">
          <a:xfrm rot="-1692639">
            <a:off x="6611938" y="3200400"/>
            <a:ext cx="1281112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pt-BR" sz="1600">
                <a:solidFill>
                  <a:srgbClr val="FF0000"/>
                </a:solidFill>
                <a:latin typeface="Comic Sans MS" pitchFamily="66" charset="0"/>
              </a:rPr>
              <a:t>pedido http</a:t>
            </a:r>
          </a:p>
        </p:txBody>
      </p:sp>
      <p:sp>
        <p:nvSpPr>
          <p:cNvPr id="7194" name="Text Box 48"/>
          <p:cNvSpPr txBox="1">
            <a:spLocks noChangeArrowheads="1"/>
          </p:cNvSpPr>
          <p:nvPr/>
        </p:nvSpPr>
        <p:spPr bwMode="auto">
          <a:xfrm rot="-1737783">
            <a:off x="6773863" y="3519488"/>
            <a:ext cx="1481137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pt-BR" sz="1600">
                <a:solidFill>
                  <a:srgbClr val="FF0000"/>
                </a:solidFill>
                <a:latin typeface="Comic Sans MS" pitchFamily="66" charset="0"/>
              </a:rPr>
              <a:t>resposta http</a:t>
            </a:r>
          </a:p>
        </p:txBody>
      </p:sp>
      <p:sp>
        <p:nvSpPr>
          <p:cNvPr id="7195" name="Text Box 49"/>
          <p:cNvSpPr txBox="1">
            <a:spLocks noChangeArrowheads="1"/>
          </p:cNvSpPr>
          <p:nvPr/>
        </p:nvSpPr>
        <p:spPr bwMode="auto">
          <a:xfrm>
            <a:off x="7759700" y="2132013"/>
            <a:ext cx="1112838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pt-BR" sz="1600">
                <a:latin typeface="Comic Sans MS" pitchFamily="66" charset="0"/>
              </a:rPr>
              <a:t>Servidor</a:t>
            </a:r>
            <a:br>
              <a:rPr lang="pt-BR" sz="1600">
                <a:latin typeface="Comic Sans MS" pitchFamily="66" charset="0"/>
              </a:rPr>
            </a:br>
            <a:r>
              <a:rPr lang="pt-BR" sz="1600">
                <a:latin typeface="Comic Sans MS" pitchFamily="66" charset="0"/>
              </a:rPr>
              <a:t>de origem</a:t>
            </a:r>
          </a:p>
        </p:txBody>
      </p:sp>
      <p:sp>
        <p:nvSpPr>
          <p:cNvPr id="7196" name="Text Box 50"/>
          <p:cNvSpPr txBox="1">
            <a:spLocks noChangeArrowheads="1"/>
          </p:cNvSpPr>
          <p:nvPr/>
        </p:nvSpPr>
        <p:spPr bwMode="auto">
          <a:xfrm>
            <a:off x="7789863" y="5500688"/>
            <a:ext cx="1112837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pt-BR" sz="1600">
                <a:latin typeface="Comic Sans MS" pitchFamily="66" charset="0"/>
              </a:rPr>
              <a:t>Servidor</a:t>
            </a:r>
            <a:br>
              <a:rPr lang="pt-BR" sz="1600">
                <a:latin typeface="Comic Sans MS" pitchFamily="66" charset="0"/>
              </a:rPr>
            </a:br>
            <a:r>
              <a:rPr lang="pt-BR" sz="1600">
                <a:latin typeface="Comic Sans MS" pitchFamily="66" charset="0"/>
              </a:rPr>
              <a:t>de origem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2: Camada de Aplicação</a:t>
            </a:r>
            <a:endParaRPr lang="pt-BR">
              <a:latin typeface="Times New Roman" pitchFamily="18" charset="0"/>
            </a:endParaRPr>
          </a:p>
        </p:txBody>
      </p:sp>
      <p:sp>
        <p:nvSpPr>
          <p:cNvPr id="62467" name="Espaço Reservado para Número de Slide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48E7ABFF-8CC3-43DB-8A67-B9766585D063}" type="slidenum">
              <a:rPr lang="en-US" smtClean="0"/>
              <a:pPr/>
              <a:t>38</a:t>
            </a:fld>
            <a:endParaRPr lang="en-US" smtClean="0"/>
          </a:p>
        </p:txBody>
      </p:sp>
      <p:sp>
        <p:nvSpPr>
          <p:cNvPr id="6246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Mais sobre Caches Web</a:t>
            </a:r>
          </a:p>
        </p:txBody>
      </p:sp>
      <p:sp>
        <p:nvSpPr>
          <p:cNvPr id="62469" name="Rectangle 3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r>
              <a:rPr lang="pt-BR" sz="2000" smtClean="0"/>
              <a:t>Cache atua tanto como cliente quanto como servidor</a:t>
            </a:r>
          </a:p>
          <a:p>
            <a:r>
              <a:rPr lang="pt-BR" sz="2000" smtClean="0"/>
              <a:t>Tipicamente o cache é instalado por um ISP (universidade, empresa, ISP residencial)</a:t>
            </a:r>
          </a:p>
        </p:txBody>
      </p:sp>
      <p:sp>
        <p:nvSpPr>
          <p:cNvPr id="62470" name="Rectangle 4"/>
          <p:cNvSpPr>
            <a:spLocks noGrp="1" noChangeArrowheads="1"/>
          </p:cNvSpPr>
          <p:nvPr>
            <p:ph type="body" sz="half" idx="2"/>
          </p:nvPr>
        </p:nvSpPr>
        <p:spPr/>
        <p:txBody>
          <a:bodyPr/>
          <a:lstStyle/>
          <a:p>
            <a:pPr>
              <a:buFont typeface="ZapfDingbats" pitchFamily="82" charset="0"/>
              <a:buNone/>
            </a:pPr>
            <a:r>
              <a:rPr lang="pt-BR" sz="2000" u="sng" smtClean="0">
                <a:solidFill>
                  <a:srgbClr val="FF0000"/>
                </a:solidFill>
              </a:rPr>
              <a:t>Para que fazer cache Web?</a:t>
            </a:r>
          </a:p>
          <a:p>
            <a:r>
              <a:rPr lang="pt-BR" sz="2000" smtClean="0"/>
              <a:t>Redução do tempo de resposta para os pedidos do cliente</a:t>
            </a:r>
          </a:p>
          <a:p>
            <a:r>
              <a:rPr lang="pt-BR" sz="2000" smtClean="0"/>
              <a:t>Redução do tráfego no canal de acesso de uma instituição</a:t>
            </a:r>
          </a:p>
          <a:p>
            <a:r>
              <a:rPr lang="pt-BR" sz="2000" smtClean="0"/>
              <a:t>A Internet cheia de caches permitem que provedores de conteúdo “pobres” efetivamente forneçam conteúdo (mas o compartilhamento de arquivos P2P também!)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2: Camada de Aplicação</a:t>
            </a:r>
            <a:endParaRPr lang="pt-BR">
              <a:latin typeface="Times New Roman" pitchFamily="18" charset="0"/>
            </a:endParaRPr>
          </a:p>
        </p:txBody>
      </p:sp>
      <p:sp>
        <p:nvSpPr>
          <p:cNvPr id="8199" name="Espaço Reservado para Número de Slide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C4B0DCF-3480-4B86-A164-EB07D6BDB5D5}" type="slidenum">
              <a:rPr lang="en-US" smtClean="0"/>
              <a:pPr/>
              <a:t>39</a:t>
            </a:fld>
            <a:endParaRPr lang="en-US" smtClean="0"/>
          </a:p>
        </p:txBody>
      </p:sp>
      <p:sp>
        <p:nvSpPr>
          <p:cNvPr id="8200" name="Line 2"/>
          <p:cNvSpPr>
            <a:spLocks noChangeShapeType="1"/>
          </p:cNvSpPr>
          <p:nvPr/>
        </p:nvSpPr>
        <p:spPr bwMode="auto">
          <a:xfrm>
            <a:off x="5067300" y="2076450"/>
            <a:ext cx="285750" cy="114300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820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sz="3600" smtClean="0"/>
              <a:t>Exemplo de cache (1)</a:t>
            </a:r>
            <a:endParaRPr lang="pt-BR" smtClean="0"/>
          </a:p>
        </p:txBody>
      </p:sp>
      <p:sp>
        <p:nvSpPr>
          <p:cNvPr id="8202" name="Rectangle 4"/>
          <p:cNvSpPr>
            <a:spLocks noGrp="1" noChangeArrowheads="1"/>
          </p:cNvSpPr>
          <p:nvPr>
            <p:ph type="body" sz="half" idx="1"/>
          </p:nvPr>
        </p:nvSpPr>
        <p:spPr>
          <a:xfrm>
            <a:off x="533400" y="1600200"/>
            <a:ext cx="4021138" cy="4648200"/>
          </a:xfrm>
        </p:spPr>
        <p:txBody>
          <a:bodyPr/>
          <a:lstStyle/>
          <a:p>
            <a:pPr>
              <a:lnSpc>
                <a:spcPct val="90000"/>
              </a:lnSpc>
              <a:buFont typeface="ZapfDingbats" pitchFamily="82" charset="0"/>
              <a:buNone/>
            </a:pPr>
            <a:r>
              <a:rPr lang="pt-BR" sz="1800" u="sng" dirty="0" smtClean="0">
                <a:solidFill>
                  <a:srgbClr val="FF0000"/>
                </a:solidFill>
              </a:rPr>
              <a:t>Hipóteses</a:t>
            </a:r>
          </a:p>
          <a:p>
            <a:pPr>
              <a:lnSpc>
                <a:spcPct val="90000"/>
              </a:lnSpc>
            </a:pPr>
            <a:r>
              <a:rPr lang="pt-BR" sz="1800" dirty="0" smtClean="0"/>
              <a:t>Tamanho médio de um objeto = 100.000 bits</a:t>
            </a:r>
          </a:p>
          <a:p>
            <a:pPr>
              <a:lnSpc>
                <a:spcPct val="90000"/>
              </a:lnSpc>
            </a:pPr>
            <a:r>
              <a:rPr lang="pt-BR" sz="1800" dirty="0" smtClean="0"/>
              <a:t>Taxa média de solicitações dos </a:t>
            </a:r>
            <a:r>
              <a:rPr lang="pt-BR" sz="1800" i="1" dirty="0" smtClean="0"/>
              <a:t>browsers</a:t>
            </a:r>
            <a:r>
              <a:rPr lang="pt-BR" sz="1800" dirty="0" smtClean="0"/>
              <a:t> de uma instituição para os servidores originais = 15/</a:t>
            </a:r>
            <a:r>
              <a:rPr lang="pt-BR" sz="1800" dirty="0" err="1" smtClean="0"/>
              <a:t>seg</a:t>
            </a:r>
            <a:endParaRPr lang="pt-BR" sz="1800" dirty="0" smtClean="0"/>
          </a:p>
          <a:p>
            <a:pPr>
              <a:lnSpc>
                <a:spcPct val="90000"/>
              </a:lnSpc>
            </a:pPr>
            <a:r>
              <a:rPr lang="pt-BR" sz="1800" dirty="0" smtClean="0"/>
              <a:t>Atraso do roteador institucional para qualquer servidor origem e de volta ao roteador = 2seg</a:t>
            </a:r>
          </a:p>
          <a:p>
            <a:pPr>
              <a:lnSpc>
                <a:spcPct val="90000"/>
              </a:lnSpc>
              <a:buFont typeface="ZapfDingbats" pitchFamily="82" charset="0"/>
              <a:buNone/>
            </a:pPr>
            <a:r>
              <a:rPr lang="pt-BR" sz="1800" u="sng" dirty="0" err="1" smtClean="0">
                <a:solidFill>
                  <a:srgbClr val="FF0000"/>
                </a:solidFill>
              </a:rPr>
              <a:t>Conseqüências</a:t>
            </a:r>
            <a:endParaRPr lang="pt-BR" sz="1800" u="sng" dirty="0" smtClean="0">
              <a:solidFill>
                <a:srgbClr val="FF0000"/>
              </a:solidFill>
            </a:endParaRPr>
          </a:p>
          <a:p>
            <a:pPr>
              <a:lnSpc>
                <a:spcPct val="90000"/>
              </a:lnSpc>
            </a:pPr>
            <a:r>
              <a:rPr lang="pt-BR" sz="1800" dirty="0" smtClean="0"/>
              <a:t>Utilização da LAN = 15%</a:t>
            </a:r>
          </a:p>
          <a:p>
            <a:pPr>
              <a:lnSpc>
                <a:spcPct val="90000"/>
              </a:lnSpc>
            </a:pPr>
            <a:r>
              <a:rPr lang="pt-BR" sz="1800" dirty="0" smtClean="0"/>
              <a:t>Utilização do canal de acesso = </a:t>
            </a:r>
            <a:r>
              <a:rPr lang="pt-BR" sz="1800" dirty="0" smtClean="0">
                <a:solidFill>
                  <a:srgbClr val="FF0000"/>
                </a:solidFill>
              </a:rPr>
              <a:t>100%      </a:t>
            </a:r>
            <a:r>
              <a:rPr lang="pt-BR" sz="1800" i="1" dirty="0" smtClean="0">
                <a:solidFill>
                  <a:srgbClr val="FF0000"/>
                </a:solidFill>
              </a:rPr>
              <a:t>problema!</a:t>
            </a:r>
            <a:endParaRPr lang="pt-BR" sz="1800" dirty="0" smtClean="0">
              <a:solidFill>
                <a:srgbClr val="FF0000"/>
              </a:solidFill>
            </a:endParaRPr>
          </a:p>
          <a:p>
            <a:pPr>
              <a:lnSpc>
                <a:spcPct val="90000"/>
              </a:lnSpc>
            </a:pPr>
            <a:r>
              <a:rPr lang="pt-BR" sz="1800" dirty="0" smtClean="0"/>
              <a:t>Atraso total = atraso da Internet + atraso de acesso + atraso na LAN = 2 </a:t>
            </a:r>
            <a:r>
              <a:rPr lang="pt-BR" sz="1800" dirty="0" err="1" smtClean="0"/>
              <a:t>seg</a:t>
            </a:r>
            <a:r>
              <a:rPr lang="pt-BR" sz="1800" dirty="0" smtClean="0"/>
              <a:t> + minutos + microssegundos</a:t>
            </a:r>
          </a:p>
        </p:txBody>
      </p:sp>
      <p:grpSp>
        <p:nvGrpSpPr>
          <p:cNvPr id="8203" name="Group 5"/>
          <p:cNvGrpSpPr>
            <a:grpSpLocks/>
          </p:cNvGrpSpPr>
          <p:nvPr/>
        </p:nvGrpSpPr>
        <p:grpSpPr bwMode="auto">
          <a:xfrm>
            <a:off x="4878388" y="1698625"/>
            <a:ext cx="184150" cy="542925"/>
            <a:chOff x="4180" y="783"/>
            <a:chExt cx="150" cy="307"/>
          </a:xfrm>
        </p:grpSpPr>
        <p:sp>
          <p:nvSpPr>
            <p:cNvPr id="8286" name="AutoShape 6"/>
            <p:cNvSpPr>
              <a:spLocks noChangeArrowheads="1"/>
            </p:cNvSpPr>
            <p:nvPr/>
          </p:nvSpPr>
          <p:spPr bwMode="auto">
            <a:xfrm>
              <a:off x="4180" y="1019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pt-BR"/>
            </a:p>
          </p:txBody>
        </p:sp>
        <p:sp>
          <p:nvSpPr>
            <p:cNvPr id="8287" name="Rectangle 7"/>
            <p:cNvSpPr>
              <a:spLocks noChangeArrowheads="1"/>
            </p:cNvSpPr>
            <p:nvPr/>
          </p:nvSpPr>
          <p:spPr bwMode="auto">
            <a:xfrm>
              <a:off x="4256" y="785"/>
              <a:ext cx="69" cy="236"/>
            </a:xfrm>
            <a:prstGeom prst="rect">
              <a:avLst/>
            </a:prstGeom>
            <a:solidFill>
              <a:srgbClr val="33CCCC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pt-BR"/>
            </a:p>
          </p:txBody>
        </p:sp>
        <p:sp>
          <p:nvSpPr>
            <p:cNvPr id="8288" name="Rectangle 8"/>
            <p:cNvSpPr>
              <a:spLocks noChangeArrowheads="1"/>
            </p:cNvSpPr>
            <p:nvPr/>
          </p:nvSpPr>
          <p:spPr bwMode="auto">
            <a:xfrm>
              <a:off x="4181" y="852"/>
              <a:ext cx="95" cy="236"/>
            </a:xfrm>
            <a:prstGeom prst="rect">
              <a:avLst/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pt-BR"/>
            </a:p>
          </p:txBody>
        </p:sp>
        <p:sp>
          <p:nvSpPr>
            <p:cNvPr id="8289" name="AutoShape 9"/>
            <p:cNvSpPr>
              <a:spLocks noChangeArrowheads="1"/>
            </p:cNvSpPr>
            <p:nvPr/>
          </p:nvSpPr>
          <p:spPr bwMode="auto">
            <a:xfrm>
              <a:off x="4180" y="783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pt-BR"/>
            </a:p>
          </p:txBody>
        </p:sp>
        <p:sp>
          <p:nvSpPr>
            <p:cNvPr id="8290" name="Line 10"/>
            <p:cNvSpPr>
              <a:spLocks noChangeShapeType="1"/>
            </p:cNvSpPr>
            <p:nvPr/>
          </p:nvSpPr>
          <p:spPr bwMode="auto">
            <a:xfrm>
              <a:off x="4330" y="788"/>
              <a:ext cx="0" cy="23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8291" name="Line 11"/>
            <p:cNvSpPr>
              <a:spLocks noChangeShapeType="1"/>
            </p:cNvSpPr>
            <p:nvPr/>
          </p:nvSpPr>
          <p:spPr bwMode="auto">
            <a:xfrm flipH="1">
              <a:off x="4276" y="1019"/>
              <a:ext cx="54" cy="6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8292" name="Rectangle 12"/>
            <p:cNvSpPr>
              <a:spLocks noChangeArrowheads="1"/>
            </p:cNvSpPr>
            <p:nvPr/>
          </p:nvSpPr>
          <p:spPr bwMode="auto">
            <a:xfrm>
              <a:off x="4193" y="883"/>
              <a:ext cx="63" cy="136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pt-BR"/>
            </a:p>
          </p:txBody>
        </p:sp>
        <p:sp>
          <p:nvSpPr>
            <p:cNvPr id="8293" name="Rectangle 13"/>
            <p:cNvSpPr>
              <a:spLocks noChangeArrowheads="1"/>
            </p:cNvSpPr>
            <p:nvPr/>
          </p:nvSpPr>
          <p:spPr bwMode="auto">
            <a:xfrm>
              <a:off x="4202" y="924"/>
              <a:ext cx="48" cy="48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pt-BR"/>
            </a:p>
          </p:txBody>
        </p:sp>
      </p:grpSp>
      <p:grpSp>
        <p:nvGrpSpPr>
          <p:cNvPr id="8204" name="Group 14"/>
          <p:cNvGrpSpPr>
            <a:grpSpLocks/>
          </p:cNvGrpSpPr>
          <p:nvPr/>
        </p:nvGrpSpPr>
        <p:grpSpPr bwMode="auto">
          <a:xfrm>
            <a:off x="5802313" y="1155700"/>
            <a:ext cx="184150" cy="542925"/>
            <a:chOff x="4180" y="783"/>
            <a:chExt cx="150" cy="307"/>
          </a:xfrm>
        </p:grpSpPr>
        <p:sp>
          <p:nvSpPr>
            <p:cNvPr id="8278" name="AutoShape 15"/>
            <p:cNvSpPr>
              <a:spLocks noChangeArrowheads="1"/>
            </p:cNvSpPr>
            <p:nvPr/>
          </p:nvSpPr>
          <p:spPr bwMode="auto">
            <a:xfrm>
              <a:off x="4180" y="1019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pt-BR"/>
            </a:p>
          </p:txBody>
        </p:sp>
        <p:sp>
          <p:nvSpPr>
            <p:cNvPr id="8279" name="Rectangle 16"/>
            <p:cNvSpPr>
              <a:spLocks noChangeArrowheads="1"/>
            </p:cNvSpPr>
            <p:nvPr/>
          </p:nvSpPr>
          <p:spPr bwMode="auto">
            <a:xfrm>
              <a:off x="4256" y="785"/>
              <a:ext cx="69" cy="236"/>
            </a:xfrm>
            <a:prstGeom prst="rect">
              <a:avLst/>
            </a:prstGeom>
            <a:solidFill>
              <a:srgbClr val="33CCCC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pt-BR"/>
            </a:p>
          </p:txBody>
        </p:sp>
        <p:sp>
          <p:nvSpPr>
            <p:cNvPr id="8280" name="Rectangle 17"/>
            <p:cNvSpPr>
              <a:spLocks noChangeArrowheads="1"/>
            </p:cNvSpPr>
            <p:nvPr/>
          </p:nvSpPr>
          <p:spPr bwMode="auto">
            <a:xfrm>
              <a:off x="4181" y="852"/>
              <a:ext cx="95" cy="236"/>
            </a:xfrm>
            <a:prstGeom prst="rect">
              <a:avLst/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pt-BR"/>
            </a:p>
          </p:txBody>
        </p:sp>
        <p:sp>
          <p:nvSpPr>
            <p:cNvPr id="8281" name="AutoShape 18"/>
            <p:cNvSpPr>
              <a:spLocks noChangeArrowheads="1"/>
            </p:cNvSpPr>
            <p:nvPr/>
          </p:nvSpPr>
          <p:spPr bwMode="auto">
            <a:xfrm>
              <a:off x="4180" y="783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pt-BR"/>
            </a:p>
          </p:txBody>
        </p:sp>
        <p:sp>
          <p:nvSpPr>
            <p:cNvPr id="8282" name="Line 19"/>
            <p:cNvSpPr>
              <a:spLocks noChangeShapeType="1"/>
            </p:cNvSpPr>
            <p:nvPr/>
          </p:nvSpPr>
          <p:spPr bwMode="auto">
            <a:xfrm>
              <a:off x="4330" y="788"/>
              <a:ext cx="0" cy="23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8283" name="Line 20"/>
            <p:cNvSpPr>
              <a:spLocks noChangeShapeType="1"/>
            </p:cNvSpPr>
            <p:nvPr/>
          </p:nvSpPr>
          <p:spPr bwMode="auto">
            <a:xfrm flipH="1">
              <a:off x="4276" y="1019"/>
              <a:ext cx="54" cy="6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8284" name="Rectangle 21"/>
            <p:cNvSpPr>
              <a:spLocks noChangeArrowheads="1"/>
            </p:cNvSpPr>
            <p:nvPr/>
          </p:nvSpPr>
          <p:spPr bwMode="auto">
            <a:xfrm>
              <a:off x="4193" y="883"/>
              <a:ext cx="63" cy="136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pt-BR"/>
            </a:p>
          </p:txBody>
        </p:sp>
        <p:sp>
          <p:nvSpPr>
            <p:cNvPr id="8285" name="Rectangle 22"/>
            <p:cNvSpPr>
              <a:spLocks noChangeArrowheads="1"/>
            </p:cNvSpPr>
            <p:nvPr/>
          </p:nvSpPr>
          <p:spPr bwMode="auto">
            <a:xfrm>
              <a:off x="4202" y="924"/>
              <a:ext cx="48" cy="48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pt-BR"/>
            </a:p>
          </p:txBody>
        </p:sp>
      </p:grpSp>
      <p:grpSp>
        <p:nvGrpSpPr>
          <p:cNvPr id="8205" name="Group 23"/>
          <p:cNvGrpSpPr>
            <a:grpSpLocks/>
          </p:cNvGrpSpPr>
          <p:nvPr/>
        </p:nvGrpSpPr>
        <p:grpSpPr bwMode="auto">
          <a:xfrm>
            <a:off x="6478588" y="1184275"/>
            <a:ext cx="184150" cy="542925"/>
            <a:chOff x="4180" y="783"/>
            <a:chExt cx="150" cy="307"/>
          </a:xfrm>
        </p:grpSpPr>
        <p:sp>
          <p:nvSpPr>
            <p:cNvPr id="8270" name="AutoShape 24"/>
            <p:cNvSpPr>
              <a:spLocks noChangeArrowheads="1"/>
            </p:cNvSpPr>
            <p:nvPr/>
          </p:nvSpPr>
          <p:spPr bwMode="auto">
            <a:xfrm>
              <a:off x="4180" y="1019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pt-BR"/>
            </a:p>
          </p:txBody>
        </p:sp>
        <p:sp>
          <p:nvSpPr>
            <p:cNvPr id="8271" name="Rectangle 25"/>
            <p:cNvSpPr>
              <a:spLocks noChangeArrowheads="1"/>
            </p:cNvSpPr>
            <p:nvPr/>
          </p:nvSpPr>
          <p:spPr bwMode="auto">
            <a:xfrm>
              <a:off x="4256" y="785"/>
              <a:ext cx="69" cy="236"/>
            </a:xfrm>
            <a:prstGeom prst="rect">
              <a:avLst/>
            </a:prstGeom>
            <a:solidFill>
              <a:srgbClr val="33CCCC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pt-BR"/>
            </a:p>
          </p:txBody>
        </p:sp>
        <p:sp>
          <p:nvSpPr>
            <p:cNvPr id="8272" name="Rectangle 26"/>
            <p:cNvSpPr>
              <a:spLocks noChangeArrowheads="1"/>
            </p:cNvSpPr>
            <p:nvPr/>
          </p:nvSpPr>
          <p:spPr bwMode="auto">
            <a:xfrm>
              <a:off x="4181" y="852"/>
              <a:ext cx="95" cy="236"/>
            </a:xfrm>
            <a:prstGeom prst="rect">
              <a:avLst/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pt-BR"/>
            </a:p>
          </p:txBody>
        </p:sp>
        <p:sp>
          <p:nvSpPr>
            <p:cNvPr id="8273" name="AutoShape 27"/>
            <p:cNvSpPr>
              <a:spLocks noChangeArrowheads="1"/>
            </p:cNvSpPr>
            <p:nvPr/>
          </p:nvSpPr>
          <p:spPr bwMode="auto">
            <a:xfrm>
              <a:off x="4180" y="783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pt-BR"/>
            </a:p>
          </p:txBody>
        </p:sp>
        <p:sp>
          <p:nvSpPr>
            <p:cNvPr id="8274" name="Line 28"/>
            <p:cNvSpPr>
              <a:spLocks noChangeShapeType="1"/>
            </p:cNvSpPr>
            <p:nvPr/>
          </p:nvSpPr>
          <p:spPr bwMode="auto">
            <a:xfrm>
              <a:off x="4330" y="788"/>
              <a:ext cx="0" cy="23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8275" name="Line 29"/>
            <p:cNvSpPr>
              <a:spLocks noChangeShapeType="1"/>
            </p:cNvSpPr>
            <p:nvPr/>
          </p:nvSpPr>
          <p:spPr bwMode="auto">
            <a:xfrm flipH="1">
              <a:off x="4276" y="1019"/>
              <a:ext cx="54" cy="6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8276" name="Rectangle 30"/>
            <p:cNvSpPr>
              <a:spLocks noChangeArrowheads="1"/>
            </p:cNvSpPr>
            <p:nvPr/>
          </p:nvSpPr>
          <p:spPr bwMode="auto">
            <a:xfrm>
              <a:off x="4193" y="883"/>
              <a:ext cx="63" cy="136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pt-BR"/>
            </a:p>
          </p:txBody>
        </p:sp>
        <p:sp>
          <p:nvSpPr>
            <p:cNvPr id="8277" name="Rectangle 31"/>
            <p:cNvSpPr>
              <a:spLocks noChangeArrowheads="1"/>
            </p:cNvSpPr>
            <p:nvPr/>
          </p:nvSpPr>
          <p:spPr bwMode="auto">
            <a:xfrm>
              <a:off x="4202" y="924"/>
              <a:ext cx="48" cy="48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pt-BR"/>
            </a:p>
          </p:txBody>
        </p:sp>
      </p:grpSp>
      <p:grpSp>
        <p:nvGrpSpPr>
          <p:cNvPr id="8206" name="Group 32"/>
          <p:cNvGrpSpPr>
            <a:grpSpLocks/>
          </p:cNvGrpSpPr>
          <p:nvPr/>
        </p:nvGrpSpPr>
        <p:grpSpPr bwMode="auto">
          <a:xfrm>
            <a:off x="7059613" y="1365250"/>
            <a:ext cx="184150" cy="542925"/>
            <a:chOff x="4180" y="783"/>
            <a:chExt cx="150" cy="307"/>
          </a:xfrm>
        </p:grpSpPr>
        <p:sp>
          <p:nvSpPr>
            <p:cNvPr id="8262" name="AutoShape 33"/>
            <p:cNvSpPr>
              <a:spLocks noChangeArrowheads="1"/>
            </p:cNvSpPr>
            <p:nvPr/>
          </p:nvSpPr>
          <p:spPr bwMode="auto">
            <a:xfrm>
              <a:off x="4180" y="1019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pt-BR"/>
            </a:p>
          </p:txBody>
        </p:sp>
        <p:sp>
          <p:nvSpPr>
            <p:cNvPr id="8263" name="Rectangle 34"/>
            <p:cNvSpPr>
              <a:spLocks noChangeArrowheads="1"/>
            </p:cNvSpPr>
            <p:nvPr/>
          </p:nvSpPr>
          <p:spPr bwMode="auto">
            <a:xfrm>
              <a:off x="4256" y="785"/>
              <a:ext cx="69" cy="236"/>
            </a:xfrm>
            <a:prstGeom prst="rect">
              <a:avLst/>
            </a:prstGeom>
            <a:solidFill>
              <a:srgbClr val="33CCCC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pt-BR"/>
            </a:p>
          </p:txBody>
        </p:sp>
        <p:sp>
          <p:nvSpPr>
            <p:cNvPr id="8264" name="Rectangle 35"/>
            <p:cNvSpPr>
              <a:spLocks noChangeArrowheads="1"/>
            </p:cNvSpPr>
            <p:nvPr/>
          </p:nvSpPr>
          <p:spPr bwMode="auto">
            <a:xfrm>
              <a:off x="4181" y="852"/>
              <a:ext cx="95" cy="236"/>
            </a:xfrm>
            <a:prstGeom prst="rect">
              <a:avLst/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pt-BR"/>
            </a:p>
          </p:txBody>
        </p:sp>
        <p:sp>
          <p:nvSpPr>
            <p:cNvPr id="8265" name="AutoShape 36"/>
            <p:cNvSpPr>
              <a:spLocks noChangeArrowheads="1"/>
            </p:cNvSpPr>
            <p:nvPr/>
          </p:nvSpPr>
          <p:spPr bwMode="auto">
            <a:xfrm>
              <a:off x="4180" y="783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pt-BR"/>
            </a:p>
          </p:txBody>
        </p:sp>
        <p:sp>
          <p:nvSpPr>
            <p:cNvPr id="8266" name="Line 37"/>
            <p:cNvSpPr>
              <a:spLocks noChangeShapeType="1"/>
            </p:cNvSpPr>
            <p:nvPr/>
          </p:nvSpPr>
          <p:spPr bwMode="auto">
            <a:xfrm>
              <a:off x="4330" y="788"/>
              <a:ext cx="0" cy="23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8267" name="Line 38"/>
            <p:cNvSpPr>
              <a:spLocks noChangeShapeType="1"/>
            </p:cNvSpPr>
            <p:nvPr/>
          </p:nvSpPr>
          <p:spPr bwMode="auto">
            <a:xfrm flipH="1">
              <a:off x="4276" y="1019"/>
              <a:ext cx="54" cy="6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8268" name="Rectangle 39"/>
            <p:cNvSpPr>
              <a:spLocks noChangeArrowheads="1"/>
            </p:cNvSpPr>
            <p:nvPr/>
          </p:nvSpPr>
          <p:spPr bwMode="auto">
            <a:xfrm>
              <a:off x="4193" y="883"/>
              <a:ext cx="63" cy="136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pt-BR"/>
            </a:p>
          </p:txBody>
        </p:sp>
        <p:sp>
          <p:nvSpPr>
            <p:cNvPr id="8269" name="Rectangle 40"/>
            <p:cNvSpPr>
              <a:spLocks noChangeArrowheads="1"/>
            </p:cNvSpPr>
            <p:nvPr/>
          </p:nvSpPr>
          <p:spPr bwMode="auto">
            <a:xfrm>
              <a:off x="4202" y="924"/>
              <a:ext cx="48" cy="48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pt-BR"/>
            </a:p>
          </p:txBody>
        </p:sp>
      </p:grpSp>
      <p:grpSp>
        <p:nvGrpSpPr>
          <p:cNvPr id="8207" name="Group 41"/>
          <p:cNvGrpSpPr>
            <a:grpSpLocks/>
          </p:cNvGrpSpPr>
          <p:nvPr/>
        </p:nvGrpSpPr>
        <p:grpSpPr bwMode="auto">
          <a:xfrm>
            <a:off x="7373938" y="2155825"/>
            <a:ext cx="184150" cy="542925"/>
            <a:chOff x="4180" y="783"/>
            <a:chExt cx="150" cy="307"/>
          </a:xfrm>
        </p:grpSpPr>
        <p:sp>
          <p:nvSpPr>
            <p:cNvPr id="8254" name="AutoShape 42"/>
            <p:cNvSpPr>
              <a:spLocks noChangeArrowheads="1"/>
            </p:cNvSpPr>
            <p:nvPr/>
          </p:nvSpPr>
          <p:spPr bwMode="auto">
            <a:xfrm>
              <a:off x="4180" y="1019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pt-BR"/>
            </a:p>
          </p:txBody>
        </p:sp>
        <p:sp>
          <p:nvSpPr>
            <p:cNvPr id="8255" name="Rectangle 43"/>
            <p:cNvSpPr>
              <a:spLocks noChangeArrowheads="1"/>
            </p:cNvSpPr>
            <p:nvPr/>
          </p:nvSpPr>
          <p:spPr bwMode="auto">
            <a:xfrm>
              <a:off x="4256" y="785"/>
              <a:ext cx="69" cy="236"/>
            </a:xfrm>
            <a:prstGeom prst="rect">
              <a:avLst/>
            </a:prstGeom>
            <a:solidFill>
              <a:srgbClr val="33CCCC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pt-BR"/>
            </a:p>
          </p:txBody>
        </p:sp>
        <p:sp>
          <p:nvSpPr>
            <p:cNvPr id="8256" name="Rectangle 44"/>
            <p:cNvSpPr>
              <a:spLocks noChangeArrowheads="1"/>
            </p:cNvSpPr>
            <p:nvPr/>
          </p:nvSpPr>
          <p:spPr bwMode="auto">
            <a:xfrm>
              <a:off x="4181" y="852"/>
              <a:ext cx="95" cy="236"/>
            </a:xfrm>
            <a:prstGeom prst="rect">
              <a:avLst/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pt-BR"/>
            </a:p>
          </p:txBody>
        </p:sp>
        <p:sp>
          <p:nvSpPr>
            <p:cNvPr id="8257" name="AutoShape 45"/>
            <p:cNvSpPr>
              <a:spLocks noChangeArrowheads="1"/>
            </p:cNvSpPr>
            <p:nvPr/>
          </p:nvSpPr>
          <p:spPr bwMode="auto">
            <a:xfrm>
              <a:off x="4180" y="783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pt-BR"/>
            </a:p>
          </p:txBody>
        </p:sp>
        <p:sp>
          <p:nvSpPr>
            <p:cNvPr id="8258" name="Line 46"/>
            <p:cNvSpPr>
              <a:spLocks noChangeShapeType="1"/>
            </p:cNvSpPr>
            <p:nvPr/>
          </p:nvSpPr>
          <p:spPr bwMode="auto">
            <a:xfrm>
              <a:off x="4330" y="788"/>
              <a:ext cx="0" cy="23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8259" name="Line 47"/>
            <p:cNvSpPr>
              <a:spLocks noChangeShapeType="1"/>
            </p:cNvSpPr>
            <p:nvPr/>
          </p:nvSpPr>
          <p:spPr bwMode="auto">
            <a:xfrm flipH="1">
              <a:off x="4276" y="1019"/>
              <a:ext cx="54" cy="6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8260" name="Rectangle 48"/>
            <p:cNvSpPr>
              <a:spLocks noChangeArrowheads="1"/>
            </p:cNvSpPr>
            <p:nvPr/>
          </p:nvSpPr>
          <p:spPr bwMode="auto">
            <a:xfrm>
              <a:off x="4193" y="883"/>
              <a:ext cx="63" cy="136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pt-BR"/>
            </a:p>
          </p:txBody>
        </p:sp>
        <p:sp>
          <p:nvSpPr>
            <p:cNvPr id="8261" name="Rectangle 49"/>
            <p:cNvSpPr>
              <a:spLocks noChangeArrowheads="1"/>
            </p:cNvSpPr>
            <p:nvPr/>
          </p:nvSpPr>
          <p:spPr bwMode="auto">
            <a:xfrm>
              <a:off x="4202" y="924"/>
              <a:ext cx="48" cy="48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pt-BR"/>
            </a:p>
          </p:txBody>
        </p:sp>
      </p:grpSp>
      <p:sp>
        <p:nvSpPr>
          <p:cNvPr id="8208" name="Text Box 50"/>
          <p:cNvSpPr txBox="1">
            <a:spLocks noChangeArrowheads="1"/>
          </p:cNvSpPr>
          <p:nvPr/>
        </p:nvSpPr>
        <p:spPr bwMode="auto">
          <a:xfrm>
            <a:off x="7058025" y="658813"/>
            <a:ext cx="148590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 eaLnBrk="0" hangingPunct="0"/>
            <a:r>
              <a:rPr lang="pt-BR" sz="2000">
                <a:latin typeface="Comic Sans MS" pitchFamily="66" charset="0"/>
              </a:rPr>
              <a:t>Servidores</a:t>
            </a:r>
            <a:br>
              <a:rPr lang="pt-BR" sz="2000">
                <a:latin typeface="Comic Sans MS" pitchFamily="66" charset="0"/>
              </a:rPr>
            </a:br>
            <a:r>
              <a:rPr lang="pt-BR" sz="2000">
                <a:latin typeface="Comic Sans MS" pitchFamily="66" charset="0"/>
              </a:rPr>
              <a:t>de origem</a:t>
            </a:r>
          </a:p>
        </p:txBody>
      </p:sp>
      <p:sp>
        <p:nvSpPr>
          <p:cNvPr id="8209" name="Line 51"/>
          <p:cNvSpPr>
            <a:spLocks noChangeShapeType="1"/>
          </p:cNvSpPr>
          <p:nvPr/>
        </p:nvSpPr>
        <p:spPr bwMode="auto">
          <a:xfrm>
            <a:off x="5876925" y="1695450"/>
            <a:ext cx="66675" cy="276225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8210" name="Line 52"/>
          <p:cNvSpPr>
            <a:spLocks noChangeShapeType="1"/>
          </p:cNvSpPr>
          <p:nvPr/>
        </p:nvSpPr>
        <p:spPr bwMode="auto">
          <a:xfrm flipH="1">
            <a:off x="6505575" y="1733550"/>
            <a:ext cx="9525" cy="238125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8211" name="Line 53"/>
          <p:cNvSpPr>
            <a:spLocks noChangeShapeType="1"/>
          </p:cNvSpPr>
          <p:nvPr/>
        </p:nvSpPr>
        <p:spPr bwMode="auto">
          <a:xfrm flipH="1">
            <a:off x="6962775" y="1895475"/>
            <a:ext cx="133350" cy="209550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8212" name="Line 54"/>
          <p:cNvSpPr>
            <a:spLocks noChangeShapeType="1"/>
          </p:cNvSpPr>
          <p:nvPr/>
        </p:nvSpPr>
        <p:spPr bwMode="auto">
          <a:xfrm flipH="1" flipV="1">
            <a:off x="7124700" y="2657475"/>
            <a:ext cx="247650" cy="0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8213" name="Freeform 55"/>
          <p:cNvSpPr>
            <a:spLocks/>
          </p:cNvSpPr>
          <p:nvPr/>
        </p:nvSpPr>
        <p:spPr bwMode="auto">
          <a:xfrm>
            <a:off x="5162550" y="1689100"/>
            <a:ext cx="2174875" cy="1581150"/>
          </a:xfrm>
          <a:custGeom>
            <a:avLst/>
            <a:gdLst>
              <a:gd name="T0" fmla="*/ 2147483647 w 2135"/>
              <a:gd name="T1" fmla="*/ 2147483647 h 1662"/>
              <a:gd name="T2" fmla="*/ 2147483647 w 2135"/>
              <a:gd name="T3" fmla="*/ 2147483647 h 1662"/>
              <a:gd name="T4" fmla="*/ 2147483647 w 2135"/>
              <a:gd name="T5" fmla="*/ 2147483647 h 1662"/>
              <a:gd name="T6" fmla="*/ 2147483647 w 2135"/>
              <a:gd name="T7" fmla="*/ 2147483647 h 1662"/>
              <a:gd name="T8" fmla="*/ 2147483647 w 2135"/>
              <a:gd name="T9" fmla="*/ 2147483647 h 1662"/>
              <a:gd name="T10" fmla="*/ 2147483647 w 2135"/>
              <a:gd name="T11" fmla="*/ 2147483647 h 1662"/>
              <a:gd name="T12" fmla="*/ 2147483647 w 2135"/>
              <a:gd name="T13" fmla="*/ 2147483647 h 1662"/>
              <a:gd name="T14" fmla="*/ 2147483647 w 2135"/>
              <a:gd name="T15" fmla="*/ 2147483647 h 1662"/>
              <a:gd name="T16" fmla="*/ 2147483647 w 2135"/>
              <a:gd name="T17" fmla="*/ 2147483647 h 1662"/>
              <a:gd name="T18" fmla="*/ 2147483647 w 2135"/>
              <a:gd name="T19" fmla="*/ 2147483647 h 1662"/>
              <a:gd name="T20" fmla="*/ 2147483647 w 2135"/>
              <a:gd name="T21" fmla="*/ 2147483647 h 1662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2135"/>
              <a:gd name="T34" fmla="*/ 0 h 1662"/>
              <a:gd name="T35" fmla="*/ 2135 w 2135"/>
              <a:gd name="T36" fmla="*/ 1662 h 1662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2135" h="1662">
                <a:moveTo>
                  <a:pt x="27" y="652"/>
                </a:moveTo>
                <a:cubicBezTo>
                  <a:pt x="14" y="487"/>
                  <a:pt x="0" y="152"/>
                  <a:pt x="105" y="76"/>
                </a:cubicBezTo>
                <a:cubicBezTo>
                  <a:pt x="210" y="0"/>
                  <a:pt x="473" y="192"/>
                  <a:pt x="657" y="196"/>
                </a:cubicBezTo>
                <a:cubicBezTo>
                  <a:pt x="841" y="200"/>
                  <a:pt x="985" y="65"/>
                  <a:pt x="1209" y="100"/>
                </a:cubicBezTo>
                <a:cubicBezTo>
                  <a:pt x="1433" y="135"/>
                  <a:pt x="1867" y="232"/>
                  <a:pt x="2001" y="406"/>
                </a:cubicBezTo>
                <a:cubicBezTo>
                  <a:pt x="2135" y="580"/>
                  <a:pt x="2083" y="945"/>
                  <a:pt x="2013" y="1144"/>
                </a:cubicBezTo>
                <a:cubicBezTo>
                  <a:pt x="1943" y="1343"/>
                  <a:pt x="1781" y="1538"/>
                  <a:pt x="1581" y="1600"/>
                </a:cubicBezTo>
                <a:cubicBezTo>
                  <a:pt x="1381" y="1662"/>
                  <a:pt x="993" y="1571"/>
                  <a:pt x="813" y="1516"/>
                </a:cubicBezTo>
                <a:cubicBezTo>
                  <a:pt x="633" y="1461"/>
                  <a:pt x="606" y="1345"/>
                  <a:pt x="501" y="1270"/>
                </a:cubicBezTo>
                <a:cubicBezTo>
                  <a:pt x="396" y="1195"/>
                  <a:pt x="262" y="1169"/>
                  <a:pt x="183" y="1066"/>
                </a:cubicBezTo>
                <a:cubicBezTo>
                  <a:pt x="104" y="963"/>
                  <a:pt x="25" y="819"/>
                  <a:pt x="27" y="652"/>
                </a:cubicBezTo>
                <a:close/>
              </a:path>
            </a:pathLst>
          </a:custGeom>
          <a:solidFill>
            <a:srgbClr val="CCFFFF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grpSp>
        <p:nvGrpSpPr>
          <p:cNvPr id="8214" name="Group 56"/>
          <p:cNvGrpSpPr>
            <a:grpSpLocks/>
          </p:cNvGrpSpPr>
          <p:nvPr/>
        </p:nvGrpSpPr>
        <p:grpSpPr bwMode="auto">
          <a:xfrm>
            <a:off x="6145213" y="2890838"/>
            <a:ext cx="501650" cy="233362"/>
            <a:chOff x="3600" y="219"/>
            <a:chExt cx="360" cy="175"/>
          </a:xfrm>
        </p:grpSpPr>
        <p:sp>
          <p:nvSpPr>
            <p:cNvPr id="8241" name="Oval 57"/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pt-BR"/>
            </a:p>
          </p:txBody>
        </p:sp>
        <p:sp>
          <p:nvSpPr>
            <p:cNvPr id="8242" name="Line 58"/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8243" name="Line 59"/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8244" name="Rectangle 60"/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chemeClr val="hlink"/>
            </a:soli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pt-BR" sz="2400"/>
            </a:p>
          </p:txBody>
        </p:sp>
        <p:sp>
          <p:nvSpPr>
            <p:cNvPr id="8245" name="Oval 61"/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pt-BR"/>
            </a:p>
          </p:txBody>
        </p:sp>
        <p:grpSp>
          <p:nvGrpSpPr>
            <p:cNvPr id="8246" name="Group 62"/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8251" name="Line 63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8252" name="Line 64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8253" name="Line 65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</p:grpSp>
        <p:grpSp>
          <p:nvGrpSpPr>
            <p:cNvPr id="8247" name="Group 66"/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8248" name="Line 67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8249" name="Line 68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8250" name="Line 69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</p:grpSp>
      </p:grpSp>
      <p:sp>
        <p:nvSpPr>
          <p:cNvPr id="8215" name="Text Box 70"/>
          <p:cNvSpPr txBox="1">
            <a:spLocks noChangeArrowheads="1"/>
          </p:cNvSpPr>
          <p:nvPr/>
        </p:nvSpPr>
        <p:spPr bwMode="auto">
          <a:xfrm>
            <a:off x="5626100" y="1998663"/>
            <a:ext cx="1019175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pt-BR" sz="1600">
                <a:latin typeface="Comic Sans MS" pitchFamily="66" charset="0"/>
              </a:rPr>
              <a:t>Internet</a:t>
            </a:r>
            <a:br>
              <a:rPr lang="pt-BR" sz="1600">
                <a:latin typeface="Comic Sans MS" pitchFamily="66" charset="0"/>
              </a:rPr>
            </a:br>
            <a:r>
              <a:rPr lang="pt-BR" sz="1600">
                <a:latin typeface="Comic Sans MS" pitchFamily="66" charset="0"/>
              </a:rPr>
              <a:t> pública</a:t>
            </a:r>
          </a:p>
        </p:txBody>
      </p:sp>
      <p:sp>
        <p:nvSpPr>
          <p:cNvPr id="8216" name="Freeform 71"/>
          <p:cNvSpPr>
            <a:spLocks/>
          </p:cNvSpPr>
          <p:nvPr/>
        </p:nvSpPr>
        <p:spPr bwMode="auto">
          <a:xfrm>
            <a:off x="4732338" y="4059238"/>
            <a:ext cx="2965450" cy="1390650"/>
          </a:xfrm>
          <a:custGeom>
            <a:avLst/>
            <a:gdLst>
              <a:gd name="T0" fmla="*/ 2147483647 w 1868"/>
              <a:gd name="T1" fmla="*/ 2147483647 h 876"/>
              <a:gd name="T2" fmla="*/ 2147483647 w 1868"/>
              <a:gd name="T3" fmla="*/ 2147483647 h 876"/>
              <a:gd name="T4" fmla="*/ 2147483647 w 1868"/>
              <a:gd name="T5" fmla="*/ 2147483647 h 876"/>
              <a:gd name="T6" fmla="*/ 2147483647 w 1868"/>
              <a:gd name="T7" fmla="*/ 2147483647 h 876"/>
              <a:gd name="T8" fmla="*/ 2147483647 w 1868"/>
              <a:gd name="T9" fmla="*/ 2147483647 h 876"/>
              <a:gd name="T10" fmla="*/ 2147483647 w 1868"/>
              <a:gd name="T11" fmla="*/ 2147483647 h 876"/>
              <a:gd name="T12" fmla="*/ 2147483647 w 1868"/>
              <a:gd name="T13" fmla="*/ 2147483647 h 876"/>
              <a:gd name="T14" fmla="*/ 2147483647 w 1868"/>
              <a:gd name="T15" fmla="*/ 2147483647 h 876"/>
              <a:gd name="T16" fmla="*/ 2147483647 w 1868"/>
              <a:gd name="T17" fmla="*/ 2147483647 h 876"/>
              <a:gd name="T18" fmla="*/ 2147483647 w 1868"/>
              <a:gd name="T19" fmla="*/ 2147483647 h 876"/>
              <a:gd name="T20" fmla="*/ 2147483647 w 1868"/>
              <a:gd name="T21" fmla="*/ 2147483647 h 87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1868"/>
              <a:gd name="T34" fmla="*/ 0 h 876"/>
              <a:gd name="T35" fmla="*/ 1868 w 1868"/>
              <a:gd name="T36" fmla="*/ 876 h 87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1868" h="876">
                <a:moveTo>
                  <a:pt x="31" y="327"/>
                </a:moveTo>
                <a:cubicBezTo>
                  <a:pt x="20" y="237"/>
                  <a:pt x="0" y="189"/>
                  <a:pt x="103" y="137"/>
                </a:cubicBezTo>
                <a:cubicBezTo>
                  <a:pt x="206" y="85"/>
                  <a:pt x="476" y="34"/>
                  <a:pt x="649" y="17"/>
                </a:cubicBezTo>
                <a:cubicBezTo>
                  <a:pt x="822" y="0"/>
                  <a:pt x="955" y="18"/>
                  <a:pt x="1141" y="35"/>
                </a:cubicBezTo>
                <a:cubicBezTo>
                  <a:pt x="1327" y="52"/>
                  <a:pt x="1658" y="3"/>
                  <a:pt x="1763" y="121"/>
                </a:cubicBezTo>
                <a:cubicBezTo>
                  <a:pt x="1868" y="239"/>
                  <a:pt x="1840" y="621"/>
                  <a:pt x="1774" y="741"/>
                </a:cubicBezTo>
                <a:cubicBezTo>
                  <a:pt x="1708" y="861"/>
                  <a:pt x="1534" y="827"/>
                  <a:pt x="1369" y="845"/>
                </a:cubicBezTo>
                <a:cubicBezTo>
                  <a:pt x="1204" y="863"/>
                  <a:pt x="935" y="851"/>
                  <a:pt x="781" y="851"/>
                </a:cubicBezTo>
                <a:cubicBezTo>
                  <a:pt x="627" y="851"/>
                  <a:pt x="549" y="876"/>
                  <a:pt x="447" y="847"/>
                </a:cubicBezTo>
                <a:cubicBezTo>
                  <a:pt x="345" y="818"/>
                  <a:pt x="237" y="762"/>
                  <a:pt x="168" y="676"/>
                </a:cubicBezTo>
                <a:cubicBezTo>
                  <a:pt x="98" y="589"/>
                  <a:pt x="29" y="468"/>
                  <a:pt x="31" y="327"/>
                </a:cubicBezTo>
                <a:close/>
              </a:path>
            </a:pathLst>
          </a:custGeom>
          <a:solidFill>
            <a:srgbClr val="CCFFFF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graphicFrame>
        <p:nvGraphicFramePr>
          <p:cNvPr id="8194" name="Object 72"/>
          <p:cNvGraphicFramePr>
            <a:graphicFrameLocks noChangeAspect="1"/>
          </p:cNvGraphicFramePr>
          <p:nvPr/>
        </p:nvGraphicFramePr>
        <p:xfrm>
          <a:off x="4979988" y="4803775"/>
          <a:ext cx="444500" cy="357188"/>
        </p:xfrm>
        <a:graphic>
          <a:graphicData uri="http://schemas.openxmlformats.org/presentationml/2006/ole">
            <p:oleObj spid="_x0000_s8308" name="Clip" r:id="rId4" imgW="1307263" imgH="1084139" progId="">
              <p:embed/>
            </p:oleObj>
          </a:graphicData>
        </a:graphic>
      </p:graphicFrame>
      <p:graphicFrame>
        <p:nvGraphicFramePr>
          <p:cNvPr id="8195" name="Object 73"/>
          <p:cNvGraphicFramePr>
            <a:graphicFrameLocks noChangeAspect="1"/>
          </p:cNvGraphicFramePr>
          <p:nvPr/>
        </p:nvGraphicFramePr>
        <p:xfrm>
          <a:off x="5484813" y="4803775"/>
          <a:ext cx="444500" cy="357188"/>
        </p:xfrm>
        <a:graphic>
          <a:graphicData uri="http://schemas.openxmlformats.org/presentationml/2006/ole">
            <p:oleObj spid="_x0000_s8309" name="Clip" r:id="rId5" imgW="1307263" imgH="1084139" progId="">
              <p:embed/>
            </p:oleObj>
          </a:graphicData>
        </a:graphic>
      </p:graphicFrame>
      <p:graphicFrame>
        <p:nvGraphicFramePr>
          <p:cNvPr id="8196" name="Object 74"/>
          <p:cNvGraphicFramePr>
            <a:graphicFrameLocks noChangeAspect="1"/>
          </p:cNvGraphicFramePr>
          <p:nvPr/>
        </p:nvGraphicFramePr>
        <p:xfrm>
          <a:off x="6018213" y="4794250"/>
          <a:ext cx="444500" cy="357188"/>
        </p:xfrm>
        <a:graphic>
          <a:graphicData uri="http://schemas.openxmlformats.org/presentationml/2006/ole">
            <p:oleObj spid="_x0000_s8310" name="Clip" r:id="rId6" imgW="1307263" imgH="1084139" progId="">
              <p:embed/>
            </p:oleObj>
          </a:graphicData>
        </a:graphic>
      </p:graphicFrame>
      <p:graphicFrame>
        <p:nvGraphicFramePr>
          <p:cNvPr id="8197" name="Object 75"/>
          <p:cNvGraphicFramePr>
            <a:graphicFrameLocks noChangeAspect="1"/>
          </p:cNvGraphicFramePr>
          <p:nvPr/>
        </p:nvGraphicFramePr>
        <p:xfrm>
          <a:off x="6532563" y="4803775"/>
          <a:ext cx="444500" cy="357188"/>
        </p:xfrm>
        <a:graphic>
          <a:graphicData uri="http://schemas.openxmlformats.org/presentationml/2006/ole">
            <p:oleObj spid="_x0000_s8311" name="Clip" r:id="rId7" imgW="1307263" imgH="1084139" progId="">
              <p:embed/>
            </p:oleObj>
          </a:graphicData>
        </a:graphic>
      </p:graphicFrame>
      <p:sp>
        <p:nvSpPr>
          <p:cNvPr id="8217" name="Line 76"/>
          <p:cNvSpPr>
            <a:spLocks noChangeShapeType="1"/>
          </p:cNvSpPr>
          <p:nvPr/>
        </p:nvSpPr>
        <p:spPr bwMode="auto">
          <a:xfrm>
            <a:off x="5172075" y="4605338"/>
            <a:ext cx="15621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8218" name="Line 77"/>
          <p:cNvSpPr>
            <a:spLocks noChangeShapeType="1"/>
          </p:cNvSpPr>
          <p:nvPr/>
        </p:nvSpPr>
        <p:spPr bwMode="auto">
          <a:xfrm>
            <a:off x="5181600" y="4605338"/>
            <a:ext cx="0" cy="19526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8219" name="Line 78"/>
          <p:cNvSpPr>
            <a:spLocks noChangeShapeType="1"/>
          </p:cNvSpPr>
          <p:nvPr/>
        </p:nvSpPr>
        <p:spPr bwMode="auto">
          <a:xfrm>
            <a:off x="5691188" y="4614863"/>
            <a:ext cx="0" cy="19526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8220" name="Line 79"/>
          <p:cNvSpPr>
            <a:spLocks noChangeShapeType="1"/>
          </p:cNvSpPr>
          <p:nvPr/>
        </p:nvSpPr>
        <p:spPr bwMode="auto">
          <a:xfrm>
            <a:off x="6229350" y="4610100"/>
            <a:ext cx="0" cy="19526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8221" name="Line 80"/>
          <p:cNvSpPr>
            <a:spLocks noChangeShapeType="1"/>
          </p:cNvSpPr>
          <p:nvPr/>
        </p:nvSpPr>
        <p:spPr bwMode="auto">
          <a:xfrm>
            <a:off x="6729413" y="4610100"/>
            <a:ext cx="0" cy="22383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grpSp>
        <p:nvGrpSpPr>
          <p:cNvPr id="8222" name="Group 81"/>
          <p:cNvGrpSpPr>
            <a:grpSpLocks/>
          </p:cNvGrpSpPr>
          <p:nvPr/>
        </p:nvGrpSpPr>
        <p:grpSpPr bwMode="auto">
          <a:xfrm>
            <a:off x="6145213" y="4181475"/>
            <a:ext cx="501650" cy="233363"/>
            <a:chOff x="3600" y="219"/>
            <a:chExt cx="360" cy="175"/>
          </a:xfrm>
        </p:grpSpPr>
        <p:sp>
          <p:nvSpPr>
            <p:cNvPr id="8228" name="Oval 82"/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pt-BR"/>
            </a:p>
          </p:txBody>
        </p:sp>
        <p:sp>
          <p:nvSpPr>
            <p:cNvPr id="8229" name="Line 83"/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8230" name="Line 84"/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8231" name="Rectangle 85"/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chemeClr val="hlink"/>
            </a:soli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pt-BR" sz="2400"/>
            </a:p>
          </p:txBody>
        </p:sp>
        <p:sp>
          <p:nvSpPr>
            <p:cNvPr id="8232" name="Oval 86"/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pt-BR"/>
            </a:p>
          </p:txBody>
        </p:sp>
        <p:grpSp>
          <p:nvGrpSpPr>
            <p:cNvPr id="8233" name="Group 87"/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8238" name="Line 88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8239" name="Line 89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8240" name="Line 90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</p:grpSp>
        <p:grpSp>
          <p:nvGrpSpPr>
            <p:cNvPr id="8234" name="Group 91"/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8235" name="Line 92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8236" name="Line 93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8237" name="Line 94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</p:grpSp>
      </p:grpSp>
      <p:sp>
        <p:nvSpPr>
          <p:cNvPr id="8223" name="Line 95"/>
          <p:cNvSpPr>
            <a:spLocks noChangeShapeType="1"/>
          </p:cNvSpPr>
          <p:nvPr/>
        </p:nvSpPr>
        <p:spPr bwMode="auto">
          <a:xfrm>
            <a:off x="6391275" y="3133725"/>
            <a:ext cx="0" cy="106203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8224" name="Line 96"/>
          <p:cNvSpPr>
            <a:spLocks noChangeShapeType="1"/>
          </p:cNvSpPr>
          <p:nvPr/>
        </p:nvSpPr>
        <p:spPr bwMode="auto">
          <a:xfrm>
            <a:off x="6396038" y="4419600"/>
            <a:ext cx="0" cy="16668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8225" name="Text Box 97"/>
          <p:cNvSpPr txBox="1">
            <a:spLocks noChangeArrowheads="1"/>
          </p:cNvSpPr>
          <p:nvPr/>
        </p:nvSpPr>
        <p:spPr bwMode="auto">
          <a:xfrm>
            <a:off x="4772025" y="3946525"/>
            <a:ext cx="1173163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pt-BR" sz="1600">
                <a:latin typeface="Comic Sans MS" pitchFamily="66" charset="0"/>
              </a:rPr>
              <a:t>rede da</a:t>
            </a:r>
            <a:br>
              <a:rPr lang="pt-BR" sz="1600">
                <a:latin typeface="Comic Sans MS" pitchFamily="66" charset="0"/>
              </a:rPr>
            </a:br>
            <a:r>
              <a:rPr lang="pt-BR" sz="1600">
                <a:latin typeface="Comic Sans MS" pitchFamily="66" charset="0"/>
              </a:rPr>
              <a:t>instituição</a:t>
            </a:r>
            <a:endParaRPr lang="pt-BR" sz="2400">
              <a:solidFill>
                <a:schemeClr val="accent2"/>
              </a:solidFill>
            </a:endParaRPr>
          </a:p>
        </p:txBody>
      </p:sp>
      <p:sp>
        <p:nvSpPr>
          <p:cNvPr id="8226" name="Text Box 98"/>
          <p:cNvSpPr txBox="1">
            <a:spLocks noChangeArrowheads="1"/>
          </p:cNvSpPr>
          <p:nvPr/>
        </p:nvSpPr>
        <p:spPr bwMode="auto">
          <a:xfrm>
            <a:off x="6637338" y="4294188"/>
            <a:ext cx="15113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pt-BR" sz="1600">
                <a:latin typeface="Comic Sans MS" pitchFamily="66" charset="0"/>
              </a:rPr>
              <a:t>LAN 10 Mbps </a:t>
            </a:r>
          </a:p>
        </p:txBody>
      </p:sp>
      <p:sp>
        <p:nvSpPr>
          <p:cNvPr id="8227" name="Text Box 99"/>
          <p:cNvSpPr txBox="1">
            <a:spLocks noChangeArrowheads="1"/>
          </p:cNvSpPr>
          <p:nvPr/>
        </p:nvSpPr>
        <p:spPr bwMode="auto">
          <a:xfrm>
            <a:off x="6392863" y="3322638"/>
            <a:ext cx="1812925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pt-BR" sz="1600">
                <a:latin typeface="Comic Sans MS" pitchFamily="66" charset="0"/>
              </a:rPr>
              <a:t>enlace de acesso </a:t>
            </a:r>
            <a:br>
              <a:rPr lang="pt-BR" sz="1600">
                <a:latin typeface="Comic Sans MS" pitchFamily="66" charset="0"/>
              </a:rPr>
            </a:br>
            <a:r>
              <a:rPr lang="pt-BR" sz="1600" smtClean="0">
                <a:latin typeface="Comic Sans MS" pitchFamily="66" charset="0"/>
              </a:rPr>
              <a:t>1,5 </a:t>
            </a:r>
            <a:r>
              <a:rPr lang="pt-BR" sz="1600">
                <a:latin typeface="Comic Sans MS" pitchFamily="66" charset="0"/>
              </a:rPr>
              <a:t>Mbps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2: Camada de Aplicação</a:t>
            </a:r>
            <a:endParaRPr lang="pt-BR">
              <a:latin typeface="Times New Roman" pitchFamily="18" charset="0"/>
            </a:endParaRPr>
          </a:p>
        </p:txBody>
      </p:sp>
      <p:sp>
        <p:nvSpPr>
          <p:cNvPr id="32771" name="Espaço Reservado para Número de Slide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6ECE24EA-5D1F-42AE-B9CB-CE89E05BCEF1}" type="slidenum">
              <a:rPr lang="en-US" smtClean="0"/>
              <a:pPr/>
              <a:t>4</a:t>
            </a:fld>
            <a:endParaRPr lang="en-US" smtClean="0"/>
          </a:p>
        </p:txBody>
      </p:sp>
      <p:sp>
        <p:nvSpPr>
          <p:cNvPr id="3277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Algumas aplicações de rede</a:t>
            </a:r>
          </a:p>
        </p:txBody>
      </p:sp>
      <p:sp>
        <p:nvSpPr>
          <p:cNvPr id="32773" name="Rectangle 3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pt-BR" sz="2400" smtClean="0"/>
              <a:t>Correio eletrônico</a:t>
            </a:r>
          </a:p>
          <a:p>
            <a:pPr>
              <a:lnSpc>
                <a:spcPct val="90000"/>
              </a:lnSpc>
            </a:pPr>
            <a:r>
              <a:rPr lang="pt-BR" sz="2400" smtClean="0"/>
              <a:t>A Web</a:t>
            </a:r>
          </a:p>
          <a:p>
            <a:pPr>
              <a:lnSpc>
                <a:spcPct val="90000"/>
              </a:lnSpc>
            </a:pPr>
            <a:r>
              <a:rPr lang="pt-BR" sz="2400" smtClean="0"/>
              <a:t>Mensagens instantâneas</a:t>
            </a:r>
          </a:p>
          <a:p>
            <a:pPr>
              <a:lnSpc>
                <a:spcPct val="90000"/>
              </a:lnSpc>
            </a:pPr>
            <a:r>
              <a:rPr lang="pt-BR" sz="2400" err="1" smtClean="0"/>
              <a:t>Login</a:t>
            </a:r>
            <a:r>
              <a:rPr lang="pt-BR" sz="2400" smtClean="0"/>
              <a:t> em computador remoto como Telnet e SSH</a:t>
            </a:r>
          </a:p>
          <a:p>
            <a:pPr>
              <a:lnSpc>
                <a:spcPct val="90000"/>
              </a:lnSpc>
            </a:pPr>
            <a:r>
              <a:rPr lang="pt-BR" sz="2400" smtClean="0"/>
              <a:t>Compartilhamento de arquivos P2P</a:t>
            </a:r>
          </a:p>
          <a:p>
            <a:pPr>
              <a:lnSpc>
                <a:spcPct val="90000"/>
              </a:lnSpc>
            </a:pPr>
            <a:r>
              <a:rPr lang="pt-BR" sz="2400" smtClean="0"/>
              <a:t>Jogos multiusuários em rede </a:t>
            </a:r>
          </a:p>
          <a:p>
            <a:pPr>
              <a:lnSpc>
                <a:spcPct val="90000"/>
              </a:lnSpc>
              <a:buFont typeface="ZapfDingbats" pitchFamily="82" charset="0"/>
              <a:buNone/>
            </a:pPr>
            <a:endParaRPr lang="pt-BR" sz="2400" smtClean="0"/>
          </a:p>
        </p:txBody>
      </p:sp>
      <p:sp>
        <p:nvSpPr>
          <p:cNvPr id="32774" name="Rectangle 4"/>
          <p:cNvSpPr>
            <a:spLocks noGrp="1" noChangeArrowheads="1"/>
          </p:cNvSpPr>
          <p:nvPr>
            <p:ph type="body" sz="half" idx="2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pt-BR" sz="2400" i="1"/>
              <a:t>Streaming</a:t>
            </a:r>
            <a:r>
              <a:rPr lang="pt-BR" sz="2400"/>
              <a:t> </a:t>
            </a:r>
            <a:r>
              <a:rPr lang="pt-BR" sz="2400" smtClean="0"/>
              <a:t>de vídeos armazenados (</a:t>
            </a:r>
            <a:r>
              <a:rPr lang="pt-BR" sz="2400" err="1" smtClean="0"/>
              <a:t>YouTube</a:t>
            </a:r>
            <a:r>
              <a:rPr lang="pt-BR" sz="2400" smtClean="0"/>
              <a:t>, </a:t>
            </a:r>
            <a:r>
              <a:rPr lang="pt-BR" sz="2400" err="1" smtClean="0"/>
              <a:t>Hulu</a:t>
            </a:r>
            <a:r>
              <a:rPr lang="pt-BR" sz="2400" smtClean="0"/>
              <a:t>, </a:t>
            </a:r>
            <a:r>
              <a:rPr lang="pt-BR" sz="2400" err="1" smtClean="0"/>
              <a:t>Netflix</a:t>
            </a:r>
            <a:r>
              <a:rPr lang="pt-BR" sz="2400" smtClean="0"/>
              <a:t>)</a:t>
            </a:r>
            <a:endParaRPr lang="pt-BR" sz="2400"/>
          </a:p>
          <a:p>
            <a:pPr>
              <a:lnSpc>
                <a:spcPct val="90000"/>
              </a:lnSpc>
            </a:pPr>
            <a:r>
              <a:rPr lang="pt-BR" sz="2400" smtClean="0"/>
              <a:t>Telefonia por IP (Skype)</a:t>
            </a:r>
          </a:p>
          <a:p>
            <a:pPr>
              <a:lnSpc>
                <a:spcPct val="90000"/>
              </a:lnSpc>
            </a:pPr>
            <a:r>
              <a:rPr lang="pt-BR" sz="2400" smtClean="0"/>
              <a:t>Videoconferência em tempo real</a:t>
            </a:r>
          </a:p>
          <a:p>
            <a:pPr>
              <a:lnSpc>
                <a:spcPct val="90000"/>
              </a:lnSpc>
            </a:pPr>
            <a:r>
              <a:rPr lang="pt-BR" sz="2400" smtClean="0"/>
              <a:t>Busca</a:t>
            </a:r>
          </a:p>
          <a:p>
            <a:pPr>
              <a:lnSpc>
                <a:spcPct val="90000"/>
              </a:lnSpc>
            </a:pPr>
            <a:r>
              <a:rPr lang="pt-BR" sz="2400" smtClean="0"/>
              <a:t> ...</a:t>
            </a:r>
          </a:p>
          <a:p>
            <a:pPr>
              <a:lnSpc>
                <a:spcPct val="90000"/>
              </a:lnSpc>
            </a:pPr>
            <a:r>
              <a:rPr lang="pt-BR" sz="2400" smtClean="0"/>
              <a:t> ...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2: </a:t>
            </a:r>
            <a:r>
              <a:rPr lang="en-US" err="1" smtClean="0"/>
              <a:t>Camada</a:t>
            </a:r>
            <a:r>
              <a:rPr lang="en-US" smtClean="0"/>
              <a:t> de </a:t>
            </a:r>
            <a:r>
              <a:rPr lang="en-US" err="1" smtClean="0"/>
              <a:t>Aplicação</a:t>
            </a:r>
            <a:endParaRPr lang="pt-BR">
              <a:latin typeface="Times New Roman" pitchFamily="18" charset="0"/>
            </a:endParaRPr>
          </a:p>
        </p:txBody>
      </p:sp>
      <p:sp>
        <p:nvSpPr>
          <p:cNvPr id="9223" name="Espaço Reservado para Número de Slide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8820C85-303C-4ECE-AA96-ABA984A961B9}" type="slidenum">
              <a:rPr lang="en-US" smtClean="0"/>
              <a:pPr/>
              <a:t>40</a:t>
            </a:fld>
            <a:endParaRPr lang="en-US" smtClean="0"/>
          </a:p>
        </p:txBody>
      </p:sp>
      <p:sp>
        <p:nvSpPr>
          <p:cNvPr id="9224" name="Line 2"/>
          <p:cNvSpPr>
            <a:spLocks noChangeShapeType="1"/>
          </p:cNvSpPr>
          <p:nvPr/>
        </p:nvSpPr>
        <p:spPr bwMode="auto">
          <a:xfrm>
            <a:off x="5067300" y="2076450"/>
            <a:ext cx="285750" cy="114300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9225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sz="3600" smtClean="0"/>
              <a:t>Exemplo de cache (2)</a:t>
            </a:r>
            <a:endParaRPr lang="pt-BR" smtClean="0"/>
          </a:p>
        </p:txBody>
      </p:sp>
      <p:sp>
        <p:nvSpPr>
          <p:cNvPr id="9226" name="Rectangle 4"/>
          <p:cNvSpPr>
            <a:spLocks noGrp="1" noChangeArrowheads="1"/>
          </p:cNvSpPr>
          <p:nvPr>
            <p:ph type="body" sz="half" idx="1"/>
          </p:nvPr>
        </p:nvSpPr>
        <p:spPr>
          <a:xfrm>
            <a:off x="533400" y="1600200"/>
            <a:ext cx="4021138" cy="4648200"/>
          </a:xfrm>
        </p:spPr>
        <p:txBody>
          <a:bodyPr/>
          <a:lstStyle/>
          <a:p>
            <a:pPr>
              <a:lnSpc>
                <a:spcPct val="90000"/>
              </a:lnSpc>
              <a:buFont typeface="ZapfDingbats" pitchFamily="82" charset="0"/>
              <a:buNone/>
            </a:pPr>
            <a:r>
              <a:rPr lang="pt-BR" sz="2000" u="sng" dirty="0" smtClean="0">
                <a:solidFill>
                  <a:srgbClr val="FF0000"/>
                </a:solidFill>
              </a:rPr>
              <a:t>Solução em potencial</a:t>
            </a:r>
          </a:p>
          <a:p>
            <a:pPr>
              <a:lnSpc>
                <a:spcPct val="90000"/>
              </a:lnSpc>
            </a:pPr>
            <a:r>
              <a:rPr lang="pt-BR" sz="2000" dirty="0" smtClean="0"/>
              <a:t>Aumento da largura de banda do canal de acesso para, por exemplo, 10 Mbps</a:t>
            </a:r>
          </a:p>
          <a:p>
            <a:pPr>
              <a:lnSpc>
                <a:spcPct val="90000"/>
              </a:lnSpc>
              <a:buFont typeface="ZapfDingbats" pitchFamily="82" charset="0"/>
              <a:buNone/>
            </a:pPr>
            <a:r>
              <a:rPr lang="pt-BR" sz="2000" u="sng" dirty="0" smtClean="0">
                <a:solidFill>
                  <a:srgbClr val="FF0000"/>
                </a:solidFill>
              </a:rPr>
              <a:t>Consequências</a:t>
            </a:r>
          </a:p>
          <a:p>
            <a:pPr>
              <a:lnSpc>
                <a:spcPct val="90000"/>
              </a:lnSpc>
            </a:pPr>
            <a:r>
              <a:rPr lang="pt-BR" sz="2000" dirty="0" smtClean="0"/>
              <a:t>Utilização da LAN = 15%</a:t>
            </a:r>
          </a:p>
          <a:p>
            <a:pPr>
              <a:lnSpc>
                <a:spcPct val="90000"/>
              </a:lnSpc>
            </a:pPr>
            <a:r>
              <a:rPr lang="pt-BR" sz="2000" dirty="0" smtClean="0"/>
              <a:t>Utilização do canal de acesso = </a:t>
            </a:r>
            <a:r>
              <a:rPr lang="pt-BR" sz="2000" dirty="0" smtClean="0">
                <a:solidFill>
                  <a:srgbClr val="FF0000"/>
                </a:solidFill>
              </a:rPr>
              <a:t>15%</a:t>
            </a:r>
          </a:p>
          <a:p>
            <a:pPr>
              <a:lnSpc>
                <a:spcPct val="90000"/>
              </a:lnSpc>
            </a:pPr>
            <a:r>
              <a:rPr lang="pt-BR" sz="2000" dirty="0" smtClean="0"/>
              <a:t>Atraso total = atraso da Internet + atraso de acesso + atraso na LAN = 2 </a:t>
            </a:r>
            <a:r>
              <a:rPr lang="pt-BR" sz="2000" dirty="0" err="1" smtClean="0"/>
              <a:t>seg</a:t>
            </a:r>
            <a:r>
              <a:rPr lang="pt-BR" sz="2000" dirty="0" smtClean="0"/>
              <a:t> + </a:t>
            </a:r>
            <a:r>
              <a:rPr lang="pt-BR" sz="2000" dirty="0" err="1" smtClean="0"/>
              <a:t>msegs</a:t>
            </a:r>
            <a:r>
              <a:rPr lang="pt-BR" sz="2000" dirty="0" smtClean="0"/>
              <a:t> + </a:t>
            </a:r>
            <a:r>
              <a:rPr lang="pt-BR" sz="2000" dirty="0" err="1" smtClean="0"/>
              <a:t>msegs</a:t>
            </a:r>
            <a:endParaRPr lang="pt-BR" sz="2000" dirty="0" smtClean="0"/>
          </a:p>
          <a:p>
            <a:pPr>
              <a:lnSpc>
                <a:spcPct val="90000"/>
              </a:lnSpc>
            </a:pPr>
            <a:r>
              <a:rPr lang="pt-BR" sz="2000" dirty="0" smtClean="0"/>
              <a:t>Frequentemente este é uma ampliação cara</a:t>
            </a:r>
          </a:p>
        </p:txBody>
      </p:sp>
      <p:grpSp>
        <p:nvGrpSpPr>
          <p:cNvPr id="9227" name="Group 5"/>
          <p:cNvGrpSpPr>
            <a:grpSpLocks/>
          </p:cNvGrpSpPr>
          <p:nvPr/>
        </p:nvGrpSpPr>
        <p:grpSpPr bwMode="auto">
          <a:xfrm>
            <a:off x="4878388" y="1698625"/>
            <a:ext cx="184150" cy="542925"/>
            <a:chOff x="4180" y="783"/>
            <a:chExt cx="150" cy="307"/>
          </a:xfrm>
        </p:grpSpPr>
        <p:sp>
          <p:nvSpPr>
            <p:cNvPr id="9310" name="AutoShape 6"/>
            <p:cNvSpPr>
              <a:spLocks noChangeArrowheads="1"/>
            </p:cNvSpPr>
            <p:nvPr/>
          </p:nvSpPr>
          <p:spPr bwMode="auto">
            <a:xfrm>
              <a:off x="4180" y="1019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pt-BR"/>
            </a:p>
          </p:txBody>
        </p:sp>
        <p:sp>
          <p:nvSpPr>
            <p:cNvPr id="9311" name="Rectangle 7"/>
            <p:cNvSpPr>
              <a:spLocks noChangeArrowheads="1"/>
            </p:cNvSpPr>
            <p:nvPr/>
          </p:nvSpPr>
          <p:spPr bwMode="auto">
            <a:xfrm>
              <a:off x="4256" y="785"/>
              <a:ext cx="69" cy="236"/>
            </a:xfrm>
            <a:prstGeom prst="rect">
              <a:avLst/>
            </a:prstGeom>
            <a:solidFill>
              <a:srgbClr val="33CCCC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pt-BR"/>
            </a:p>
          </p:txBody>
        </p:sp>
        <p:sp>
          <p:nvSpPr>
            <p:cNvPr id="9312" name="Rectangle 8"/>
            <p:cNvSpPr>
              <a:spLocks noChangeArrowheads="1"/>
            </p:cNvSpPr>
            <p:nvPr/>
          </p:nvSpPr>
          <p:spPr bwMode="auto">
            <a:xfrm>
              <a:off x="4181" y="852"/>
              <a:ext cx="95" cy="236"/>
            </a:xfrm>
            <a:prstGeom prst="rect">
              <a:avLst/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pt-BR"/>
            </a:p>
          </p:txBody>
        </p:sp>
        <p:sp>
          <p:nvSpPr>
            <p:cNvPr id="9313" name="AutoShape 9"/>
            <p:cNvSpPr>
              <a:spLocks noChangeArrowheads="1"/>
            </p:cNvSpPr>
            <p:nvPr/>
          </p:nvSpPr>
          <p:spPr bwMode="auto">
            <a:xfrm>
              <a:off x="4180" y="783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pt-BR"/>
            </a:p>
          </p:txBody>
        </p:sp>
        <p:sp>
          <p:nvSpPr>
            <p:cNvPr id="9314" name="Line 10"/>
            <p:cNvSpPr>
              <a:spLocks noChangeShapeType="1"/>
            </p:cNvSpPr>
            <p:nvPr/>
          </p:nvSpPr>
          <p:spPr bwMode="auto">
            <a:xfrm>
              <a:off x="4330" y="788"/>
              <a:ext cx="0" cy="23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9315" name="Line 11"/>
            <p:cNvSpPr>
              <a:spLocks noChangeShapeType="1"/>
            </p:cNvSpPr>
            <p:nvPr/>
          </p:nvSpPr>
          <p:spPr bwMode="auto">
            <a:xfrm flipH="1">
              <a:off x="4276" y="1019"/>
              <a:ext cx="54" cy="6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9316" name="Rectangle 12"/>
            <p:cNvSpPr>
              <a:spLocks noChangeArrowheads="1"/>
            </p:cNvSpPr>
            <p:nvPr/>
          </p:nvSpPr>
          <p:spPr bwMode="auto">
            <a:xfrm>
              <a:off x="4193" y="883"/>
              <a:ext cx="63" cy="136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pt-BR"/>
            </a:p>
          </p:txBody>
        </p:sp>
        <p:sp>
          <p:nvSpPr>
            <p:cNvPr id="9317" name="Rectangle 13"/>
            <p:cNvSpPr>
              <a:spLocks noChangeArrowheads="1"/>
            </p:cNvSpPr>
            <p:nvPr/>
          </p:nvSpPr>
          <p:spPr bwMode="auto">
            <a:xfrm>
              <a:off x="4202" y="924"/>
              <a:ext cx="48" cy="48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pt-BR"/>
            </a:p>
          </p:txBody>
        </p:sp>
      </p:grpSp>
      <p:grpSp>
        <p:nvGrpSpPr>
          <p:cNvPr id="9228" name="Group 14"/>
          <p:cNvGrpSpPr>
            <a:grpSpLocks/>
          </p:cNvGrpSpPr>
          <p:nvPr/>
        </p:nvGrpSpPr>
        <p:grpSpPr bwMode="auto">
          <a:xfrm>
            <a:off x="5802313" y="1155700"/>
            <a:ext cx="184150" cy="542925"/>
            <a:chOff x="4180" y="783"/>
            <a:chExt cx="150" cy="307"/>
          </a:xfrm>
        </p:grpSpPr>
        <p:sp>
          <p:nvSpPr>
            <p:cNvPr id="9302" name="AutoShape 15"/>
            <p:cNvSpPr>
              <a:spLocks noChangeArrowheads="1"/>
            </p:cNvSpPr>
            <p:nvPr/>
          </p:nvSpPr>
          <p:spPr bwMode="auto">
            <a:xfrm>
              <a:off x="4180" y="1019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pt-BR"/>
            </a:p>
          </p:txBody>
        </p:sp>
        <p:sp>
          <p:nvSpPr>
            <p:cNvPr id="9303" name="Rectangle 16"/>
            <p:cNvSpPr>
              <a:spLocks noChangeArrowheads="1"/>
            </p:cNvSpPr>
            <p:nvPr/>
          </p:nvSpPr>
          <p:spPr bwMode="auto">
            <a:xfrm>
              <a:off x="4256" y="785"/>
              <a:ext cx="69" cy="236"/>
            </a:xfrm>
            <a:prstGeom prst="rect">
              <a:avLst/>
            </a:prstGeom>
            <a:solidFill>
              <a:srgbClr val="33CCCC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pt-BR"/>
            </a:p>
          </p:txBody>
        </p:sp>
        <p:sp>
          <p:nvSpPr>
            <p:cNvPr id="9304" name="Rectangle 17"/>
            <p:cNvSpPr>
              <a:spLocks noChangeArrowheads="1"/>
            </p:cNvSpPr>
            <p:nvPr/>
          </p:nvSpPr>
          <p:spPr bwMode="auto">
            <a:xfrm>
              <a:off x="4181" y="852"/>
              <a:ext cx="95" cy="236"/>
            </a:xfrm>
            <a:prstGeom prst="rect">
              <a:avLst/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pt-BR"/>
            </a:p>
          </p:txBody>
        </p:sp>
        <p:sp>
          <p:nvSpPr>
            <p:cNvPr id="9305" name="AutoShape 18"/>
            <p:cNvSpPr>
              <a:spLocks noChangeArrowheads="1"/>
            </p:cNvSpPr>
            <p:nvPr/>
          </p:nvSpPr>
          <p:spPr bwMode="auto">
            <a:xfrm>
              <a:off x="4180" y="783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pt-BR"/>
            </a:p>
          </p:txBody>
        </p:sp>
        <p:sp>
          <p:nvSpPr>
            <p:cNvPr id="9306" name="Line 19"/>
            <p:cNvSpPr>
              <a:spLocks noChangeShapeType="1"/>
            </p:cNvSpPr>
            <p:nvPr/>
          </p:nvSpPr>
          <p:spPr bwMode="auto">
            <a:xfrm>
              <a:off x="4330" y="788"/>
              <a:ext cx="0" cy="23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9307" name="Line 20"/>
            <p:cNvSpPr>
              <a:spLocks noChangeShapeType="1"/>
            </p:cNvSpPr>
            <p:nvPr/>
          </p:nvSpPr>
          <p:spPr bwMode="auto">
            <a:xfrm flipH="1">
              <a:off x="4276" y="1019"/>
              <a:ext cx="54" cy="6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9308" name="Rectangle 21"/>
            <p:cNvSpPr>
              <a:spLocks noChangeArrowheads="1"/>
            </p:cNvSpPr>
            <p:nvPr/>
          </p:nvSpPr>
          <p:spPr bwMode="auto">
            <a:xfrm>
              <a:off x="4193" y="883"/>
              <a:ext cx="63" cy="136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pt-BR"/>
            </a:p>
          </p:txBody>
        </p:sp>
        <p:sp>
          <p:nvSpPr>
            <p:cNvPr id="9309" name="Rectangle 22"/>
            <p:cNvSpPr>
              <a:spLocks noChangeArrowheads="1"/>
            </p:cNvSpPr>
            <p:nvPr/>
          </p:nvSpPr>
          <p:spPr bwMode="auto">
            <a:xfrm>
              <a:off x="4202" y="924"/>
              <a:ext cx="48" cy="48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pt-BR"/>
            </a:p>
          </p:txBody>
        </p:sp>
      </p:grpSp>
      <p:grpSp>
        <p:nvGrpSpPr>
          <p:cNvPr id="9229" name="Group 23"/>
          <p:cNvGrpSpPr>
            <a:grpSpLocks/>
          </p:cNvGrpSpPr>
          <p:nvPr/>
        </p:nvGrpSpPr>
        <p:grpSpPr bwMode="auto">
          <a:xfrm>
            <a:off x="6478588" y="1184275"/>
            <a:ext cx="184150" cy="542925"/>
            <a:chOff x="4180" y="783"/>
            <a:chExt cx="150" cy="307"/>
          </a:xfrm>
        </p:grpSpPr>
        <p:sp>
          <p:nvSpPr>
            <p:cNvPr id="9294" name="AutoShape 24"/>
            <p:cNvSpPr>
              <a:spLocks noChangeArrowheads="1"/>
            </p:cNvSpPr>
            <p:nvPr/>
          </p:nvSpPr>
          <p:spPr bwMode="auto">
            <a:xfrm>
              <a:off x="4180" y="1019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pt-BR"/>
            </a:p>
          </p:txBody>
        </p:sp>
        <p:sp>
          <p:nvSpPr>
            <p:cNvPr id="9295" name="Rectangle 25"/>
            <p:cNvSpPr>
              <a:spLocks noChangeArrowheads="1"/>
            </p:cNvSpPr>
            <p:nvPr/>
          </p:nvSpPr>
          <p:spPr bwMode="auto">
            <a:xfrm>
              <a:off x="4256" y="785"/>
              <a:ext cx="69" cy="236"/>
            </a:xfrm>
            <a:prstGeom prst="rect">
              <a:avLst/>
            </a:prstGeom>
            <a:solidFill>
              <a:srgbClr val="33CCCC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pt-BR"/>
            </a:p>
          </p:txBody>
        </p:sp>
        <p:sp>
          <p:nvSpPr>
            <p:cNvPr id="9296" name="Rectangle 26"/>
            <p:cNvSpPr>
              <a:spLocks noChangeArrowheads="1"/>
            </p:cNvSpPr>
            <p:nvPr/>
          </p:nvSpPr>
          <p:spPr bwMode="auto">
            <a:xfrm>
              <a:off x="4181" y="852"/>
              <a:ext cx="95" cy="236"/>
            </a:xfrm>
            <a:prstGeom prst="rect">
              <a:avLst/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pt-BR"/>
            </a:p>
          </p:txBody>
        </p:sp>
        <p:sp>
          <p:nvSpPr>
            <p:cNvPr id="9297" name="AutoShape 27"/>
            <p:cNvSpPr>
              <a:spLocks noChangeArrowheads="1"/>
            </p:cNvSpPr>
            <p:nvPr/>
          </p:nvSpPr>
          <p:spPr bwMode="auto">
            <a:xfrm>
              <a:off x="4180" y="783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pt-BR"/>
            </a:p>
          </p:txBody>
        </p:sp>
        <p:sp>
          <p:nvSpPr>
            <p:cNvPr id="9298" name="Line 28"/>
            <p:cNvSpPr>
              <a:spLocks noChangeShapeType="1"/>
            </p:cNvSpPr>
            <p:nvPr/>
          </p:nvSpPr>
          <p:spPr bwMode="auto">
            <a:xfrm>
              <a:off x="4330" y="788"/>
              <a:ext cx="0" cy="23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9299" name="Line 29"/>
            <p:cNvSpPr>
              <a:spLocks noChangeShapeType="1"/>
            </p:cNvSpPr>
            <p:nvPr/>
          </p:nvSpPr>
          <p:spPr bwMode="auto">
            <a:xfrm flipH="1">
              <a:off x="4276" y="1019"/>
              <a:ext cx="54" cy="6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9300" name="Rectangle 30"/>
            <p:cNvSpPr>
              <a:spLocks noChangeArrowheads="1"/>
            </p:cNvSpPr>
            <p:nvPr/>
          </p:nvSpPr>
          <p:spPr bwMode="auto">
            <a:xfrm>
              <a:off x="4193" y="883"/>
              <a:ext cx="63" cy="136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pt-BR"/>
            </a:p>
          </p:txBody>
        </p:sp>
        <p:sp>
          <p:nvSpPr>
            <p:cNvPr id="9301" name="Rectangle 31"/>
            <p:cNvSpPr>
              <a:spLocks noChangeArrowheads="1"/>
            </p:cNvSpPr>
            <p:nvPr/>
          </p:nvSpPr>
          <p:spPr bwMode="auto">
            <a:xfrm>
              <a:off x="4202" y="924"/>
              <a:ext cx="48" cy="48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pt-BR"/>
            </a:p>
          </p:txBody>
        </p:sp>
      </p:grpSp>
      <p:grpSp>
        <p:nvGrpSpPr>
          <p:cNvPr id="9230" name="Group 32"/>
          <p:cNvGrpSpPr>
            <a:grpSpLocks/>
          </p:cNvGrpSpPr>
          <p:nvPr/>
        </p:nvGrpSpPr>
        <p:grpSpPr bwMode="auto">
          <a:xfrm>
            <a:off x="7059613" y="1365250"/>
            <a:ext cx="184150" cy="542925"/>
            <a:chOff x="4180" y="783"/>
            <a:chExt cx="150" cy="307"/>
          </a:xfrm>
        </p:grpSpPr>
        <p:sp>
          <p:nvSpPr>
            <p:cNvPr id="9286" name="AutoShape 33"/>
            <p:cNvSpPr>
              <a:spLocks noChangeArrowheads="1"/>
            </p:cNvSpPr>
            <p:nvPr/>
          </p:nvSpPr>
          <p:spPr bwMode="auto">
            <a:xfrm>
              <a:off x="4180" y="1019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pt-BR"/>
            </a:p>
          </p:txBody>
        </p:sp>
        <p:sp>
          <p:nvSpPr>
            <p:cNvPr id="9287" name="Rectangle 34"/>
            <p:cNvSpPr>
              <a:spLocks noChangeArrowheads="1"/>
            </p:cNvSpPr>
            <p:nvPr/>
          </p:nvSpPr>
          <p:spPr bwMode="auto">
            <a:xfrm>
              <a:off x="4256" y="785"/>
              <a:ext cx="69" cy="236"/>
            </a:xfrm>
            <a:prstGeom prst="rect">
              <a:avLst/>
            </a:prstGeom>
            <a:solidFill>
              <a:srgbClr val="33CCCC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pt-BR"/>
            </a:p>
          </p:txBody>
        </p:sp>
        <p:sp>
          <p:nvSpPr>
            <p:cNvPr id="9288" name="Rectangle 35"/>
            <p:cNvSpPr>
              <a:spLocks noChangeArrowheads="1"/>
            </p:cNvSpPr>
            <p:nvPr/>
          </p:nvSpPr>
          <p:spPr bwMode="auto">
            <a:xfrm>
              <a:off x="4181" y="852"/>
              <a:ext cx="95" cy="236"/>
            </a:xfrm>
            <a:prstGeom prst="rect">
              <a:avLst/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pt-BR"/>
            </a:p>
          </p:txBody>
        </p:sp>
        <p:sp>
          <p:nvSpPr>
            <p:cNvPr id="9289" name="AutoShape 36"/>
            <p:cNvSpPr>
              <a:spLocks noChangeArrowheads="1"/>
            </p:cNvSpPr>
            <p:nvPr/>
          </p:nvSpPr>
          <p:spPr bwMode="auto">
            <a:xfrm>
              <a:off x="4180" y="783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pt-BR"/>
            </a:p>
          </p:txBody>
        </p:sp>
        <p:sp>
          <p:nvSpPr>
            <p:cNvPr id="9290" name="Line 37"/>
            <p:cNvSpPr>
              <a:spLocks noChangeShapeType="1"/>
            </p:cNvSpPr>
            <p:nvPr/>
          </p:nvSpPr>
          <p:spPr bwMode="auto">
            <a:xfrm>
              <a:off x="4330" y="788"/>
              <a:ext cx="0" cy="23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9291" name="Line 38"/>
            <p:cNvSpPr>
              <a:spLocks noChangeShapeType="1"/>
            </p:cNvSpPr>
            <p:nvPr/>
          </p:nvSpPr>
          <p:spPr bwMode="auto">
            <a:xfrm flipH="1">
              <a:off x="4276" y="1019"/>
              <a:ext cx="54" cy="6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9292" name="Rectangle 39"/>
            <p:cNvSpPr>
              <a:spLocks noChangeArrowheads="1"/>
            </p:cNvSpPr>
            <p:nvPr/>
          </p:nvSpPr>
          <p:spPr bwMode="auto">
            <a:xfrm>
              <a:off x="4193" y="883"/>
              <a:ext cx="63" cy="136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pt-BR"/>
            </a:p>
          </p:txBody>
        </p:sp>
        <p:sp>
          <p:nvSpPr>
            <p:cNvPr id="9293" name="Rectangle 40"/>
            <p:cNvSpPr>
              <a:spLocks noChangeArrowheads="1"/>
            </p:cNvSpPr>
            <p:nvPr/>
          </p:nvSpPr>
          <p:spPr bwMode="auto">
            <a:xfrm>
              <a:off x="4202" y="924"/>
              <a:ext cx="48" cy="48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pt-BR"/>
            </a:p>
          </p:txBody>
        </p:sp>
      </p:grpSp>
      <p:grpSp>
        <p:nvGrpSpPr>
          <p:cNvPr id="9231" name="Group 41"/>
          <p:cNvGrpSpPr>
            <a:grpSpLocks/>
          </p:cNvGrpSpPr>
          <p:nvPr/>
        </p:nvGrpSpPr>
        <p:grpSpPr bwMode="auto">
          <a:xfrm>
            <a:off x="7373938" y="2155825"/>
            <a:ext cx="184150" cy="542925"/>
            <a:chOff x="4180" y="783"/>
            <a:chExt cx="150" cy="307"/>
          </a:xfrm>
        </p:grpSpPr>
        <p:sp>
          <p:nvSpPr>
            <p:cNvPr id="9278" name="AutoShape 42"/>
            <p:cNvSpPr>
              <a:spLocks noChangeArrowheads="1"/>
            </p:cNvSpPr>
            <p:nvPr/>
          </p:nvSpPr>
          <p:spPr bwMode="auto">
            <a:xfrm>
              <a:off x="4180" y="1019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pt-BR"/>
            </a:p>
          </p:txBody>
        </p:sp>
        <p:sp>
          <p:nvSpPr>
            <p:cNvPr id="9279" name="Rectangle 43"/>
            <p:cNvSpPr>
              <a:spLocks noChangeArrowheads="1"/>
            </p:cNvSpPr>
            <p:nvPr/>
          </p:nvSpPr>
          <p:spPr bwMode="auto">
            <a:xfrm>
              <a:off x="4256" y="785"/>
              <a:ext cx="69" cy="236"/>
            </a:xfrm>
            <a:prstGeom prst="rect">
              <a:avLst/>
            </a:prstGeom>
            <a:solidFill>
              <a:srgbClr val="33CCCC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pt-BR"/>
            </a:p>
          </p:txBody>
        </p:sp>
        <p:sp>
          <p:nvSpPr>
            <p:cNvPr id="9280" name="Rectangle 44"/>
            <p:cNvSpPr>
              <a:spLocks noChangeArrowheads="1"/>
            </p:cNvSpPr>
            <p:nvPr/>
          </p:nvSpPr>
          <p:spPr bwMode="auto">
            <a:xfrm>
              <a:off x="4181" y="852"/>
              <a:ext cx="95" cy="236"/>
            </a:xfrm>
            <a:prstGeom prst="rect">
              <a:avLst/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pt-BR"/>
            </a:p>
          </p:txBody>
        </p:sp>
        <p:sp>
          <p:nvSpPr>
            <p:cNvPr id="9281" name="AutoShape 45"/>
            <p:cNvSpPr>
              <a:spLocks noChangeArrowheads="1"/>
            </p:cNvSpPr>
            <p:nvPr/>
          </p:nvSpPr>
          <p:spPr bwMode="auto">
            <a:xfrm>
              <a:off x="4180" y="783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pt-BR"/>
            </a:p>
          </p:txBody>
        </p:sp>
        <p:sp>
          <p:nvSpPr>
            <p:cNvPr id="9282" name="Line 46"/>
            <p:cNvSpPr>
              <a:spLocks noChangeShapeType="1"/>
            </p:cNvSpPr>
            <p:nvPr/>
          </p:nvSpPr>
          <p:spPr bwMode="auto">
            <a:xfrm>
              <a:off x="4330" y="788"/>
              <a:ext cx="0" cy="23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9283" name="Line 47"/>
            <p:cNvSpPr>
              <a:spLocks noChangeShapeType="1"/>
            </p:cNvSpPr>
            <p:nvPr/>
          </p:nvSpPr>
          <p:spPr bwMode="auto">
            <a:xfrm flipH="1">
              <a:off x="4276" y="1019"/>
              <a:ext cx="54" cy="6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9284" name="Rectangle 48"/>
            <p:cNvSpPr>
              <a:spLocks noChangeArrowheads="1"/>
            </p:cNvSpPr>
            <p:nvPr/>
          </p:nvSpPr>
          <p:spPr bwMode="auto">
            <a:xfrm>
              <a:off x="4193" y="883"/>
              <a:ext cx="63" cy="136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pt-BR"/>
            </a:p>
          </p:txBody>
        </p:sp>
        <p:sp>
          <p:nvSpPr>
            <p:cNvPr id="9285" name="Rectangle 49"/>
            <p:cNvSpPr>
              <a:spLocks noChangeArrowheads="1"/>
            </p:cNvSpPr>
            <p:nvPr/>
          </p:nvSpPr>
          <p:spPr bwMode="auto">
            <a:xfrm>
              <a:off x="4202" y="924"/>
              <a:ext cx="48" cy="48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pt-BR"/>
            </a:p>
          </p:txBody>
        </p:sp>
      </p:grpSp>
      <p:sp>
        <p:nvSpPr>
          <p:cNvPr id="9232" name="Text Box 50"/>
          <p:cNvSpPr txBox="1">
            <a:spLocks noChangeArrowheads="1"/>
          </p:cNvSpPr>
          <p:nvPr/>
        </p:nvSpPr>
        <p:spPr bwMode="auto">
          <a:xfrm>
            <a:off x="7058025" y="658813"/>
            <a:ext cx="148590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 eaLnBrk="0" hangingPunct="0"/>
            <a:r>
              <a:rPr lang="pt-BR" sz="2000">
                <a:latin typeface="Comic Sans MS" pitchFamily="66" charset="0"/>
              </a:rPr>
              <a:t>Servidores</a:t>
            </a:r>
            <a:br>
              <a:rPr lang="pt-BR" sz="2000">
                <a:latin typeface="Comic Sans MS" pitchFamily="66" charset="0"/>
              </a:rPr>
            </a:br>
            <a:r>
              <a:rPr lang="pt-BR" sz="2000">
                <a:latin typeface="Comic Sans MS" pitchFamily="66" charset="0"/>
              </a:rPr>
              <a:t>de origem</a:t>
            </a:r>
          </a:p>
        </p:txBody>
      </p:sp>
      <p:sp>
        <p:nvSpPr>
          <p:cNvPr id="9233" name="Line 51"/>
          <p:cNvSpPr>
            <a:spLocks noChangeShapeType="1"/>
          </p:cNvSpPr>
          <p:nvPr/>
        </p:nvSpPr>
        <p:spPr bwMode="auto">
          <a:xfrm>
            <a:off x="5876925" y="1695450"/>
            <a:ext cx="66675" cy="276225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9234" name="Line 52"/>
          <p:cNvSpPr>
            <a:spLocks noChangeShapeType="1"/>
          </p:cNvSpPr>
          <p:nvPr/>
        </p:nvSpPr>
        <p:spPr bwMode="auto">
          <a:xfrm flipH="1">
            <a:off x="6505575" y="1733550"/>
            <a:ext cx="9525" cy="238125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9235" name="Line 53"/>
          <p:cNvSpPr>
            <a:spLocks noChangeShapeType="1"/>
          </p:cNvSpPr>
          <p:nvPr/>
        </p:nvSpPr>
        <p:spPr bwMode="auto">
          <a:xfrm flipH="1">
            <a:off x="6962775" y="1895475"/>
            <a:ext cx="133350" cy="209550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9236" name="Line 54"/>
          <p:cNvSpPr>
            <a:spLocks noChangeShapeType="1"/>
          </p:cNvSpPr>
          <p:nvPr/>
        </p:nvSpPr>
        <p:spPr bwMode="auto">
          <a:xfrm flipH="1" flipV="1">
            <a:off x="7124700" y="2657475"/>
            <a:ext cx="247650" cy="0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9237" name="Freeform 55"/>
          <p:cNvSpPr>
            <a:spLocks/>
          </p:cNvSpPr>
          <p:nvPr/>
        </p:nvSpPr>
        <p:spPr bwMode="auto">
          <a:xfrm>
            <a:off x="5162550" y="1689100"/>
            <a:ext cx="2174875" cy="1581150"/>
          </a:xfrm>
          <a:custGeom>
            <a:avLst/>
            <a:gdLst>
              <a:gd name="T0" fmla="*/ 2147483647 w 2135"/>
              <a:gd name="T1" fmla="*/ 2147483647 h 1662"/>
              <a:gd name="T2" fmla="*/ 2147483647 w 2135"/>
              <a:gd name="T3" fmla="*/ 2147483647 h 1662"/>
              <a:gd name="T4" fmla="*/ 2147483647 w 2135"/>
              <a:gd name="T5" fmla="*/ 2147483647 h 1662"/>
              <a:gd name="T6" fmla="*/ 2147483647 w 2135"/>
              <a:gd name="T7" fmla="*/ 2147483647 h 1662"/>
              <a:gd name="T8" fmla="*/ 2147483647 w 2135"/>
              <a:gd name="T9" fmla="*/ 2147483647 h 1662"/>
              <a:gd name="T10" fmla="*/ 2147483647 w 2135"/>
              <a:gd name="T11" fmla="*/ 2147483647 h 1662"/>
              <a:gd name="T12" fmla="*/ 2147483647 w 2135"/>
              <a:gd name="T13" fmla="*/ 2147483647 h 1662"/>
              <a:gd name="T14" fmla="*/ 2147483647 w 2135"/>
              <a:gd name="T15" fmla="*/ 2147483647 h 1662"/>
              <a:gd name="T16" fmla="*/ 2147483647 w 2135"/>
              <a:gd name="T17" fmla="*/ 2147483647 h 1662"/>
              <a:gd name="T18" fmla="*/ 2147483647 w 2135"/>
              <a:gd name="T19" fmla="*/ 2147483647 h 1662"/>
              <a:gd name="T20" fmla="*/ 2147483647 w 2135"/>
              <a:gd name="T21" fmla="*/ 2147483647 h 1662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2135"/>
              <a:gd name="T34" fmla="*/ 0 h 1662"/>
              <a:gd name="T35" fmla="*/ 2135 w 2135"/>
              <a:gd name="T36" fmla="*/ 1662 h 1662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2135" h="1662">
                <a:moveTo>
                  <a:pt x="27" y="652"/>
                </a:moveTo>
                <a:cubicBezTo>
                  <a:pt x="14" y="487"/>
                  <a:pt x="0" y="152"/>
                  <a:pt x="105" y="76"/>
                </a:cubicBezTo>
                <a:cubicBezTo>
                  <a:pt x="210" y="0"/>
                  <a:pt x="473" y="192"/>
                  <a:pt x="657" y="196"/>
                </a:cubicBezTo>
                <a:cubicBezTo>
                  <a:pt x="841" y="200"/>
                  <a:pt x="985" y="65"/>
                  <a:pt x="1209" y="100"/>
                </a:cubicBezTo>
                <a:cubicBezTo>
                  <a:pt x="1433" y="135"/>
                  <a:pt x="1867" y="232"/>
                  <a:pt x="2001" y="406"/>
                </a:cubicBezTo>
                <a:cubicBezTo>
                  <a:pt x="2135" y="580"/>
                  <a:pt x="2083" y="945"/>
                  <a:pt x="2013" y="1144"/>
                </a:cubicBezTo>
                <a:cubicBezTo>
                  <a:pt x="1943" y="1343"/>
                  <a:pt x="1781" y="1538"/>
                  <a:pt x="1581" y="1600"/>
                </a:cubicBezTo>
                <a:cubicBezTo>
                  <a:pt x="1381" y="1662"/>
                  <a:pt x="993" y="1571"/>
                  <a:pt x="813" y="1516"/>
                </a:cubicBezTo>
                <a:cubicBezTo>
                  <a:pt x="633" y="1461"/>
                  <a:pt x="606" y="1345"/>
                  <a:pt x="501" y="1270"/>
                </a:cubicBezTo>
                <a:cubicBezTo>
                  <a:pt x="396" y="1195"/>
                  <a:pt x="262" y="1169"/>
                  <a:pt x="183" y="1066"/>
                </a:cubicBezTo>
                <a:cubicBezTo>
                  <a:pt x="104" y="963"/>
                  <a:pt x="25" y="819"/>
                  <a:pt x="27" y="652"/>
                </a:cubicBezTo>
                <a:close/>
              </a:path>
            </a:pathLst>
          </a:custGeom>
          <a:solidFill>
            <a:srgbClr val="CCFFFF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grpSp>
        <p:nvGrpSpPr>
          <p:cNvPr id="9238" name="Group 56"/>
          <p:cNvGrpSpPr>
            <a:grpSpLocks/>
          </p:cNvGrpSpPr>
          <p:nvPr/>
        </p:nvGrpSpPr>
        <p:grpSpPr bwMode="auto">
          <a:xfrm>
            <a:off x="6145213" y="2890838"/>
            <a:ext cx="501650" cy="233362"/>
            <a:chOff x="3600" y="219"/>
            <a:chExt cx="360" cy="175"/>
          </a:xfrm>
        </p:grpSpPr>
        <p:sp>
          <p:nvSpPr>
            <p:cNvPr id="9265" name="Oval 57"/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pt-BR"/>
            </a:p>
          </p:txBody>
        </p:sp>
        <p:sp>
          <p:nvSpPr>
            <p:cNvPr id="9266" name="Line 58"/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9267" name="Line 59"/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9268" name="Rectangle 60"/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chemeClr val="hlink"/>
            </a:soli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pt-BR" sz="2400"/>
            </a:p>
          </p:txBody>
        </p:sp>
        <p:sp>
          <p:nvSpPr>
            <p:cNvPr id="9269" name="Oval 61"/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pt-BR"/>
            </a:p>
          </p:txBody>
        </p:sp>
        <p:grpSp>
          <p:nvGrpSpPr>
            <p:cNvPr id="9270" name="Group 62"/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9275" name="Line 63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9276" name="Line 64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9277" name="Line 65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</p:grpSp>
        <p:grpSp>
          <p:nvGrpSpPr>
            <p:cNvPr id="9271" name="Group 66"/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9272" name="Line 67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9273" name="Line 68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9274" name="Line 69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</p:grpSp>
      </p:grpSp>
      <p:sp>
        <p:nvSpPr>
          <p:cNvPr id="9239" name="Text Box 70"/>
          <p:cNvSpPr txBox="1">
            <a:spLocks noChangeArrowheads="1"/>
          </p:cNvSpPr>
          <p:nvPr/>
        </p:nvSpPr>
        <p:spPr bwMode="auto">
          <a:xfrm>
            <a:off x="5626100" y="1998663"/>
            <a:ext cx="1019175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pt-BR" sz="1600">
                <a:latin typeface="Comic Sans MS" pitchFamily="66" charset="0"/>
              </a:rPr>
              <a:t>Internet</a:t>
            </a:r>
            <a:br>
              <a:rPr lang="pt-BR" sz="1600">
                <a:latin typeface="Comic Sans MS" pitchFamily="66" charset="0"/>
              </a:rPr>
            </a:br>
            <a:r>
              <a:rPr lang="pt-BR" sz="1600">
                <a:latin typeface="Comic Sans MS" pitchFamily="66" charset="0"/>
              </a:rPr>
              <a:t> pública</a:t>
            </a:r>
          </a:p>
        </p:txBody>
      </p:sp>
      <p:sp>
        <p:nvSpPr>
          <p:cNvPr id="9240" name="Freeform 71"/>
          <p:cNvSpPr>
            <a:spLocks/>
          </p:cNvSpPr>
          <p:nvPr/>
        </p:nvSpPr>
        <p:spPr bwMode="auto">
          <a:xfrm>
            <a:off x="4732338" y="4059238"/>
            <a:ext cx="2965450" cy="1390650"/>
          </a:xfrm>
          <a:custGeom>
            <a:avLst/>
            <a:gdLst>
              <a:gd name="T0" fmla="*/ 2147483647 w 1868"/>
              <a:gd name="T1" fmla="*/ 2147483647 h 876"/>
              <a:gd name="T2" fmla="*/ 2147483647 w 1868"/>
              <a:gd name="T3" fmla="*/ 2147483647 h 876"/>
              <a:gd name="T4" fmla="*/ 2147483647 w 1868"/>
              <a:gd name="T5" fmla="*/ 2147483647 h 876"/>
              <a:gd name="T6" fmla="*/ 2147483647 w 1868"/>
              <a:gd name="T7" fmla="*/ 2147483647 h 876"/>
              <a:gd name="T8" fmla="*/ 2147483647 w 1868"/>
              <a:gd name="T9" fmla="*/ 2147483647 h 876"/>
              <a:gd name="T10" fmla="*/ 2147483647 w 1868"/>
              <a:gd name="T11" fmla="*/ 2147483647 h 876"/>
              <a:gd name="T12" fmla="*/ 2147483647 w 1868"/>
              <a:gd name="T13" fmla="*/ 2147483647 h 876"/>
              <a:gd name="T14" fmla="*/ 2147483647 w 1868"/>
              <a:gd name="T15" fmla="*/ 2147483647 h 876"/>
              <a:gd name="T16" fmla="*/ 2147483647 w 1868"/>
              <a:gd name="T17" fmla="*/ 2147483647 h 876"/>
              <a:gd name="T18" fmla="*/ 2147483647 w 1868"/>
              <a:gd name="T19" fmla="*/ 2147483647 h 876"/>
              <a:gd name="T20" fmla="*/ 2147483647 w 1868"/>
              <a:gd name="T21" fmla="*/ 2147483647 h 87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1868"/>
              <a:gd name="T34" fmla="*/ 0 h 876"/>
              <a:gd name="T35" fmla="*/ 1868 w 1868"/>
              <a:gd name="T36" fmla="*/ 876 h 87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1868" h="876">
                <a:moveTo>
                  <a:pt x="31" y="327"/>
                </a:moveTo>
                <a:cubicBezTo>
                  <a:pt x="20" y="237"/>
                  <a:pt x="0" y="189"/>
                  <a:pt x="103" y="137"/>
                </a:cubicBezTo>
                <a:cubicBezTo>
                  <a:pt x="206" y="85"/>
                  <a:pt x="476" y="34"/>
                  <a:pt x="649" y="17"/>
                </a:cubicBezTo>
                <a:cubicBezTo>
                  <a:pt x="822" y="0"/>
                  <a:pt x="955" y="18"/>
                  <a:pt x="1141" y="35"/>
                </a:cubicBezTo>
                <a:cubicBezTo>
                  <a:pt x="1327" y="52"/>
                  <a:pt x="1658" y="3"/>
                  <a:pt x="1763" y="121"/>
                </a:cubicBezTo>
                <a:cubicBezTo>
                  <a:pt x="1868" y="239"/>
                  <a:pt x="1840" y="621"/>
                  <a:pt x="1774" y="741"/>
                </a:cubicBezTo>
                <a:cubicBezTo>
                  <a:pt x="1708" y="861"/>
                  <a:pt x="1534" y="827"/>
                  <a:pt x="1369" y="845"/>
                </a:cubicBezTo>
                <a:cubicBezTo>
                  <a:pt x="1204" y="863"/>
                  <a:pt x="935" y="851"/>
                  <a:pt x="781" y="851"/>
                </a:cubicBezTo>
                <a:cubicBezTo>
                  <a:pt x="627" y="851"/>
                  <a:pt x="549" y="876"/>
                  <a:pt x="447" y="847"/>
                </a:cubicBezTo>
                <a:cubicBezTo>
                  <a:pt x="345" y="818"/>
                  <a:pt x="237" y="762"/>
                  <a:pt x="168" y="676"/>
                </a:cubicBezTo>
                <a:cubicBezTo>
                  <a:pt x="98" y="589"/>
                  <a:pt x="29" y="468"/>
                  <a:pt x="31" y="327"/>
                </a:cubicBezTo>
                <a:close/>
              </a:path>
            </a:pathLst>
          </a:custGeom>
          <a:solidFill>
            <a:srgbClr val="CCFFFF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graphicFrame>
        <p:nvGraphicFramePr>
          <p:cNvPr id="9218" name="Object 72"/>
          <p:cNvGraphicFramePr>
            <a:graphicFrameLocks noChangeAspect="1"/>
          </p:cNvGraphicFramePr>
          <p:nvPr/>
        </p:nvGraphicFramePr>
        <p:xfrm>
          <a:off x="4979988" y="4803775"/>
          <a:ext cx="444500" cy="357188"/>
        </p:xfrm>
        <a:graphic>
          <a:graphicData uri="http://schemas.openxmlformats.org/presentationml/2006/ole">
            <p:oleObj spid="_x0000_s9332" name="Clip" r:id="rId4" imgW="1307263" imgH="1084139" progId="">
              <p:embed/>
            </p:oleObj>
          </a:graphicData>
        </a:graphic>
      </p:graphicFrame>
      <p:graphicFrame>
        <p:nvGraphicFramePr>
          <p:cNvPr id="9219" name="Object 73"/>
          <p:cNvGraphicFramePr>
            <a:graphicFrameLocks noChangeAspect="1"/>
          </p:cNvGraphicFramePr>
          <p:nvPr/>
        </p:nvGraphicFramePr>
        <p:xfrm>
          <a:off x="5484813" y="4803775"/>
          <a:ext cx="444500" cy="357188"/>
        </p:xfrm>
        <a:graphic>
          <a:graphicData uri="http://schemas.openxmlformats.org/presentationml/2006/ole">
            <p:oleObj spid="_x0000_s9333" name="Clip" r:id="rId5" imgW="1307263" imgH="1084139" progId="">
              <p:embed/>
            </p:oleObj>
          </a:graphicData>
        </a:graphic>
      </p:graphicFrame>
      <p:graphicFrame>
        <p:nvGraphicFramePr>
          <p:cNvPr id="9220" name="Object 74"/>
          <p:cNvGraphicFramePr>
            <a:graphicFrameLocks noChangeAspect="1"/>
          </p:cNvGraphicFramePr>
          <p:nvPr/>
        </p:nvGraphicFramePr>
        <p:xfrm>
          <a:off x="6018213" y="4794250"/>
          <a:ext cx="444500" cy="357188"/>
        </p:xfrm>
        <a:graphic>
          <a:graphicData uri="http://schemas.openxmlformats.org/presentationml/2006/ole">
            <p:oleObj spid="_x0000_s9334" name="Clip" r:id="rId6" imgW="1307263" imgH="1084139" progId="">
              <p:embed/>
            </p:oleObj>
          </a:graphicData>
        </a:graphic>
      </p:graphicFrame>
      <p:graphicFrame>
        <p:nvGraphicFramePr>
          <p:cNvPr id="9221" name="Object 75"/>
          <p:cNvGraphicFramePr>
            <a:graphicFrameLocks noChangeAspect="1"/>
          </p:cNvGraphicFramePr>
          <p:nvPr/>
        </p:nvGraphicFramePr>
        <p:xfrm>
          <a:off x="6532563" y="4803775"/>
          <a:ext cx="444500" cy="357188"/>
        </p:xfrm>
        <a:graphic>
          <a:graphicData uri="http://schemas.openxmlformats.org/presentationml/2006/ole">
            <p:oleObj spid="_x0000_s9335" name="Clip" r:id="rId7" imgW="1307263" imgH="1084139" progId="">
              <p:embed/>
            </p:oleObj>
          </a:graphicData>
        </a:graphic>
      </p:graphicFrame>
      <p:sp>
        <p:nvSpPr>
          <p:cNvPr id="9241" name="Line 76"/>
          <p:cNvSpPr>
            <a:spLocks noChangeShapeType="1"/>
          </p:cNvSpPr>
          <p:nvPr/>
        </p:nvSpPr>
        <p:spPr bwMode="auto">
          <a:xfrm>
            <a:off x="5172075" y="4605338"/>
            <a:ext cx="15621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9242" name="Line 77"/>
          <p:cNvSpPr>
            <a:spLocks noChangeShapeType="1"/>
          </p:cNvSpPr>
          <p:nvPr/>
        </p:nvSpPr>
        <p:spPr bwMode="auto">
          <a:xfrm>
            <a:off x="5181600" y="4605338"/>
            <a:ext cx="0" cy="19526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9243" name="Line 78"/>
          <p:cNvSpPr>
            <a:spLocks noChangeShapeType="1"/>
          </p:cNvSpPr>
          <p:nvPr/>
        </p:nvSpPr>
        <p:spPr bwMode="auto">
          <a:xfrm>
            <a:off x="5691188" y="4614863"/>
            <a:ext cx="0" cy="19526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9244" name="Line 79"/>
          <p:cNvSpPr>
            <a:spLocks noChangeShapeType="1"/>
          </p:cNvSpPr>
          <p:nvPr/>
        </p:nvSpPr>
        <p:spPr bwMode="auto">
          <a:xfrm>
            <a:off x="6229350" y="4610100"/>
            <a:ext cx="0" cy="19526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9245" name="Line 80"/>
          <p:cNvSpPr>
            <a:spLocks noChangeShapeType="1"/>
          </p:cNvSpPr>
          <p:nvPr/>
        </p:nvSpPr>
        <p:spPr bwMode="auto">
          <a:xfrm>
            <a:off x="6729413" y="4610100"/>
            <a:ext cx="0" cy="22383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grpSp>
        <p:nvGrpSpPr>
          <p:cNvPr id="9246" name="Group 81"/>
          <p:cNvGrpSpPr>
            <a:grpSpLocks/>
          </p:cNvGrpSpPr>
          <p:nvPr/>
        </p:nvGrpSpPr>
        <p:grpSpPr bwMode="auto">
          <a:xfrm>
            <a:off x="6145213" y="4181475"/>
            <a:ext cx="501650" cy="233363"/>
            <a:chOff x="3600" y="219"/>
            <a:chExt cx="360" cy="175"/>
          </a:xfrm>
        </p:grpSpPr>
        <p:sp>
          <p:nvSpPr>
            <p:cNvPr id="9252" name="Oval 82"/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pt-BR"/>
            </a:p>
          </p:txBody>
        </p:sp>
        <p:sp>
          <p:nvSpPr>
            <p:cNvPr id="9253" name="Line 83"/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9254" name="Line 84"/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9255" name="Rectangle 85"/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chemeClr val="hlink"/>
            </a:soli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pt-BR" sz="2400"/>
            </a:p>
          </p:txBody>
        </p:sp>
        <p:sp>
          <p:nvSpPr>
            <p:cNvPr id="9256" name="Oval 86"/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pt-BR"/>
            </a:p>
          </p:txBody>
        </p:sp>
        <p:grpSp>
          <p:nvGrpSpPr>
            <p:cNvPr id="9257" name="Group 87"/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9262" name="Line 88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9263" name="Line 89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9264" name="Line 90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</p:grpSp>
        <p:grpSp>
          <p:nvGrpSpPr>
            <p:cNvPr id="9258" name="Group 91"/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9259" name="Line 92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9260" name="Line 93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9261" name="Line 94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</p:grpSp>
      </p:grpSp>
      <p:sp>
        <p:nvSpPr>
          <p:cNvPr id="9247" name="Line 95"/>
          <p:cNvSpPr>
            <a:spLocks noChangeShapeType="1"/>
          </p:cNvSpPr>
          <p:nvPr/>
        </p:nvSpPr>
        <p:spPr bwMode="auto">
          <a:xfrm>
            <a:off x="6391275" y="3133725"/>
            <a:ext cx="0" cy="106203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9248" name="Line 96"/>
          <p:cNvSpPr>
            <a:spLocks noChangeShapeType="1"/>
          </p:cNvSpPr>
          <p:nvPr/>
        </p:nvSpPr>
        <p:spPr bwMode="auto">
          <a:xfrm>
            <a:off x="6396038" y="4419600"/>
            <a:ext cx="0" cy="16668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9249" name="Text Box 97"/>
          <p:cNvSpPr txBox="1">
            <a:spLocks noChangeArrowheads="1"/>
          </p:cNvSpPr>
          <p:nvPr/>
        </p:nvSpPr>
        <p:spPr bwMode="auto">
          <a:xfrm>
            <a:off x="4772025" y="3946525"/>
            <a:ext cx="1173163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pt-BR" sz="1600">
                <a:latin typeface="Comic Sans MS" pitchFamily="66" charset="0"/>
              </a:rPr>
              <a:t>rede da</a:t>
            </a:r>
            <a:br>
              <a:rPr lang="pt-BR" sz="1600">
                <a:latin typeface="Comic Sans MS" pitchFamily="66" charset="0"/>
              </a:rPr>
            </a:br>
            <a:r>
              <a:rPr lang="pt-BR" sz="1600">
                <a:latin typeface="Comic Sans MS" pitchFamily="66" charset="0"/>
              </a:rPr>
              <a:t>instituição</a:t>
            </a:r>
            <a:endParaRPr lang="pt-BR" sz="2400">
              <a:solidFill>
                <a:schemeClr val="accent2"/>
              </a:solidFill>
            </a:endParaRPr>
          </a:p>
        </p:txBody>
      </p:sp>
      <p:sp>
        <p:nvSpPr>
          <p:cNvPr id="9250" name="Text Box 98"/>
          <p:cNvSpPr txBox="1">
            <a:spLocks noChangeArrowheads="1"/>
          </p:cNvSpPr>
          <p:nvPr/>
        </p:nvSpPr>
        <p:spPr bwMode="auto">
          <a:xfrm>
            <a:off x="6637338" y="4294188"/>
            <a:ext cx="15113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pt-BR" sz="1600">
                <a:latin typeface="Comic Sans MS" pitchFamily="66" charset="0"/>
              </a:rPr>
              <a:t>LAN 10 Mbps </a:t>
            </a:r>
          </a:p>
        </p:txBody>
      </p:sp>
      <p:sp>
        <p:nvSpPr>
          <p:cNvPr id="9251" name="Text Box 99"/>
          <p:cNvSpPr txBox="1">
            <a:spLocks noChangeArrowheads="1"/>
          </p:cNvSpPr>
          <p:nvPr/>
        </p:nvSpPr>
        <p:spPr bwMode="auto">
          <a:xfrm>
            <a:off x="6392863" y="3322638"/>
            <a:ext cx="1812925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pt-BR" sz="1600">
                <a:latin typeface="Comic Sans MS" pitchFamily="66" charset="0"/>
              </a:rPr>
              <a:t>enlace de acesso </a:t>
            </a:r>
            <a:br>
              <a:rPr lang="pt-BR" sz="1600">
                <a:latin typeface="Comic Sans MS" pitchFamily="66" charset="0"/>
              </a:rPr>
            </a:br>
            <a:r>
              <a:rPr lang="pt-BR" sz="1600">
                <a:latin typeface="Comic Sans MS" pitchFamily="66" charset="0"/>
              </a:rPr>
              <a:t>10 Mbps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2: Camada de Aplicação</a:t>
            </a:r>
            <a:endParaRPr lang="pt-BR">
              <a:latin typeface="Times New Roman" pitchFamily="18" charset="0"/>
            </a:endParaRPr>
          </a:p>
        </p:txBody>
      </p:sp>
      <p:sp>
        <p:nvSpPr>
          <p:cNvPr id="10247" name="Espaço Reservado para Número de Slide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04252BFC-74B7-4507-B365-9939D51031D7}" type="slidenum">
              <a:rPr lang="en-US" smtClean="0"/>
              <a:pPr/>
              <a:t>41</a:t>
            </a:fld>
            <a:endParaRPr lang="en-US" smtClean="0"/>
          </a:p>
        </p:txBody>
      </p:sp>
      <p:sp>
        <p:nvSpPr>
          <p:cNvPr id="10248" name="Line 2"/>
          <p:cNvSpPr>
            <a:spLocks noChangeShapeType="1"/>
          </p:cNvSpPr>
          <p:nvPr/>
        </p:nvSpPr>
        <p:spPr bwMode="auto">
          <a:xfrm>
            <a:off x="5067300" y="2076450"/>
            <a:ext cx="285750" cy="114300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10249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sz="3600" smtClean="0"/>
              <a:t>Exemplo de cache (3)</a:t>
            </a:r>
            <a:endParaRPr lang="pt-BR" smtClean="0"/>
          </a:p>
        </p:txBody>
      </p:sp>
      <p:sp>
        <p:nvSpPr>
          <p:cNvPr id="10250" name="Rectangle 4"/>
          <p:cNvSpPr>
            <a:spLocks noGrp="1" noChangeArrowheads="1"/>
          </p:cNvSpPr>
          <p:nvPr>
            <p:ph type="body" sz="half" idx="1"/>
          </p:nvPr>
        </p:nvSpPr>
        <p:spPr>
          <a:xfrm>
            <a:off x="533400" y="1600200"/>
            <a:ext cx="4021138" cy="4648200"/>
          </a:xfrm>
        </p:spPr>
        <p:txBody>
          <a:bodyPr/>
          <a:lstStyle/>
          <a:p>
            <a:pPr>
              <a:lnSpc>
                <a:spcPct val="90000"/>
              </a:lnSpc>
              <a:buFont typeface="ZapfDingbats" pitchFamily="82" charset="0"/>
              <a:buNone/>
            </a:pPr>
            <a:r>
              <a:rPr lang="pt-BR" sz="1800" u="sng" dirty="0" smtClean="0">
                <a:solidFill>
                  <a:srgbClr val="FF0000"/>
                </a:solidFill>
              </a:rPr>
              <a:t>Instale uma cache</a:t>
            </a:r>
          </a:p>
          <a:p>
            <a:pPr>
              <a:lnSpc>
                <a:spcPct val="90000"/>
              </a:lnSpc>
            </a:pPr>
            <a:r>
              <a:rPr lang="pt-BR" sz="1800" dirty="0" smtClean="0"/>
              <a:t>Assuma que a taxa de acerto seja de 0,4</a:t>
            </a:r>
          </a:p>
          <a:p>
            <a:pPr>
              <a:lnSpc>
                <a:spcPct val="90000"/>
              </a:lnSpc>
              <a:buFont typeface="ZapfDingbats" pitchFamily="82" charset="0"/>
              <a:buNone/>
            </a:pPr>
            <a:r>
              <a:rPr lang="pt-BR" sz="1800" u="sng" dirty="0" smtClean="0">
                <a:solidFill>
                  <a:srgbClr val="FF0000"/>
                </a:solidFill>
              </a:rPr>
              <a:t>Consequências</a:t>
            </a:r>
          </a:p>
          <a:p>
            <a:pPr>
              <a:lnSpc>
                <a:spcPct val="90000"/>
              </a:lnSpc>
            </a:pPr>
            <a:r>
              <a:rPr lang="pt-BR" sz="1800" dirty="0" smtClean="0"/>
              <a:t>40% dos pedidos serão atendidos quase que imediatamente</a:t>
            </a:r>
          </a:p>
          <a:p>
            <a:pPr>
              <a:lnSpc>
                <a:spcPct val="90000"/>
              </a:lnSpc>
            </a:pPr>
            <a:r>
              <a:rPr lang="pt-BR" sz="1800" dirty="0" smtClean="0"/>
              <a:t>60% dos pedidos serão servidos pelos servidores de origem</a:t>
            </a:r>
          </a:p>
          <a:p>
            <a:pPr>
              <a:lnSpc>
                <a:spcPct val="90000"/>
              </a:lnSpc>
            </a:pPr>
            <a:r>
              <a:rPr lang="pt-BR" sz="1800" dirty="0" smtClean="0"/>
              <a:t>Utilização do canal de acesso é reduzido para 60%, resultando em atrasos desprezíveis (ex. 10 </a:t>
            </a:r>
            <a:r>
              <a:rPr lang="pt-BR" sz="1800" dirty="0" err="1" smtClean="0"/>
              <a:t>mseg</a:t>
            </a:r>
            <a:r>
              <a:rPr lang="pt-BR" sz="1800" dirty="0" smtClean="0"/>
              <a:t>)</a:t>
            </a:r>
          </a:p>
          <a:p>
            <a:pPr>
              <a:lnSpc>
                <a:spcPct val="90000"/>
              </a:lnSpc>
            </a:pPr>
            <a:r>
              <a:rPr lang="pt-BR" sz="1800" dirty="0" smtClean="0"/>
              <a:t>Atraso total = atraso da Internet + atraso de acesso + atraso na LAN = 0,6*2 </a:t>
            </a:r>
            <a:r>
              <a:rPr lang="pt-BR" sz="1800" dirty="0" err="1" smtClean="0"/>
              <a:t>seg</a:t>
            </a:r>
            <a:r>
              <a:rPr lang="pt-BR" sz="1800" dirty="0" smtClean="0"/>
              <a:t> + 0,6*0,01 </a:t>
            </a:r>
            <a:r>
              <a:rPr lang="pt-BR" sz="1800" dirty="0" err="1" smtClean="0"/>
              <a:t>segs</a:t>
            </a:r>
            <a:r>
              <a:rPr lang="pt-BR" sz="1800" dirty="0" smtClean="0"/>
              <a:t> + </a:t>
            </a:r>
            <a:r>
              <a:rPr lang="pt-BR" sz="1800" dirty="0" err="1" smtClean="0"/>
              <a:t>msegs</a:t>
            </a:r>
            <a:r>
              <a:rPr lang="pt-BR" sz="1800" dirty="0" smtClean="0"/>
              <a:t> &lt; 1,3 </a:t>
            </a:r>
            <a:r>
              <a:rPr lang="pt-BR" sz="1800" dirty="0" err="1" smtClean="0"/>
              <a:t>segs</a:t>
            </a:r>
            <a:endParaRPr lang="pt-BR" sz="1800" dirty="0" smtClean="0"/>
          </a:p>
        </p:txBody>
      </p:sp>
      <p:grpSp>
        <p:nvGrpSpPr>
          <p:cNvPr id="10251" name="Group 5"/>
          <p:cNvGrpSpPr>
            <a:grpSpLocks/>
          </p:cNvGrpSpPr>
          <p:nvPr/>
        </p:nvGrpSpPr>
        <p:grpSpPr bwMode="auto">
          <a:xfrm>
            <a:off x="4878388" y="1698625"/>
            <a:ext cx="184150" cy="542925"/>
            <a:chOff x="4180" y="783"/>
            <a:chExt cx="150" cy="307"/>
          </a:xfrm>
        </p:grpSpPr>
        <p:sp>
          <p:nvSpPr>
            <p:cNvPr id="10347" name="AutoShape 6"/>
            <p:cNvSpPr>
              <a:spLocks noChangeArrowheads="1"/>
            </p:cNvSpPr>
            <p:nvPr/>
          </p:nvSpPr>
          <p:spPr bwMode="auto">
            <a:xfrm>
              <a:off x="4180" y="1019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pt-BR"/>
            </a:p>
          </p:txBody>
        </p:sp>
        <p:sp>
          <p:nvSpPr>
            <p:cNvPr id="10348" name="Rectangle 7"/>
            <p:cNvSpPr>
              <a:spLocks noChangeArrowheads="1"/>
            </p:cNvSpPr>
            <p:nvPr/>
          </p:nvSpPr>
          <p:spPr bwMode="auto">
            <a:xfrm>
              <a:off x="4256" y="785"/>
              <a:ext cx="69" cy="236"/>
            </a:xfrm>
            <a:prstGeom prst="rect">
              <a:avLst/>
            </a:prstGeom>
            <a:solidFill>
              <a:srgbClr val="33CCCC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pt-BR"/>
            </a:p>
          </p:txBody>
        </p:sp>
        <p:sp>
          <p:nvSpPr>
            <p:cNvPr id="10349" name="Rectangle 8"/>
            <p:cNvSpPr>
              <a:spLocks noChangeArrowheads="1"/>
            </p:cNvSpPr>
            <p:nvPr/>
          </p:nvSpPr>
          <p:spPr bwMode="auto">
            <a:xfrm>
              <a:off x="4181" y="852"/>
              <a:ext cx="95" cy="236"/>
            </a:xfrm>
            <a:prstGeom prst="rect">
              <a:avLst/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pt-BR"/>
            </a:p>
          </p:txBody>
        </p:sp>
        <p:sp>
          <p:nvSpPr>
            <p:cNvPr id="10350" name="AutoShape 9"/>
            <p:cNvSpPr>
              <a:spLocks noChangeArrowheads="1"/>
            </p:cNvSpPr>
            <p:nvPr/>
          </p:nvSpPr>
          <p:spPr bwMode="auto">
            <a:xfrm>
              <a:off x="4180" y="783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pt-BR"/>
            </a:p>
          </p:txBody>
        </p:sp>
        <p:sp>
          <p:nvSpPr>
            <p:cNvPr id="10351" name="Line 10"/>
            <p:cNvSpPr>
              <a:spLocks noChangeShapeType="1"/>
            </p:cNvSpPr>
            <p:nvPr/>
          </p:nvSpPr>
          <p:spPr bwMode="auto">
            <a:xfrm>
              <a:off x="4330" y="788"/>
              <a:ext cx="0" cy="23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10352" name="Line 11"/>
            <p:cNvSpPr>
              <a:spLocks noChangeShapeType="1"/>
            </p:cNvSpPr>
            <p:nvPr/>
          </p:nvSpPr>
          <p:spPr bwMode="auto">
            <a:xfrm flipH="1">
              <a:off x="4276" y="1019"/>
              <a:ext cx="54" cy="6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10353" name="Rectangle 12"/>
            <p:cNvSpPr>
              <a:spLocks noChangeArrowheads="1"/>
            </p:cNvSpPr>
            <p:nvPr/>
          </p:nvSpPr>
          <p:spPr bwMode="auto">
            <a:xfrm>
              <a:off x="4193" y="883"/>
              <a:ext cx="63" cy="136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pt-BR"/>
            </a:p>
          </p:txBody>
        </p:sp>
        <p:sp>
          <p:nvSpPr>
            <p:cNvPr id="10354" name="Rectangle 13"/>
            <p:cNvSpPr>
              <a:spLocks noChangeArrowheads="1"/>
            </p:cNvSpPr>
            <p:nvPr/>
          </p:nvSpPr>
          <p:spPr bwMode="auto">
            <a:xfrm>
              <a:off x="4202" y="924"/>
              <a:ext cx="48" cy="48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pt-BR"/>
            </a:p>
          </p:txBody>
        </p:sp>
      </p:grpSp>
      <p:grpSp>
        <p:nvGrpSpPr>
          <p:cNvPr id="10252" name="Group 14"/>
          <p:cNvGrpSpPr>
            <a:grpSpLocks/>
          </p:cNvGrpSpPr>
          <p:nvPr/>
        </p:nvGrpSpPr>
        <p:grpSpPr bwMode="auto">
          <a:xfrm>
            <a:off x="5802313" y="1155700"/>
            <a:ext cx="184150" cy="542925"/>
            <a:chOff x="4180" y="783"/>
            <a:chExt cx="150" cy="307"/>
          </a:xfrm>
        </p:grpSpPr>
        <p:sp>
          <p:nvSpPr>
            <p:cNvPr id="10339" name="AutoShape 15"/>
            <p:cNvSpPr>
              <a:spLocks noChangeArrowheads="1"/>
            </p:cNvSpPr>
            <p:nvPr/>
          </p:nvSpPr>
          <p:spPr bwMode="auto">
            <a:xfrm>
              <a:off x="4180" y="1019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pt-BR"/>
            </a:p>
          </p:txBody>
        </p:sp>
        <p:sp>
          <p:nvSpPr>
            <p:cNvPr id="10340" name="Rectangle 16"/>
            <p:cNvSpPr>
              <a:spLocks noChangeArrowheads="1"/>
            </p:cNvSpPr>
            <p:nvPr/>
          </p:nvSpPr>
          <p:spPr bwMode="auto">
            <a:xfrm>
              <a:off x="4256" y="785"/>
              <a:ext cx="69" cy="236"/>
            </a:xfrm>
            <a:prstGeom prst="rect">
              <a:avLst/>
            </a:prstGeom>
            <a:solidFill>
              <a:srgbClr val="33CCCC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pt-BR"/>
            </a:p>
          </p:txBody>
        </p:sp>
        <p:sp>
          <p:nvSpPr>
            <p:cNvPr id="10341" name="Rectangle 17"/>
            <p:cNvSpPr>
              <a:spLocks noChangeArrowheads="1"/>
            </p:cNvSpPr>
            <p:nvPr/>
          </p:nvSpPr>
          <p:spPr bwMode="auto">
            <a:xfrm>
              <a:off x="4181" y="852"/>
              <a:ext cx="95" cy="236"/>
            </a:xfrm>
            <a:prstGeom prst="rect">
              <a:avLst/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pt-BR"/>
            </a:p>
          </p:txBody>
        </p:sp>
        <p:sp>
          <p:nvSpPr>
            <p:cNvPr id="10342" name="AutoShape 18"/>
            <p:cNvSpPr>
              <a:spLocks noChangeArrowheads="1"/>
            </p:cNvSpPr>
            <p:nvPr/>
          </p:nvSpPr>
          <p:spPr bwMode="auto">
            <a:xfrm>
              <a:off x="4180" y="783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pt-BR"/>
            </a:p>
          </p:txBody>
        </p:sp>
        <p:sp>
          <p:nvSpPr>
            <p:cNvPr id="10343" name="Line 19"/>
            <p:cNvSpPr>
              <a:spLocks noChangeShapeType="1"/>
            </p:cNvSpPr>
            <p:nvPr/>
          </p:nvSpPr>
          <p:spPr bwMode="auto">
            <a:xfrm>
              <a:off x="4330" y="788"/>
              <a:ext cx="0" cy="23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10344" name="Line 20"/>
            <p:cNvSpPr>
              <a:spLocks noChangeShapeType="1"/>
            </p:cNvSpPr>
            <p:nvPr/>
          </p:nvSpPr>
          <p:spPr bwMode="auto">
            <a:xfrm flipH="1">
              <a:off x="4276" y="1019"/>
              <a:ext cx="54" cy="6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10345" name="Rectangle 21"/>
            <p:cNvSpPr>
              <a:spLocks noChangeArrowheads="1"/>
            </p:cNvSpPr>
            <p:nvPr/>
          </p:nvSpPr>
          <p:spPr bwMode="auto">
            <a:xfrm>
              <a:off x="4193" y="883"/>
              <a:ext cx="63" cy="136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pt-BR"/>
            </a:p>
          </p:txBody>
        </p:sp>
        <p:sp>
          <p:nvSpPr>
            <p:cNvPr id="10346" name="Rectangle 22"/>
            <p:cNvSpPr>
              <a:spLocks noChangeArrowheads="1"/>
            </p:cNvSpPr>
            <p:nvPr/>
          </p:nvSpPr>
          <p:spPr bwMode="auto">
            <a:xfrm>
              <a:off x="4202" y="924"/>
              <a:ext cx="48" cy="48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pt-BR"/>
            </a:p>
          </p:txBody>
        </p:sp>
      </p:grpSp>
      <p:grpSp>
        <p:nvGrpSpPr>
          <p:cNvPr id="10253" name="Group 23"/>
          <p:cNvGrpSpPr>
            <a:grpSpLocks/>
          </p:cNvGrpSpPr>
          <p:nvPr/>
        </p:nvGrpSpPr>
        <p:grpSpPr bwMode="auto">
          <a:xfrm>
            <a:off x="6478588" y="1184275"/>
            <a:ext cx="184150" cy="542925"/>
            <a:chOff x="4180" y="783"/>
            <a:chExt cx="150" cy="307"/>
          </a:xfrm>
        </p:grpSpPr>
        <p:sp>
          <p:nvSpPr>
            <p:cNvPr id="10331" name="AutoShape 24"/>
            <p:cNvSpPr>
              <a:spLocks noChangeArrowheads="1"/>
            </p:cNvSpPr>
            <p:nvPr/>
          </p:nvSpPr>
          <p:spPr bwMode="auto">
            <a:xfrm>
              <a:off x="4180" y="1019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pt-BR"/>
            </a:p>
          </p:txBody>
        </p:sp>
        <p:sp>
          <p:nvSpPr>
            <p:cNvPr id="10332" name="Rectangle 25"/>
            <p:cNvSpPr>
              <a:spLocks noChangeArrowheads="1"/>
            </p:cNvSpPr>
            <p:nvPr/>
          </p:nvSpPr>
          <p:spPr bwMode="auto">
            <a:xfrm>
              <a:off x="4256" y="785"/>
              <a:ext cx="69" cy="236"/>
            </a:xfrm>
            <a:prstGeom prst="rect">
              <a:avLst/>
            </a:prstGeom>
            <a:solidFill>
              <a:srgbClr val="33CCCC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pt-BR"/>
            </a:p>
          </p:txBody>
        </p:sp>
        <p:sp>
          <p:nvSpPr>
            <p:cNvPr id="10333" name="Rectangle 26"/>
            <p:cNvSpPr>
              <a:spLocks noChangeArrowheads="1"/>
            </p:cNvSpPr>
            <p:nvPr/>
          </p:nvSpPr>
          <p:spPr bwMode="auto">
            <a:xfrm>
              <a:off x="4181" y="852"/>
              <a:ext cx="95" cy="236"/>
            </a:xfrm>
            <a:prstGeom prst="rect">
              <a:avLst/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pt-BR"/>
            </a:p>
          </p:txBody>
        </p:sp>
        <p:sp>
          <p:nvSpPr>
            <p:cNvPr id="10334" name="AutoShape 27"/>
            <p:cNvSpPr>
              <a:spLocks noChangeArrowheads="1"/>
            </p:cNvSpPr>
            <p:nvPr/>
          </p:nvSpPr>
          <p:spPr bwMode="auto">
            <a:xfrm>
              <a:off x="4180" y="783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pt-BR"/>
            </a:p>
          </p:txBody>
        </p:sp>
        <p:sp>
          <p:nvSpPr>
            <p:cNvPr id="10335" name="Line 28"/>
            <p:cNvSpPr>
              <a:spLocks noChangeShapeType="1"/>
            </p:cNvSpPr>
            <p:nvPr/>
          </p:nvSpPr>
          <p:spPr bwMode="auto">
            <a:xfrm>
              <a:off x="4330" y="788"/>
              <a:ext cx="0" cy="23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10336" name="Line 29"/>
            <p:cNvSpPr>
              <a:spLocks noChangeShapeType="1"/>
            </p:cNvSpPr>
            <p:nvPr/>
          </p:nvSpPr>
          <p:spPr bwMode="auto">
            <a:xfrm flipH="1">
              <a:off x="4276" y="1019"/>
              <a:ext cx="54" cy="6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10337" name="Rectangle 30"/>
            <p:cNvSpPr>
              <a:spLocks noChangeArrowheads="1"/>
            </p:cNvSpPr>
            <p:nvPr/>
          </p:nvSpPr>
          <p:spPr bwMode="auto">
            <a:xfrm>
              <a:off x="4193" y="883"/>
              <a:ext cx="63" cy="136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pt-BR"/>
            </a:p>
          </p:txBody>
        </p:sp>
        <p:sp>
          <p:nvSpPr>
            <p:cNvPr id="10338" name="Rectangle 31"/>
            <p:cNvSpPr>
              <a:spLocks noChangeArrowheads="1"/>
            </p:cNvSpPr>
            <p:nvPr/>
          </p:nvSpPr>
          <p:spPr bwMode="auto">
            <a:xfrm>
              <a:off x="4202" y="924"/>
              <a:ext cx="48" cy="48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pt-BR"/>
            </a:p>
          </p:txBody>
        </p:sp>
      </p:grpSp>
      <p:grpSp>
        <p:nvGrpSpPr>
          <p:cNvPr id="10254" name="Group 32"/>
          <p:cNvGrpSpPr>
            <a:grpSpLocks/>
          </p:cNvGrpSpPr>
          <p:nvPr/>
        </p:nvGrpSpPr>
        <p:grpSpPr bwMode="auto">
          <a:xfrm>
            <a:off x="7059613" y="1365250"/>
            <a:ext cx="184150" cy="542925"/>
            <a:chOff x="4180" y="783"/>
            <a:chExt cx="150" cy="307"/>
          </a:xfrm>
        </p:grpSpPr>
        <p:sp>
          <p:nvSpPr>
            <p:cNvPr id="10323" name="AutoShape 33"/>
            <p:cNvSpPr>
              <a:spLocks noChangeArrowheads="1"/>
            </p:cNvSpPr>
            <p:nvPr/>
          </p:nvSpPr>
          <p:spPr bwMode="auto">
            <a:xfrm>
              <a:off x="4180" y="1019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pt-BR"/>
            </a:p>
          </p:txBody>
        </p:sp>
        <p:sp>
          <p:nvSpPr>
            <p:cNvPr id="10324" name="Rectangle 34"/>
            <p:cNvSpPr>
              <a:spLocks noChangeArrowheads="1"/>
            </p:cNvSpPr>
            <p:nvPr/>
          </p:nvSpPr>
          <p:spPr bwMode="auto">
            <a:xfrm>
              <a:off x="4256" y="785"/>
              <a:ext cx="69" cy="236"/>
            </a:xfrm>
            <a:prstGeom prst="rect">
              <a:avLst/>
            </a:prstGeom>
            <a:solidFill>
              <a:srgbClr val="33CCCC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pt-BR"/>
            </a:p>
          </p:txBody>
        </p:sp>
        <p:sp>
          <p:nvSpPr>
            <p:cNvPr id="10325" name="Rectangle 35"/>
            <p:cNvSpPr>
              <a:spLocks noChangeArrowheads="1"/>
            </p:cNvSpPr>
            <p:nvPr/>
          </p:nvSpPr>
          <p:spPr bwMode="auto">
            <a:xfrm>
              <a:off x="4181" y="852"/>
              <a:ext cx="95" cy="236"/>
            </a:xfrm>
            <a:prstGeom prst="rect">
              <a:avLst/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pt-BR"/>
            </a:p>
          </p:txBody>
        </p:sp>
        <p:sp>
          <p:nvSpPr>
            <p:cNvPr id="10326" name="AutoShape 36"/>
            <p:cNvSpPr>
              <a:spLocks noChangeArrowheads="1"/>
            </p:cNvSpPr>
            <p:nvPr/>
          </p:nvSpPr>
          <p:spPr bwMode="auto">
            <a:xfrm>
              <a:off x="4180" y="783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pt-BR"/>
            </a:p>
          </p:txBody>
        </p:sp>
        <p:sp>
          <p:nvSpPr>
            <p:cNvPr id="10327" name="Line 37"/>
            <p:cNvSpPr>
              <a:spLocks noChangeShapeType="1"/>
            </p:cNvSpPr>
            <p:nvPr/>
          </p:nvSpPr>
          <p:spPr bwMode="auto">
            <a:xfrm>
              <a:off x="4330" y="788"/>
              <a:ext cx="0" cy="23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10328" name="Line 38"/>
            <p:cNvSpPr>
              <a:spLocks noChangeShapeType="1"/>
            </p:cNvSpPr>
            <p:nvPr/>
          </p:nvSpPr>
          <p:spPr bwMode="auto">
            <a:xfrm flipH="1">
              <a:off x="4276" y="1019"/>
              <a:ext cx="54" cy="6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10329" name="Rectangle 39"/>
            <p:cNvSpPr>
              <a:spLocks noChangeArrowheads="1"/>
            </p:cNvSpPr>
            <p:nvPr/>
          </p:nvSpPr>
          <p:spPr bwMode="auto">
            <a:xfrm>
              <a:off x="4193" y="883"/>
              <a:ext cx="63" cy="136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pt-BR"/>
            </a:p>
          </p:txBody>
        </p:sp>
        <p:sp>
          <p:nvSpPr>
            <p:cNvPr id="10330" name="Rectangle 40"/>
            <p:cNvSpPr>
              <a:spLocks noChangeArrowheads="1"/>
            </p:cNvSpPr>
            <p:nvPr/>
          </p:nvSpPr>
          <p:spPr bwMode="auto">
            <a:xfrm>
              <a:off x="4202" y="924"/>
              <a:ext cx="48" cy="48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pt-BR"/>
            </a:p>
          </p:txBody>
        </p:sp>
      </p:grpSp>
      <p:grpSp>
        <p:nvGrpSpPr>
          <p:cNvPr id="10255" name="Group 41"/>
          <p:cNvGrpSpPr>
            <a:grpSpLocks/>
          </p:cNvGrpSpPr>
          <p:nvPr/>
        </p:nvGrpSpPr>
        <p:grpSpPr bwMode="auto">
          <a:xfrm>
            <a:off x="7373938" y="2155825"/>
            <a:ext cx="184150" cy="542925"/>
            <a:chOff x="4180" y="783"/>
            <a:chExt cx="150" cy="307"/>
          </a:xfrm>
        </p:grpSpPr>
        <p:sp>
          <p:nvSpPr>
            <p:cNvPr id="10315" name="AutoShape 42"/>
            <p:cNvSpPr>
              <a:spLocks noChangeArrowheads="1"/>
            </p:cNvSpPr>
            <p:nvPr/>
          </p:nvSpPr>
          <p:spPr bwMode="auto">
            <a:xfrm>
              <a:off x="4180" y="1019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pt-BR"/>
            </a:p>
          </p:txBody>
        </p:sp>
        <p:sp>
          <p:nvSpPr>
            <p:cNvPr id="10316" name="Rectangle 43"/>
            <p:cNvSpPr>
              <a:spLocks noChangeArrowheads="1"/>
            </p:cNvSpPr>
            <p:nvPr/>
          </p:nvSpPr>
          <p:spPr bwMode="auto">
            <a:xfrm>
              <a:off x="4256" y="785"/>
              <a:ext cx="69" cy="236"/>
            </a:xfrm>
            <a:prstGeom prst="rect">
              <a:avLst/>
            </a:prstGeom>
            <a:solidFill>
              <a:srgbClr val="33CCCC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pt-BR"/>
            </a:p>
          </p:txBody>
        </p:sp>
        <p:sp>
          <p:nvSpPr>
            <p:cNvPr id="10317" name="Rectangle 44"/>
            <p:cNvSpPr>
              <a:spLocks noChangeArrowheads="1"/>
            </p:cNvSpPr>
            <p:nvPr/>
          </p:nvSpPr>
          <p:spPr bwMode="auto">
            <a:xfrm>
              <a:off x="4181" y="852"/>
              <a:ext cx="95" cy="236"/>
            </a:xfrm>
            <a:prstGeom prst="rect">
              <a:avLst/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pt-BR"/>
            </a:p>
          </p:txBody>
        </p:sp>
        <p:sp>
          <p:nvSpPr>
            <p:cNvPr id="10318" name="AutoShape 45"/>
            <p:cNvSpPr>
              <a:spLocks noChangeArrowheads="1"/>
            </p:cNvSpPr>
            <p:nvPr/>
          </p:nvSpPr>
          <p:spPr bwMode="auto">
            <a:xfrm>
              <a:off x="4180" y="783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pt-BR"/>
            </a:p>
          </p:txBody>
        </p:sp>
        <p:sp>
          <p:nvSpPr>
            <p:cNvPr id="10319" name="Line 46"/>
            <p:cNvSpPr>
              <a:spLocks noChangeShapeType="1"/>
            </p:cNvSpPr>
            <p:nvPr/>
          </p:nvSpPr>
          <p:spPr bwMode="auto">
            <a:xfrm>
              <a:off x="4330" y="788"/>
              <a:ext cx="0" cy="23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10320" name="Line 47"/>
            <p:cNvSpPr>
              <a:spLocks noChangeShapeType="1"/>
            </p:cNvSpPr>
            <p:nvPr/>
          </p:nvSpPr>
          <p:spPr bwMode="auto">
            <a:xfrm flipH="1">
              <a:off x="4276" y="1019"/>
              <a:ext cx="54" cy="6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10321" name="Rectangle 48"/>
            <p:cNvSpPr>
              <a:spLocks noChangeArrowheads="1"/>
            </p:cNvSpPr>
            <p:nvPr/>
          </p:nvSpPr>
          <p:spPr bwMode="auto">
            <a:xfrm>
              <a:off x="4193" y="883"/>
              <a:ext cx="63" cy="136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pt-BR"/>
            </a:p>
          </p:txBody>
        </p:sp>
        <p:sp>
          <p:nvSpPr>
            <p:cNvPr id="10322" name="Rectangle 49"/>
            <p:cNvSpPr>
              <a:spLocks noChangeArrowheads="1"/>
            </p:cNvSpPr>
            <p:nvPr/>
          </p:nvSpPr>
          <p:spPr bwMode="auto">
            <a:xfrm>
              <a:off x="4202" y="924"/>
              <a:ext cx="48" cy="48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pt-BR"/>
            </a:p>
          </p:txBody>
        </p:sp>
      </p:grpSp>
      <p:sp>
        <p:nvSpPr>
          <p:cNvPr id="10256" name="Text Box 50"/>
          <p:cNvSpPr txBox="1">
            <a:spLocks noChangeArrowheads="1"/>
          </p:cNvSpPr>
          <p:nvPr/>
        </p:nvSpPr>
        <p:spPr bwMode="auto">
          <a:xfrm>
            <a:off x="7058025" y="658813"/>
            <a:ext cx="148590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 eaLnBrk="0" hangingPunct="0"/>
            <a:r>
              <a:rPr lang="pt-BR" sz="2000">
                <a:latin typeface="Comic Sans MS" pitchFamily="66" charset="0"/>
              </a:rPr>
              <a:t>Servidores</a:t>
            </a:r>
            <a:br>
              <a:rPr lang="pt-BR" sz="2000">
                <a:latin typeface="Comic Sans MS" pitchFamily="66" charset="0"/>
              </a:rPr>
            </a:br>
            <a:r>
              <a:rPr lang="pt-BR" sz="2000">
                <a:latin typeface="Comic Sans MS" pitchFamily="66" charset="0"/>
              </a:rPr>
              <a:t>de origem</a:t>
            </a:r>
          </a:p>
        </p:txBody>
      </p:sp>
      <p:sp>
        <p:nvSpPr>
          <p:cNvPr id="10257" name="Line 51"/>
          <p:cNvSpPr>
            <a:spLocks noChangeShapeType="1"/>
          </p:cNvSpPr>
          <p:nvPr/>
        </p:nvSpPr>
        <p:spPr bwMode="auto">
          <a:xfrm>
            <a:off x="5876925" y="1695450"/>
            <a:ext cx="66675" cy="276225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10258" name="Line 52"/>
          <p:cNvSpPr>
            <a:spLocks noChangeShapeType="1"/>
          </p:cNvSpPr>
          <p:nvPr/>
        </p:nvSpPr>
        <p:spPr bwMode="auto">
          <a:xfrm flipH="1">
            <a:off x="6505575" y="1733550"/>
            <a:ext cx="9525" cy="238125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10259" name="Line 53"/>
          <p:cNvSpPr>
            <a:spLocks noChangeShapeType="1"/>
          </p:cNvSpPr>
          <p:nvPr/>
        </p:nvSpPr>
        <p:spPr bwMode="auto">
          <a:xfrm flipH="1">
            <a:off x="6962775" y="1895475"/>
            <a:ext cx="133350" cy="209550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10260" name="Line 54"/>
          <p:cNvSpPr>
            <a:spLocks noChangeShapeType="1"/>
          </p:cNvSpPr>
          <p:nvPr/>
        </p:nvSpPr>
        <p:spPr bwMode="auto">
          <a:xfrm flipH="1" flipV="1">
            <a:off x="7124700" y="2657475"/>
            <a:ext cx="247650" cy="0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10261" name="Freeform 55"/>
          <p:cNvSpPr>
            <a:spLocks/>
          </p:cNvSpPr>
          <p:nvPr/>
        </p:nvSpPr>
        <p:spPr bwMode="auto">
          <a:xfrm>
            <a:off x="5162550" y="1689100"/>
            <a:ext cx="2174875" cy="1581150"/>
          </a:xfrm>
          <a:custGeom>
            <a:avLst/>
            <a:gdLst>
              <a:gd name="T0" fmla="*/ 2147483647 w 2135"/>
              <a:gd name="T1" fmla="*/ 2147483647 h 1662"/>
              <a:gd name="T2" fmla="*/ 2147483647 w 2135"/>
              <a:gd name="T3" fmla="*/ 2147483647 h 1662"/>
              <a:gd name="T4" fmla="*/ 2147483647 w 2135"/>
              <a:gd name="T5" fmla="*/ 2147483647 h 1662"/>
              <a:gd name="T6" fmla="*/ 2147483647 w 2135"/>
              <a:gd name="T7" fmla="*/ 2147483647 h 1662"/>
              <a:gd name="T8" fmla="*/ 2147483647 w 2135"/>
              <a:gd name="T9" fmla="*/ 2147483647 h 1662"/>
              <a:gd name="T10" fmla="*/ 2147483647 w 2135"/>
              <a:gd name="T11" fmla="*/ 2147483647 h 1662"/>
              <a:gd name="T12" fmla="*/ 2147483647 w 2135"/>
              <a:gd name="T13" fmla="*/ 2147483647 h 1662"/>
              <a:gd name="T14" fmla="*/ 2147483647 w 2135"/>
              <a:gd name="T15" fmla="*/ 2147483647 h 1662"/>
              <a:gd name="T16" fmla="*/ 2147483647 w 2135"/>
              <a:gd name="T17" fmla="*/ 2147483647 h 1662"/>
              <a:gd name="T18" fmla="*/ 2147483647 w 2135"/>
              <a:gd name="T19" fmla="*/ 2147483647 h 1662"/>
              <a:gd name="T20" fmla="*/ 2147483647 w 2135"/>
              <a:gd name="T21" fmla="*/ 2147483647 h 1662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2135"/>
              <a:gd name="T34" fmla="*/ 0 h 1662"/>
              <a:gd name="T35" fmla="*/ 2135 w 2135"/>
              <a:gd name="T36" fmla="*/ 1662 h 1662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2135" h="1662">
                <a:moveTo>
                  <a:pt x="27" y="652"/>
                </a:moveTo>
                <a:cubicBezTo>
                  <a:pt x="14" y="487"/>
                  <a:pt x="0" y="152"/>
                  <a:pt x="105" y="76"/>
                </a:cubicBezTo>
                <a:cubicBezTo>
                  <a:pt x="210" y="0"/>
                  <a:pt x="473" y="192"/>
                  <a:pt x="657" y="196"/>
                </a:cubicBezTo>
                <a:cubicBezTo>
                  <a:pt x="841" y="200"/>
                  <a:pt x="985" y="65"/>
                  <a:pt x="1209" y="100"/>
                </a:cubicBezTo>
                <a:cubicBezTo>
                  <a:pt x="1433" y="135"/>
                  <a:pt x="1867" y="232"/>
                  <a:pt x="2001" y="406"/>
                </a:cubicBezTo>
                <a:cubicBezTo>
                  <a:pt x="2135" y="580"/>
                  <a:pt x="2083" y="945"/>
                  <a:pt x="2013" y="1144"/>
                </a:cubicBezTo>
                <a:cubicBezTo>
                  <a:pt x="1943" y="1343"/>
                  <a:pt x="1781" y="1538"/>
                  <a:pt x="1581" y="1600"/>
                </a:cubicBezTo>
                <a:cubicBezTo>
                  <a:pt x="1381" y="1662"/>
                  <a:pt x="993" y="1571"/>
                  <a:pt x="813" y="1516"/>
                </a:cubicBezTo>
                <a:cubicBezTo>
                  <a:pt x="633" y="1461"/>
                  <a:pt x="606" y="1345"/>
                  <a:pt x="501" y="1270"/>
                </a:cubicBezTo>
                <a:cubicBezTo>
                  <a:pt x="396" y="1195"/>
                  <a:pt x="262" y="1169"/>
                  <a:pt x="183" y="1066"/>
                </a:cubicBezTo>
                <a:cubicBezTo>
                  <a:pt x="104" y="963"/>
                  <a:pt x="25" y="819"/>
                  <a:pt x="27" y="652"/>
                </a:cubicBezTo>
                <a:close/>
              </a:path>
            </a:pathLst>
          </a:custGeom>
          <a:solidFill>
            <a:srgbClr val="CCFFFF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grpSp>
        <p:nvGrpSpPr>
          <p:cNvPr id="10262" name="Group 56"/>
          <p:cNvGrpSpPr>
            <a:grpSpLocks/>
          </p:cNvGrpSpPr>
          <p:nvPr/>
        </p:nvGrpSpPr>
        <p:grpSpPr bwMode="auto">
          <a:xfrm>
            <a:off x="6145213" y="2890838"/>
            <a:ext cx="501650" cy="233362"/>
            <a:chOff x="3600" y="219"/>
            <a:chExt cx="360" cy="175"/>
          </a:xfrm>
        </p:grpSpPr>
        <p:sp>
          <p:nvSpPr>
            <p:cNvPr id="10302" name="Oval 57"/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pt-BR"/>
            </a:p>
          </p:txBody>
        </p:sp>
        <p:sp>
          <p:nvSpPr>
            <p:cNvPr id="10303" name="Line 58"/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10304" name="Line 59"/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10305" name="Rectangle 60"/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chemeClr val="hlink"/>
            </a:soli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pt-BR" sz="2400"/>
            </a:p>
          </p:txBody>
        </p:sp>
        <p:sp>
          <p:nvSpPr>
            <p:cNvPr id="10306" name="Oval 61"/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pt-BR"/>
            </a:p>
          </p:txBody>
        </p:sp>
        <p:grpSp>
          <p:nvGrpSpPr>
            <p:cNvPr id="10307" name="Group 62"/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10312" name="Line 63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10313" name="Line 64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10314" name="Line 65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</p:grpSp>
        <p:grpSp>
          <p:nvGrpSpPr>
            <p:cNvPr id="10308" name="Group 66"/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10309" name="Line 67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10310" name="Line 68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10311" name="Line 69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</p:grpSp>
      </p:grpSp>
      <p:sp>
        <p:nvSpPr>
          <p:cNvPr id="10263" name="Text Box 70"/>
          <p:cNvSpPr txBox="1">
            <a:spLocks noChangeArrowheads="1"/>
          </p:cNvSpPr>
          <p:nvPr/>
        </p:nvSpPr>
        <p:spPr bwMode="auto">
          <a:xfrm>
            <a:off x="5626100" y="1998663"/>
            <a:ext cx="1019175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pt-BR" sz="1600">
                <a:latin typeface="Comic Sans MS" pitchFamily="66" charset="0"/>
              </a:rPr>
              <a:t>Internet</a:t>
            </a:r>
            <a:br>
              <a:rPr lang="pt-BR" sz="1600">
                <a:latin typeface="Comic Sans MS" pitchFamily="66" charset="0"/>
              </a:rPr>
            </a:br>
            <a:r>
              <a:rPr lang="pt-BR" sz="1600">
                <a:latin typeface="Comic Sans MS" pitchFamily="66" charset="0"/>
              </a:rPr>
              <a:t> pública</a:t>
            </a:r>
          </a:p>
        </p:txBody>
      </p:sp>
      <p:sp>
        <p:nvSpPr>
          <p:cNvPr id="10264" name="Freeform 71"/>
          <p:cNvSpPr>
            <a:spLocks/>
          </p:cNvSpPr>
          <p:nvPr/>
        </p:nvSpPr>
        <p:spPr bwMode="auto">
          <a:xfrm>
            <a:off x="4732338" y="4059238"/>
            <a:ext cx="2965450" cy="1390650"/>
          </a:xfrm>
          <a:custGeom>
            <a:avLst/>
            <a:gdLst>
              <a:gd name="T0" fmla="*/ 2147483647 w 1868"/>
              <a:gd name="T1" fmla="*/ 2147483647 h 876"/>
              <a:gd name="T2" fmla="*/ 2147483647 w 1868"/>
              <a:gd name="T3" fmla="*/ 2147483647 h 876"/>
              <a:gd name="T4" fmla="*/ 2147483647 w 1868"/>
              <a:gd name="T5" fmla="*/ 2147483647 h 876"/>
              <a:gd name="T6" fmla="*/ 2147483647 w 1868"/>
              <a:gd name="T7" fmla="*/ 2147483647 h 876"/>
              <a:gd name="T8" fmla="*/ 2147483647 w 1868"/>
              <a:gd name="T9" fmla="*/ 2147483647 h 876"/>
              <a:gd name="T10" fmla="*/ 2147483647 w 1868"/>
              <a:gd name="T11" fmla="*/ 2147483647 h 876"/>
              <a:gd name="T12" fmla="*/ 2147483647 w 1868"/>
              <a:gd name="T13" fmla="*/ 2147483647 h 876"/>
              <a:gd name="T14" fmla="*/ 2147483647 w 1868"/>
              <a:gd name="T15" fmla="*/ 2147483647 h 876"/>
              <a:gd name="T16" fmla="*/ 2147483647 w 1868"/>
              <a:gd name="T17" fmla="*/ 2147483647 h 876"/>
              <a:gd name="T18" fmla="*/ 2147483647 w 1868"/>
              <a:gd name="T19" fmla="*/ 2147483647 h 876"/>
              <a:gd name="T20" fmla="*/ 2147483647 w 1868"/>
              <a:gd name="T21" fmla="*/ 2147483647 h 87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1868"/>
              <a:gd name="T34" fmla="*/ 0 h 876"/>
              <a:gd name="T35" fmla="*/ 1868 w 1868"/>
              <a:gd name="T36" fmla="*/ 876 h 87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1868" h="876">
                <a:moveTo>
                  <a:pt x="31" y="327"/>
                </a:moveTo>
                <a:cubicBezTo>
                  <a:pt x="20" y="237"/>
                  <a:pt x="0" y="189"/>
                  <a:pt x="103" y="137"/>
                </a:cubicBezTo>
                <a:cubicBezTo>
                  <a:pt x="206" y="85"/>
                  <a:pt x="476" y="34"/>
                  <a:pt x="649" y="17"/>
                </a:cubicBezTo>
                <a:cubicBezTo>
                  <a:pt x="822" y="0"/>
                  <a:pt x="955" y="18"/>
                  <a:pt x="1141" y="35"/>
                </a:cubicBezTo>
                <a:cubicBezTo>
                  <a:pt x="1327" y="52"/>
                  <a:pt x="1658" y="3"/>
                  <a:pt x="1763" y="121"/>
                </a:cubicBezTo>
                <a:cubicBezTo>
                  <a:pt x="1868" y="239"/>
                  <a:pt x="1840" y="621"/>
                  <a:pt x="1774" y="741"/>
                </a:cubicBezTo>
                <a:cubicBezTo>
                  <a:pt x="1708" y="861"/>
                  <a:pt x="1534" y="827"/>
                  <a:pt x="1369" y="845"/>
                </a:cubicBezTo>
                <a:cubicBezTo>
                  <a:pt x="1204" y="863"/>
                  <a:pt x="935" y="851"/>
                  <a:pt x="781" y="851"/>
                </a:cubicBezTo>
                <a:cubicBezTo>
                  <a:pt x="627" y="851"/>
                  <a:pt x="549" y="876"/>
                  <a:pt x="447" y="847"/>
                </a:cubicBezTo>
                <a:cubicBezTo>
                  <a:pt x="345" y="818"/>
                  <a:pt x="237" y="762"/>
                  <a:pt x="168" y="676"/>
                </a:cubicBezTo>
                <a:cubicBezTo>
                  <a:pt x="98" y="589"/>
                  <a:pt x="29" y="468"/>
                  <a:pt x="31" y="327"/>
                </a:cubicBezTo>
                <a:close/>
              </a:path>
            </a:pathLst>
          </a:custGeom>
          <a:solidFill>
            <a:srgbClr val="CCFFFF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graphicFrame>
        <p:nvGraphicFramePr>
          <p:cNvPr id="10242" name="Object 72"/>
          <p:cNvGraphicFramePr>
            <a:graphicFrameLocks noChangeAspect="1"/>
          </p:cNvGraphicFramePr>
          <p:nvPr/>
        </p:nvGraphicFramePr>
        <p:xfrm>
          <a:off x="4979988" y="4803775"/>
          <a:ext cx="444500" cy="357188"/>
        </p:xfrm>
        <a:graphic>
          <a:graphicData uri="http://schemas.openxmlformats.org/presentationml/2006/ole">
            <p:oleObj spid="_x0000_s10352" name="Clip" r:id="rId4" imgW="1307263" imgH="1084139" progId="">
              <p:embed/>
            </p:oleObj>
          </a:graphicData>
        </a:graphic>
      </p:graphicFrame>
      <p:graphicFrame>
        <p:nvGraphicFramePr>
          <p:cNvPr id="10243" name="Object 73"/>
          <p:cNvGraphicFramePr>
            <a:graphicFrameLocks noChangeAspect="1"/>
          </p:cNvGraphicFramePr>
          <p:nvPr/>
        </p:nvGraphicFramePr>
        <p:xfrm>
          <a:off x="5484813" y="4803775"/>
          <a:ext cx="444500" cy="357188"/>
        </p:xfrm>
        <a:graphic>
          <a:graphicData uri="http://schemas.openxmlformats.org/presentationml/2006/ole">
            <p:oleObj spid="_x0000_s10353" name="Clip" r:id="rId5" imgW="1307263" imgH="1084139" progId="">
              <p:embed/>
            </p:oleObj>
          </a:graphicData>
        </a:graphic>
      </p:graphicFrame>
      <p:graphicFrame>
        <p:nvGraphicFramePr>
          <p:cNvPr id="10244" name="Object 74"/>
          <p:cNvGraphicFramePr>
            <a:graphicFrameLocks noChangeAspect="1"/>
          </p:cNvGraphicFramePr>
          <p:nvPr/>
        </p:nvGraphicFramePr>
        <p:xfrm>
          <a:off x="6018213" y="4794250"/>
          <a:ext cx="444500" cy="357188"/>
        </p:xfrm>
        <a:graphic>
          <a:graphicData uri="http://schemas.openxmlformats.org/presentationml/2006/ole">
            <p:oleObj spid="_x0000_s10354" name="Clip" r:id="rId6" imgW="1307263" imgH="1084139" progId="">
              <p:embed/>
            </p:oleObj>
          </a:graphicData>
        </a:graphic>
      </p:graphicFrame>
      <p:graphicFrame>
        <p:nvGraphicFramePr>
          <p:cNvPr id="10245" name="Object 75"/>
          <p:cNvGraphicFramePr>
            <a:graphicFrameLocks noChangeAspect="1"/>
          </p:cNvGraphicFramePr>
          <p:nvPr/>
        </p:nvGraphicFramePr>
        <p:xfrm>
          <a:off x="6532563" y="4803775"/>
          <a:ext cx="444500" cy="357188"/>
        </p:xfrm>
        <a:graphic>
          <a:graphicData uri="http://schemas.openxmlformats.org/presentationml/2006/ole">
            <p:oleObj spid="_x0000_s10355" name="Clip" r:id="rId7" imgW="1307263" imgH="1084139" progId="">
              <p:embed/>
            </p:oleObj>
          </a:graphicData>
        </a:graphic>
      </p:graphicFrame>
      <p:sp>
        <p:nvSpPr>
          <p:cNvPr id="10265" name="Line 76"/>
          <p:cNvSpPr>
            <a:spLocks noChangeShapeType="1"/>
          </p:cNvSpPr>
          <p:nvPr/>
        </p:nvSpPr>
        <p:spPr bwMode="auto">
          <a:xfrm flipV="1">
            <a:off x="5172075" y="4603750"/>
            <a:ext cx="2201863" cy="158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10266" name="Line 77"/>
          <p:cNvSpPr>
            <a:spLocks noChangeShapeType="1"/>
          </p:cNvSpPr>
          <p:nvPr/>
        </p:nvSpPr>
        <p:spPr bwMode="auto">
          <a:xfrm>
            <a:off x="5181600" y="4605338"/>
            <a:ext cx="0" cy="19526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10267" name="Line 78"/>
          <p:cNvSpPr>
            <a:spLocks noChangeShapeType="1"/>
          </p:cNvSpPr>
          <p:nvPr/>
        </p:nvSpPr>
        <p:spPr bwMode="auto">
          <a:xfrm>
            <a:off x="5691188" y="4614863"/>
            <a:ext cx="0" cy="19526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10268" name="Line 79"/>
          <p:cNvSpPr>
            <a:spLocks noChangeShapeType="1"/>
          </p:cNvSpPr>
          <p:nvPr/>
        </p:nvSpPr>
        <p:spPr bwMode="auto">
          <a:xfrm>
            <a:off x="6229350" y="4610100"/>
            <a:ext cx="0" cy="19526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10269" name="Line 80"/>
          <p:cNvSpPr>
            <a:spLocks noChangeShapeType="1"/>
          </p:cNvSpPr>
          <p:nvPr/>
        </p:nvSpPr>
        <p:spPr bwMode="auto">
          <a:xfrm>
            <a:off x="6729413" y="4610100"/>
            <a:ext cx="0" cy="22383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grpSp>
        <p:nvGrpSpPr>
          <p:cNvPr id="10270" name="Group 81"/>
          <p:cNvGrpSpPr>
            <a:grpSpLocks/>
          </p:cNvGrpSpPr>
          <p:nvPr/>
        </p:nvGrpSpPr>
        <p:grpSpPr bwMode="auto">
          <a:xfrm>
            <a:off x="6145213" y="4181475"/>
            <a:ext cx="501650" cy="233363"/>
            <a:chOff x="3600" y="219"/>
            <a:chExt cx="360" cy="175"/>
          </a:xfrm>
        </p:grpSpPr>
        <p:sp>
          <p:nvSpPr>
            <p:cNvPr id="10289" name="Oval 82"/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pt-BR"/>
            </a:p>
          </p:txBody>
        </p:sp>
        <p:sp>
          <p:nvSpPr>
            <p:cNvPr id="10290" name="Line 83"/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10291" name="Line 84"/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10292" name="Rectangle 85"/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chemeClr val="hlink"/>
            </a:soli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pt-BR" sz="2400"/>
            </a:p>
          </p:txBody>
        </p:sp>
        <p:sp>
          <p:nvSpPr>
            <p:cNvPr id="10293" name="Oval 86"/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pt-BR"/>
            </a:p>
          </p:txBody>
        </p:sp>
        <p:grpSp>
          <p:nvGrpSpPr>
            <p:cNvPr id="10294" name="Group 87"/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10299" name="Line 88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10300" name="Line 89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10301" name="Line 90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</p:grpSp>
        <p:grpSp>
          <p:nvGrpSpPr>
            <p:cNvPr id="10295" name="Group 91"/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10296" name="Line 92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10297" name="Line 93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10298" name="Line 94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</p:grpSp>
      </p:grpSp>
      <p:sp>
        <p:nvSpPr>
          <p:cNvPr id="10271" name="Line 95"/>
          <p:cNvSpPr>
            <a:spLocks noChangeShapeType="1"/>
          </p:cNvSpPr>
          <p:nvPr/>
        </p:nvSpPr>
        <p:spPr bwMode="auto">
          <a:xfrm>
            <a:off x="6391275" y="3133725"/>
            <a:ext cx="0" cy="106203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10272" name="Line 96"/>
          <p:cNvSpPr>
            <a:spLocks noChangeShapeType="1"/>
          </p:cNvSpPr>
          <p:nvPr/>
        </p:nvSpPr>
        <p:spPr bwMode="auto">
          <a:xfrm>
            <a:off x="6396038" y="4419600"/>
            <a:ext cx="0" cy="16668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10273" name="Text Box 97"/>
          <p:cNvSpPr txBox="1">
            <a:spLocks noChangeArrowheads="1"/>
          </p:cNvSpPr>
          <p:nvPr/>
        </p:nvSpPr>
        <p:spPr bwMode="auto">
          <a:xfrm>
            <a:off x="4772025" y="3946525"/>
            <a:ext cx="1173163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pt-BR" sz="1600">
                <a:latin typeface="Comic Sans MS" pitchFamily="66" charset="0"/>
              </a:rPr>
              <a:t>rede da</a:t>
            </a:r>
            <a:br>
              <a:rPr lang="pt-BR" sz="1600">
                <a:latin typeface="Comic Sans MS" pitchFamily="66" charset="0"/>
              </a:rPr>
            </a:br>
            <a:r>
              <a:rPr lang="pt-BR" sz="1600">
                <a:latin typeface="Comic Sans MS" pitchFamily="66" charset="0"/>
              </a:rPr>
              <a:t>instituição</a:t>
            </a:r>
            <a:endParaRPr lang="pt-BR" sz="2400">
              <a:solidFill>
                <a:schemeClr val="accent2"/>
              </a:solidFill>
            </a:endParaRPr>
          </a:p>
        </p:txBody>
      </p:sp>
      <p:sp>
        <p:nvSpPr>
          <p:cNvPr id="10274" name="Text Box 98"/>
          <p:cNvSpPr txBox="1">
            <a:spLocks noChangeArrowheads="1"/>
          </p:cNvSpPr>
          <p:nvPr/>
        </p:nvSpPr>
        <p:spPr bwMode="auto">
          <a:xfrm>
            <a:off x="6637338" y="4294188"/>
            <a:ext cx="15113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pt-BR" sz="1600">
                <a:latin typeface="Comic Sans MS" pitchFamily="66" charset="0"/>
              </a:rPr>
              <a:t>LAN 10 Mbps </a:t>
            </a:r>
          </a:p>
        </p:txBody>
      </p:sp>
      <p:sp>
        <p:nvSpPr>
          <p:cNvPr id="10275" name="Text Box 99"/>
          <p:cNvSpPr txBox="1">
            <a:spLocks noChangeArrowheads="1"/>
          </p:cNvSpPr>
          <p:nvPr/>
        </p:nvSpPr>
        <p:spPr bwMode="auto">
          <a:xfrm>
            <a:off x="6392863" y="3322638"/>
            <a:ext cx="1812925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pt-BR" sz="1600">
                <a:latin typeface="Comic Sans MS" pitchFamily="66" charset="0"/>
              </a:rPr>
              <a:t>enlace de acesso </a:t>
            </a:r>
            <a:br>
              <a:rPr lang="pt-BR" sz="1600">
                <a:latin typeface="Comic Sans MS" pitchFamily="66" charset="0"/>
              </a:rPr>
            </a:br>
            <a:r>
              <a:rPr lang="pt-BR" sz="1600">
                <a:latin typeface="Comic Sans MS" pitchFamily="66" charset="0"/>
              </a:rPr>
              <a:t>1,5 Mbps </a:t>
            </a:r>
          </a:p>
        </p:txBody>
      </p:sp>
      <p:sp>
        <p:nvSpPr>
          <p:cNvPr id="10276" name="Line 100"/>
          <p:cNvSpPr>
            <a:spLocks noChangeShapeType="1"/>
          </p:cNvSpPr>
          <p:nvPr/>
        </p:nvSpPr>
        <p:spPr bwMode="auto">
          <a:xfrm>
            <a:off x="7367588" y="4605338"/>
            <a:ext cx="0" cy="22383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grpSp>
        <p:nvGrpSpPr>
          <p:cNvPr id="10277" name="Group 101"/>
          <p:cNvGrpSpPr>
            <a:grpSpLocks/>
          </p:cNvGrpSpPr>
          <p:nvPr/>
        </p:nvGrpSpPr>
        <p:grpSpPr bwMode="auto">
          <a:xfrm>
            <a:off x="7142163" y="4689475"/>
            <a:ext cx="347662" cy="695325"/>
            <a:chOff x="4730" y="2897"/>
            <a:chExt cx="219" cy="438"/>
          </a:xfrm>
        </p:grpSpPr>
        <p:sp>
          <p:nvSpPr>
            <p:cNvPr id="10279" name="Freeform 102"/>
            <p:cNvSpPr>
              <a:spLocks/>
            </p:cNvSpPr>
            <p:nvPr/>
          </p:nvSpPr>
          <p:spPr bwMode="auto">
            <a:xfrm>
              <a:off x="4730" y="2897"/>
              <a:ext cx="219" cy="438"/>
            </a:xfrm>
            <a:custGeom>
              <a:avLst/>
              <a:gdLst>
                <a:gd name="T0" fmla="*/ 16 w 219"/>
                <a:gd name="T1" fmla="*/ 109 h 438"/>
                <a:gd name="T2" fmla="*/ 94 w 219"/>
                <a:gd name="T3" fmla="*/ 7 h 438"/>
                <a:gd name="T4" fmla="*/ 178 w 219"/>
                <a:gd name="T5" fmla="*/ 67 h 438"/>
                <a:gd name="T6" fmla="*/ 196 w 219"/>
                <a:gd name="T7" fmla="*/ 379 h 438"/>
                <a:gd name="T8" fmla="*/ 40 w 219"/>
                <a:gd name="T9" fmla="*/ 421 h 438"/>
                <a:gd name="T10" fmla="*/ 4 w 219"/>
                <a:gd name="T11" fmla="*/ 313 h 438"/>
                <a:gd name="T12" fmla="*/ 16 w 219"/>
                <a:gd name="T13" fmla="*/ 109 h 43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19"/>
                <a:gd name="T22" fmla="*/ 0 h 438"/>
                <a:gd name="T23" fmla="*/ 219 w 219"/>
                <a:gd name="T24" fmla="*/ 438 h 43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19" h="438">
                  <a:moveTo>
                    <a:pt x="16" y="109"/>
                  </a:moveTo>
                  <a:cubicBezTo>
                    <a:pt x="31" y="58"/>
                    <a:pt x="67" y="14"/>
                    <a:pt x="94" y="7"/>
                  </a:cubicBezTo>
                  <a:cubicBezTo>
                    <a:pt x="121" y="0"/>
                    <a:pt x="161" y="5"/>
                    <a:pt x="178" y="67"/>
                  </a:cubicBezTo>
                  <a:cubicBezTo>
                    <a:pt x="195" y="129"/>
                    <a:pt x="219" y="320"/>
                    <a:pt x="196" y="379"/>
                  </a:cubicBezTo>
                  <a:cubicBezTo>
                    <a:pt x="173" y="438"/>
                    <a:pt x="72" y="432"/>
                    <a:pt x="40" y="421"/>
                  </a:cubicBezTo>
                  <a:cubicBezTo>
                    <a:pt x="8" y="410"/>
                    <a:pt x="8" y="365"/>
                    <a:pt x="4" y="313"/>
                  </a:cubicBezTo>
                  <a:cubicBezTo>
                    <a:pt x="0" y="261"/>
                    <a:pt x="1" y="160"/>
                    <a:pt x="16" y="109"/>
                  </a:cubicBezTo>
                  <a:close/>
                </a:path>
              </a:pathLst>
            </a:cu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grpSp>
          <p:nvGrpSpPr>
            <p:cNvPr id="10280" name="Group 103"/>
            <p:cNvGrpSpPr>
              <a:grpSpLocks/>
            </p:cNvGrpSpPr>
            <p:nvPr/>
          </p:nvGrpSpPr>
          <p:grpSpPr bwMode="auto">
            <a:xfrm>
              <a:off x="4771" y="2948"/>
              <a:ext cx="116" cy="342"/>
              <a:chOff x="4180" y="783"/>
              <a:chExt cx="150" cy="307"/>
            </a:xfrm>
          </p:grpSpPr>
          <p:sp>
            <p:nvSpPr>
              <p:cNvPr id="10281" name="AutoShape 104"/>
              <p:cNvSpPr>
                <a:spLocks noChangeArrowheads="1"/>
              </p:cNvSpPr>
              <p:nvPr/>
            </p:nvSpPr>
            <p:spPr bwMode="auto">
              <a:xfrm>
                <a:off x="4180" y="1019"/>
                <a:ext cx="150" cy="71"/>
              </a:xfrm>
              <a:prstGeom prst="parallelogram">
                <a:avLst>
                  <a:gd name="adj" fmla="val 81387"/>
                </a:avLst>
              </a:prstGeom>
              <a:solidFill>
                <a:srgbClr val="33CCC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pt-BR"/>
              </a:p>
            </p:txBody>
          </p:sp>
          <p:sp>
            <p:nvSpPr>
              <p:cNvPr id="10282" name="Rectangle 105"/>
              <p:cNvSpPr>
                <a:spLocks noChangeArrowheads="1"/>
              </p:cNvSpPr>
              <p:nvPr/>
            </p:nvSpPr>
            <p:spPr bwMode="auto">
              <a:xfrm>
                <a:off x="4256" y="785"/>
                <a:ext cx="69" cy="236"/>
              </a:xfrm>
              <a:prstGeom prst="rect">
                <a:avLst/>
              </a:prstGeom>
              <a:solidFill>
                <a:srgbClr val="33CCC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pt-BR"/>
              </a:p>
            </p:txBody>
          </p:sp>
          <p:sp>
            <p:nvSpPr>
              <p:cNvPr id="10283" name="Rectangle 106"/>
              <p:cNvSpPr>
                <a:spLocks noChangeArrowheads="1"/>
              </p:cNvSpPr>
              <p:nvPr/>
            </p:nvSpPr>
            <p:spPr bwMode="auto">
              <a:xfrm>
                <a:off x="4181" y="852"/>
                <a:ext cx="95" cy="236"/>
              </a:xfrm>
              <a:prstGeom prst="rect">
                <a:avLst/>
              </a:prstGeom>
              <a:solidFill>
                <a:srgbClr val="33CC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pt-BR"/>
              </a:p>
            </p:txBody>
          </p:sp>
          <p:sp>
            <p:nvSpPr>
              <p:cNvPr id="10284" name="AutoShape 107"/>
              <p:cNvSpPr>
                <a:spLocks noChangeArrowheads="1"/>
              </p:cNvSpPr>
              <p:nvPr/>
            </p:nvSpPr>
            <p:spPr bwMode="auto">
              <a:xfrm>
                <a:off x="4180" y="783"/>
                <a:ext cx="150" cy="71"/>
              </a:xfrm>
              <a:prstGeom prst="parallelogram">
                <a:avLst>
                  <a:gd name="adj" fmla="val 81387"/>
                </a:avLst>
              </a:prstGeom>
              <a:solidFill>
                <a:srgbClr val="33CC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pt-BR"/>
              </a:p>
            </p:txBody>
          </p:sp>
          <p:sp>
            <p:nvSpPr>
              <p:cNvPr id="10285" name="Line 108"/>
              <p:cNvSpPr>
                <a:spLocks noChangeShapeType="1"/>
              </p:cNvSpPr>
              <p:nvPr/>
            </p:nvSpPr>
            <p:spPr bwMode="auto">
              <a:xfrm>
                <a:off x="4330" y="788"/>
                <a:ext cx="0" cy="23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10286" name="Line 109"/>
              <p:cNvSpPr>
                <a:spLocks noChangeShapeType="1"/>
              </p:cNvSpPr>
              <p:nvPr/>
            </p:nvSpPr>
            <p:spPr bwMode="auto">
              <a:xfrm flipH="1">
                <a:off x="4276" y="1019"/>
                <a:ext cx="54" cy="6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10287" name="Rectangle 110"/>
              <p:cNvSpPr>
                <a:spLocks noChangeArrowheads="1"/>
              </p:cNvSpPr>
              <p:nvPr/>
            </p:nvSpPr>
            <p:spPr bwMode="auto">
              <a:xfrm>
                <a:off x="4193" y="883"/>
                <a:ext cx="63" cy="13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pt-BR"/>
              </a:p>
            </p:txBody>
          </p:sp>
          <p:sp>
            <p:nvSpPr>
              <p:cNvPr id="10288" name="Rectangle 111"/>
              <p:cNvSpPr>
                <a:spLocks noChangeArrowheads="1"/>
              </p:cNvSpPr>
              <p:nvPr/>
            </p:nvSpPr>
            <p:spPr bwMode="auto">
              <a:xfrm>
                <a:off x="4202" y="924"/>
                <a:ext cx="48" cy="48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pt-BR"/>
              </a:p>
            </p:txBody>
          </p:sp>
        </p:grpSp>
      </p:grpSp>
      <p:sp>
        <p:nvSpPr>
          <p:cNvPr id="10278" name="Text Box 112"/>
          <p:cNvSpPr txBox="1">
            <a:spLocks noChangeArrowheads="1"/>
          </p:cNvSpPr>
          <p:nvPr/>
        </p:nvSpPr>
        <p:spPr bwMode="auto">
          <a:xfrm>
            <a:off x="6872288" y="5370513"/>
            <a:ext cx="1476375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pt-BR" sz="1800">
                <a:solidFill>
                  <a:srgbClr val="FF0000"/>
                </a:solidFill>
                <a:latin typeface="Comic Sans MS" pitchFamily="66" charset="0"/>
              </a:rPr>
              <a:t>cache </a:t>
            </a:r>
          </a:p>
          <a:p>
            <a:pPr algn="ctr" eaLnBrk="0" hangingPunct="0"/>
            <a:r>
              <a:rPr lang="pt-BR" sz="1800">
                <a:solidFill>
                  <a:srgbClr val="FF0000"/>
                </a:solidFill>
                <a:latin typeface="Comic Sans MS" pitchFamily="66" charset="0"/>
              </a:rPr>
              <a:t>institucional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2: Camada de Aplicação</a:t>
            </a:r>
            <a:endParaRPr lang="pt-BR">
              <a:latin typeface="Times New Roman" pitchFamily="18" charset="0"/>
            </a:endParaRPr>
          </a:p>
        </p:txBody>
      </p:sp>
      <p:sp>
        <p:nvSpPr>
          <p:cNvPr id="63491" name="Espaço Reservado para Número de Slide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6B4EA578-90A1-4D44-9B5B-19AC10EE7AA9}" type="slidenum">
              <a:rPr lang="en-US" smtClean="0"/>
              <a:pPr/>
              <a:t>42</a:t>
            </a:fld>
            <a:endParaRPr lang="en-US" smtClean="0"/>
          </a:p>
        </p:txBody>
      </p:sp>
      <p:sp>
        <p:nvSpPr>
          <p:cNvPr id="63492" name="Rectangle 2"/>
          <p:cNvSpPr>
            <a:spLocks noGrp="1" noChangeArrowheads="1"/>
          </p:cNvSpPr>
          <p:nvPr>
            <p:ph type="title"/>
          </p:nvPr>
        </p:nvSpPr>
        <p:spPr>
          <a:xfrm>
            <a:off x="342900" y="228600"/>
            <a:ext cx="8586788" cy="1143000"/>
          </a:xfrm>
        </p:spPr>
        <p:txBody>
          <a:bodyPr/>
          <a:lstStyle/>
          <a:p>
            <a:r>
              <a:rPr lang="pt-BR" sz="3600" smtClean="0"/>
              <a:t>GET condicional</a:t>
            </a:r>
          </a:p>
        </p:txBody>
      </p:sp>
      <p:sp>
        <p:nvSpPr>
          <p:cNvPr id="6349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47067" y="1533525"/>
            <a:ext cx="3886200" cy="4305300"/>
          </a:xfrm>
        </p:spPr>
        <p:txBody>
          <a:bodyPr/>
          <a:lstStyle/>
          <a:p>
            <a:r>
              <a:rPr lang="pt-BR" sz="2000" smtClean="0">
                <a:solidFill>
                  <a:srgbClr val="FF0000"/>
                </a:solidFill>
              </a:rPr>
              <a:t>Meta:</a:t>
            </a:r>
            <a:r>
              <a:rPr lang="pt-BR" sz="2000" smtClean="0"/>
              <a:t> não enviar objeto se cliente já tem (no cache) versão atual</a:t>
            </a:r>
          </a:p>
          <a:p>
            <a:pPr lvl="1"/>
            <a:r>
              <a:rPr lang="pt-BR" sz="1600" smtClean="0"/>
              <a:t>Sem atraso para transmissão do objeto</a:t>
            </a:r>
          </a:p>
          <a:p>
            <a:pPr lvl="1"/>
            <a:r>
              <a:rPr lang="pt-BR" sz="1600" smtClean="0"/>
              <a:t>Diminui a utilização do enlace</a:t>
            </a:r>
          </a:p>
          <a:p>
            <a:r>
              <a:rPr lang="pt-BR" sz="2000" smtClean="0"/>
              <a:t>cache: especifica data da cópia no cache no pedido HTTP</a:t>
            </a:r>
          </a:p>
          <a:p>
            <a:pPr lvl="1">
              <a:buFont typeface="ZapfDingbats" pitchFamily="82" charset="0"/>
              <a:buNone/>
            </a:pPr>
            <a:r>
              <a:rPr lang="pt-BR" sz="1800" b="1" err="1" smtClean="0">
                <a:latin typeface="Courier New" pitchFamily="49" charset="0"/>
              </a:rPr>
              <a:t>If-modified-since</a:t>
            </a:r>
            <a:r>
              <a:rPr lang="pt-BR" sz="1800" b="1" smtClean="0">
                <a:latin typeface="Courier New" pitchFamily="49" charset="0"/>
              </a:rPr>
              <a:t>: &lt;date&gt;</a:t>
            </a:r>
          </a:p>
          <a:p>
            <a:r>
              <a:rPr lang="pt-BR" sz="2000" smtClean="0"/>
              <a:t>servidor: resposta não contém objeto se cópia no cache for atual: </a:t>
            </a:r>
          </a:p>
          <a:p>
            <a:pPr lvl="1">
              <a:buFont typeface="ZapfDingbats" pitchFamily="82" charset="0"/>
              <a:buNone/>
            </a:pPr>
            <a:r>
              <a:rPr lang="pt-BR" sz="1800" b="1" smtClean="0">
                <a:latin typeface="Courier New" pitchFamily="49" charset="0"/>
              </a:rPr>
              <a:t>HTTP/1.0 304 </a:t>
            </a:r>
            <a:r>
              <a:rPr lang="pt-BR" sz="1800" b="1" err="1" smtClean="0">
                <a:latin typeface="Courier New" pitchFamily="49" charset="0"/>
              </a:rPr>
              <a:t>Not</a:t>
            </a:r>
            <a:r>
              <a:rPr lang="pt-BR" sz="1800" b="1" smtClean="0">
                <a:latin typeface="Courier New" pitchFamily="49" charset="0"/>
              </a:rPr>
              <a:t> </a:t>
            </a:r>
            <a:r>
              <a:rPr lang="pt-BR" sz="1800" b="1" err="1" smtClean="0">
                <a:latin typeface="Courier New" pitchFamily="49" charset="0"/>
              </a:rPr>
              <a:t>Modified</a:t>
            </a:r>
            <a:endParaRPr lang="pt-BR" sz="2000" smtClean="0"/>
          </a:p>
        </p:txBody>
      </p:sp>
      <p:sp>
        <p:nvSpPr>
          <p:cNvPr id="63494" name="Line 4"/>
          <p:cNvSpPr>
            <a:spLocks noChangeShapeType="1"/>
          </p:cNvSpPr>
          <p:nvPr/>
        </p:nvSpPr>
        <p:spPr bwMode="auto">
          <a:xfrm>
            <a:off x="4276725" y="2114550"/>
            <a:ext cx="3305175" cy="381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63495" name="Text Box 5"/>
          <p:cNvSpPr txBox="1">
            <a:spLocks noChangeArrowheads="1"/>
          </p:cNvSpPr>
          <p:nvPr/>
        </p:nvSpPr>
        <p:spPr bwMode="auto">
          <a:xfrm>
            <a:off x="3871913" y="1436688"/>
            <a:ext cx="9969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pt-BR" sz="2400" u="sng">
                <a:latin typeface="Comic Sans MS" pitchFamily="66" charset="0"/>
              </a:rPr>
              <a:t>cache</a:t>
            </a:r>
            <a:endParaRPr lang="pt-BR" sz="2400"/>
          </a:p>
        </p:txBody>
      </p:sp>
      <p:sp>
        <p:nvSpPr>
          <p:cNvPr id="63496" name="Text Box 6"/>
          <p:cNvSpPr txBox="1">
            <a:spLocks noChangeArrowheads="1"/>
          </p:cNvSpPr>
          <p:nvPr/>
        </p:nvSpPr>
        <p:spPr bwMode="auto">
          <a:xfrm>
            <a:off x="7192963" y="1408113"/>
            <a:ext cx="136366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pt-BR" sz="2400" u="sng">
                <a:latin typeface="Comic Sans MS" pitchFamily="66" charset="0"/>
              </a:rPr>
              <a:t>servidor</a:t>
            </a:r>
            <a:endParaRPr lang="pt-BR" sz="2400"/>
          </a:p>
        </p:txBody>
      </p:sp>
      <p:sp>
        <p:nvSpPr>
          <p:cNvPr id="63497" name="Rectangle 7"/>
          <p:cNvSpPr>
            <a:spLocks noChangeArrowheads="1"/>
          </p:cNvSpPr>
          <p:nvPr/>
        </p:nvSpPr>
        <p:spPr bwMode="auto">
          <a:xfrm>
            <a:off x="4514850" y="2114550"/>
            <a:ext cx="2686050" cy="79057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pt-BR"/>
          </a:p>
        </p:txBody>
      </p:sp>
      <p:sp>
        <p:nvSpPr>
          <p:cNvPr id="63498" name="Text Box 8"/>
          <p:cNvSpPr txBox="1">
            <a:spLocks noChangeArrowheads="1"/>
          </p:cNvSpPr>
          <p:nvPr/>
        </p:nvSpPr>
        <p:spPr bwMode="auto">
          <a:xfrm>
            <a:off x="4521200" y="2098675"/>
            <a:ext cx="2681288" cy="85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/>
            <a:r>
              <a:rPr lang="pt-BR" sz="1800">
                <a:latin typeface="Comic Sans MS" pitchFamily="66" charset="0"/>
              </a:rPr>
              <a:t>msg de pedido http</a:t>
            </a:r>
          </a:p>
          <a:p>
            <a:pPr algn="ctr" eaLnBrk="0" hangingPunct="0"/>
            <a:r>
              <a:rPr lang="pt-BR" sz="1600" b="1">
                <a:latin typeface="Courier New" pitchFamily="49" charset="0"/>
              </a:rPr>
              <a:t>If-modified-since: &lt;date&gt;</a:t>
            </a:r>
            <a:endParaRPr lang="pt-BR" sz="2000" b="1">
              <a:latin typeface="Courier New" pitchFamily="49" charset="0"/>
            </a:endParaRPr>
          </a:p>
        </p:txBody>
      </p:sp>
      <p:sp>
        <p:nvSpPr>
          <p:cNvPr id="63499" name="Line 9"/>
          <p:cNvSpPr>
            <a:spLocks noChangeShapeType="1"/>
          </p:cNvSpPr>
          <p:nvPr/>
        </p:nvSpPr>
        <p:spPr bwMode="auto">
          <a:xfrm flipH="1">
            <a:off x="4295775" y="3105150"/>
            <a:ext cx="3305175" cy="381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pt-BR"/>
          </a:p>
        </p:txBody>
      </p:sp>
      <p:grpSp>
        <p:nvGrpSpPr>
          <p:cNvPr id="63500" name="Group 30"/>
          <p:cNvGrpSpPr>
            <a:grpSpLocks/>
          </p:cNvGrpSpPr>
          <p:nvPr/>
        </p:nvGrpSpPr>
        <p:grpSpPr bwMode="auto">
          <a:xfrm>
            <a:off x="4502150" y="2974975"/>
            <a:ext cx="2643188" cy="855663"/>
            <a:chOff x="2698" y="2036"/>
            <a:chExt cx="1665" cy="539"/>
          </a:xfrm>
        </p:grpSpPr>
        <p:sp>
          <p:nvSpPr>
            <p:cNvPr id="63510" name="Rectangle 10"/>
            <p:cNvSpPr>
              <a:spLocks noChangeArrowheads="1"/>
            </p:cNvSpPr>
            <p:nvPr/>
          </p:nvSpPr>
          <p:spPr bwMode="auto">
            <a:xfrm>
              <a:off x="2760" y="2071"/>
              <a:ext cx="1578" cy="46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pt-BR"/>
            </a:p>
          </p:txBody>
        </p:sp>
        <p:sp>
          <p:nvSpPr>
            <p:cNvPr id="63511" name="Text Box 11"/>
            <p:cNvSpPr txBox="1">
              <a:spLocks noChangeArrowheads="1"/>
            </p:cNvSpPr>
            <p:nvPr/>
          </p:nvSpPr>
          <p:spPr bwMode="auto">
            <a:xfrm>
              <a:off x="2698" y="2036"/>
              <a:ext cx="1665" cy="53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/>
              <a:r>
                <a:rPr lang="pt-BR" sz="1800">
                  <a:latin typeface="Comic Sans MS" pitchFamily="66" charset="0"/>
                </a:rPr>
                <a:t>resposta http</a:t>
              </a:r>
            </a:p>
            <a:p>
              <a:pPr algn="ctr" eaLnBrk="0" hangingPunct="0"/>
              <a:r>
                <a:rPr lang="pt-BR" sz="1600" b="1">
                  <a:latin typeface="Courier New" pitchFamily="49" charset="0"/>
                </a:rPr>
                <a:t>HTTP/1.0 </a:t>
              </a:r>
            </a:p>
            <a:p>
              <a:pPr algn="ctr" eaLnBrk="0" hangingPunct="0"/>
              <a:r>
                <a:rPr lang="pt-BR" sz="1600" b="1">
                  <a:latin typeface="Courier New" pitchFamily="49" charset="0"/>
                </a:rPr>
                <a:t>304 Not Modified</a:t>
              </a:r>
            </a:p>
          </p:txBody>
        </p:sp>
      </p:grpSp>
      <p:sp>
        <p:nvSpPr>
          <p:cNvPr id="63501" name="Text Box 28"/>
          <p:cNvSpPr txBox="1">
            <a:spLocks noChangeArrowheads="1"/>
          </p:cNvSpPr>
          <p:nvPr/>
        </p:nvSpPr>
        <p:spPr bwMode="auto">
          <a:xfrm>
            <a:off x="7458075" y="2360613"/>
            <a:ext cx="1477963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pt-BR" sz="2000">
                <a:solidFill>
                  <a:schemeClr val="accent2"/>
                </a:solidFill>
                <a:latin typeface="Comic Sans MS" pitchFamily="66" charset="0"/>
              </a:rPr>
              <a:t>objeto </a:t>
            </a:r>
          </a:p>
          <a:p>
            <a:pPr algn="ctr" eaLnBrk="0" hangingPunct="0"/>
            <a:r>
              <a:rPr lang="pt-BR" sz="2000">
                <a:solidFill>
                  <a:schemeClr val="accent2"/>
                </a:solidFill>
                <a:latin typeface="Comic Sans MS" pitchFamily="66" charset="0"/>
              </a:rPr>
              <a:t>não </a:t>
            </a:r>
          </a:p>
          <a:p>
            <a:pPr algn="ctr" eaLnBrk="0" hangingPunct="0"/>
            <a:r>
              <a:rPr lang="pt-BR" sz="2000">
                <a:solidFill>
                  <a:schemeClr val="accent2"/>
                </a:solidFill>
                <a:latin typeface="Comic Sans MS" pitchFamily="66" charset="0"/>
              </a:rPr>
              <a:t>modificado</a:t>
            </a:r>
            <a:endParaRPr lang="pt-BR" sz="2400"/>
          </a:p>
        </p:txBody>
      </p:sp>
      <p:sp>
        <p:nvSpPr>
          <p:cNvPr id="63502" name="Line 31"/>
          <p:cNvSpPr>
            <a:spLocks noChangeShapeType="1"/>
          </p:cNvSpPr>
          <p:nvPr/>
        </p:nvSpPr>
        <p:spPr bwMode="auto">
          <a:xfrm>
            <a:off x="4400550" y="4171950"/>
            <a:ext cx="3905250" cy="0"/>
          </a:xfrm>
          <a:prstGeom prst="line">
            <a:avLst/>
          </a:prstGeom>
          <a:noFill/>
          <a:ln w="28575">
            <a:solidFill>
              <a:schemeClr val="accent2"/>
            </a:solidFill>
            <a:prstDash val="dash"/>
            <a:round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63503" name="Line 32"/>
          <p:cNvSpPr>
            <a:spLocks noChangeShapeType="1"/>
          </p:cNvSpPr>
          <p:nvPr/>
        </p:nvSpPr>
        <p:spPr bwMode="auto">
          <a:xfrm>
            <a:off x="4343400" y="4467225"/>
            <a:ext cx="3305175" cy="381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63504" name="Rectangle 33"/>
          <p:cNvSpPr>
            <a:spLocks noChangeArrowheads="1"/>
          </p:cNvSpPr>
          <p:nvPr/>
        </p:nvSpPr>
        <p:spPr bwMode="auto">
          <a:xfrm>
            <a:off x="4581525" y="4467225"/>
            <a:ext cx="2686050" cy="79057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pt-BR"/>
          </a:p>
        </p:txBody>
      </p:sp>
      <p:sp>
        <p:nvSpPr>
          <p:cNvPr id="63505" name="Text Box 34"/>
          <p:cNvSpPr txBox="1">
            <a:spLocks noChangeArrowheads="1"/>
          </p:cNvSpPr>
          <p:nvPr/>
        </p:nvSpPr>
        <p:spPr bwMode="auto">
          <a:xfrm>
            <a:off x="4587875" y="4451350"/>
            <a:ext cx="2681288" cy="85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/>
            <a:r>
              <a:rPr lang="pt-BR" sz="1800">
                <a:latin typeface="Comic Sans MS" pitchFamily="66" charset="0"/>
              </a:rPr>
              <a:t>msg de pedido http</a:t>
            </a:r>
          </a:p>
          <a:p>
            <a:pPr algn="ctr" eaLnBrk="0" hangingPunct="0"/>
            <a:r>
              <a:rPr lang="pt-BR" sz="1600" b="1">
                <a:latin typeface="Courier New" pitchFamily="49" charset="0"/>
              </a:rPr>
              <a:t>If-modified-since: &lt;date&gt;</a:t>
            </a:r>
          </a:p>
        </p:txBody>
      </p:sp>
      <p:sp>
        <p:nvSpPr>
          <p:cNvPr id="63506" name="Line 35"/>
          <p:cNvSpPr>
            <a:spLocks noChangeShapeType="1"/>
          </p:cNvSpPr>
          <p:nvPr/>
        </p:nvSpPr>
        <p:spPr bwMode="auto">
          <a:xfrm flipH="1">
            <a:off x="4362450" y="5457825"/>
            <a:ext cx="3305175" cy="381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63507" name="Rectangle 37"/>
          <p:cNvSpPr>
            <a:spLocks noChangeArrowheads="1"/>
          </p:cNvSpPr>
          <p:nvPr/>
        </p:nvSpPr>
        <p:spPr bwMode="auto">
          <a:xfrm>
            <a:off x="4667250" y="5383213"/>
            <a:ext cx="2505075" cy="1042987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pt-BR"/>
          </a:p>
        </p:txBody>
      </p:sp>
      <p:sp>
        <p:nvSpPr>
          <p:cNvPr id="63508" name="Text Box 38"/>
          <p:cNvSpPr txBox="1">
            <a:spLocks noChangeArrowheads="1"/>
          </p:cNvSpPr>
          <p:nvPr/>
        </p:nvSpPr>
        <p:spPr bwMode="auto">
          <a:xfrm>
            <a:off x="4568825" y="5327650"/>
            <a:ext cx="2643188" cy="1160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/>
            <a:r>
              <a:rPr lang="pt-BR" sz="1800">
                <a:latin typeface="Comic Sans MS" pitchFamily="66" charset="0"/>
              </a:rPr>
              <a:t>resposta http</a:t>
            </a:r>
          </a:p>
          <a:p>
            <a:pPr algn="ctr" eaLnBrk="0" hangingPunct="0"/>
            <a:r>
              <a:rPr lang="pt-BR" sz="1600" b="1">
                <a:latin typeface="Courier New" pitchFamily="49" charset="0"/>
              </a:rPr>
              <a:t>HTTP/1.1 200 OK</a:t>
            </a:r>
          </a:p>
          <a:p>
            <a:pPr algn="ctr" eaLnBrk="0" hangingPunct="0"/>
            <a:r>
              <a:rPr lang="pt-BR" sz="1600" b="1">
                <a:latin typeface="Courier New" pitchFamily="49" charset="0"/>
              </a:rPr>
              <a:t>…</a:t>
            </a:r>
          </a:p>
          <a:p>
            <a:pPr algn="ctr" eaLnBrk="0" hangingPunct="0"/>
            <a:r>
              <a:rPr lang="pt-BR" sz="2000" b="1">
                <a:latin typeface="Courier New" pitchFamily="49" charset="0"/>
              </a:rPr>
              <a:t>&lt;data&gt;</a:t>
            </a:r>
          </a:p>
        </p:txBody>
      </p:sp>
      <p:sp>
        <p:nvSpPr>
          <p:cNvPr id="63509" name="Text Box 39"/>
          <p:cNvSpPr txBox="1">
            <a:spLocks noChangeArrowheads="1"/>
          </p:cNvSpPr>
          <p:nvPr/>
        </p:nvSpPr>
        <p:spPr bwMode="auto">
          <a:xfrm>
            <a:off x="7524750" y="4808538"/>
            <a:ext cx="1477963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pt-BR" sz="2000">
                <a:solidFill>
                  <a:schemeClr val="accent2"/>
                </a:solidFill>
                <a:latin typeface="Comic Sans MS" pitchFamily="66" charset="0"/>
              </a:rPr>
              <a:t>objeto </a:t>
            </a:r>
          </a:p>
          <a:p>
            <a:pPr algn="ctr" eaLnBrk="0" hangingPunct="0"/>
            <a:r>
              <a:rPr lang="pt-BR" sz="2000">
                <a:solidFill>
                  <a:schemeClr val="accent2"/>
                </a:solidFill>
                <a:latin typeface="Comic Sans MS" pitchFamily="66" charset="0"/>
              </a:rPr>
              <a:t>modificado</a:t>
            </a:r>
            <a:endParaRPr lang="pt-BR" sz="2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HTTP/2</a:t>
            </a:r>
            <a:endParaRPr 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sz="2000" smtClean="0"/>
              <a:t>Aprovado pela IESG (</a:t>
            </a:r>
            <a:r>
              <a:rPr lang="pt-BR" sz="2000" i="1" smtClean="0"/>
              <a:t>Internet </a:t>
            </a:r>
            <a:r>
              <a:rPr lang="pt-BR" sz="2000" i="1" err="1" smtClean="0"/>
              <a:t>Engineering</a:t>
            </a:r>
            <a:r>
              <a:rPr lang="pt-BR" sz="2000" i="1" smtClean="0"/>
              <a:t> </a:t>
            </a:r>
            <a:r>
              <a:rPr lang="pt-BR" sz="2000" i="1" err="1" smtClean="0"/>
              <a:t>Steering</a:t>
            </a:r>
            <a:r>
              <a:rPr lang="pt-BR" sz="2000" i="1" smtClean="0"/>
              <a:t> </a:t>
            </a:r>
            <a:r>
              <a:rPr lang="pt-BR" sz="2000" i="1" err="1" smtClean="0"/>
              <a:t>Group</a:t>
            </a:r>
            <a:r>
              <a:rPr lang="pt-BR" sz="2000" i="1" smtClean="0"/>
              <a:t>)</a:t>
            </a:r>
            <a:r>
              <a:rPr lang="pt-BR" sz="2000" smtClean="0"/>
              <a:t> em Fevereiro de 2015</a:t>
            </a:r>
          </a:p>
          <a:p>
            <a:pPr lvl="1"/>
            <a:r>
              <a:rPr lang="pt-BR" sz="1600"/>
              <a:t>https://tools.ietf.org/html/draft-ietf-httpbis-http2-17</a:t>
            </a:r>
            <a:endParaRPr lang="pt-BR" sz="1600" smtClean="0"/>
          </a:p>
          <a:p>
            <a:r>
              <a:rPr lang="pt-BR" sz="2000" smtClean="0"/>
              <a:t>Objetivos:</a:t>
            </a:r>
          </a:p>
          <a:p>
            <a:pPr lvl="1"/>
            <a:r>
              <a:rPr lang="pt-BR" sz="1800" smtClean="0"/>
              <a:t>Mecanismos de negociação para permitir a clientes e servidores escolher o HTTP 1.1, 2, ou outros protocolos</a:t>
            </a:r>
          </a:p>
          <a:p>
            <a:pPr lvl="1"/>
            <a:r>
              <a:rPr lang="pt-BR" sz="1800" smtClean="0"/>
              <a:t>Manutenção de compatibilidade de alto nível como HTTP 1.1</a:t>
            </a:r>
          </a:p>
          <a:p>
            <a:pPr lvl="1"/>
            <a:r>
              <a:rPr lang="pt-BR" sz="1800" smtClean="0"/>
              <a:t>Diminuir a latência para melhorar a velocidade de carga das páginas através de:</a:t>
            </a:r>
          </a:p>
          <a:p>
            <a:pPr lvl="2"/>
            <a:r>
              <a:rPr lang="pt-BR" sz="1600" smtClean="0"/>
              <a:t>Compressão de dados dos cabeçalhos HTTP</a:t>
            </a:r>
          </a:p>
          <a:p>
            <a:pPr lvl="2"/>
            <a:r>
              <a:rPr lang="pt-BR" sz="1600" smtClean="0"/>
              <a:t>Tecnologias de envio (</a:t>
            </a:r>
            <a:r>
              <a:rPr lang="pt-BR" sz="1600" i="1" err="1" smtClean="0"/>
              <a:t>push</a:t>
            </a:r>
            <a:r>
              <a:rPr lang="pt-BR" sz="1600" smtClean="0"/>
              <a:t>) pelos servidores</a:t>
            </a:r>
          </a:p>
          <a:p>
            <a:pPr lvl="2"/>
            <a:r>
              <a:rPr lang="pt-BR" sz="1600" smtClean="0"/>
              <a:t>Consertar o problema de bloqueio do cabeça da fila (HOL) do HTTP 1.1</a:t>
            </a:r>
          </a:p>
          <a:p>
            <a:pPr lvl="2"/>
            <a:r>
              <a:rPr lang="pt-BR" sz="1600" smtClean="0"/>
              <a:t>Carga de elementos da página em paralelo através de uma única conexão TCP</a:t>
            </a:r>
          </a:p>
          <a:p>
            <a:pPr lvl="1"/>
            <a:r>
              <a:rPr lang="pt-BR" sz="1800" smtClean="0"/>
              <a:t>Dar suporte aos casos de uso comuns atuais do HTTP</a:t>
            </a:r>
            <a:endParaRPr lang="en-US" sz="180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2: Camada de Aplicação</a:t>
            </a:r>
            <a:endParaRPr lang="pt-BR">
              <a:latin typeface="Times New Roman" pitchFamily="18" charset="0"/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5706677-C860-4408-991F-9B1D0580ABBC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195274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3600" smtClean="0"/>
              <a:t>HTTP/2: Diferenças do HTTP 1.1</a:t>
            </a:r>
            <a:endParaRPr lang="en-US" sz="360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sz="2000" smtClean="0"/>
              <a:t>Mantém a maior parte da sintaxe de alto nível do HTTP 1.1 tais como: métodos, códigos de status, campos de cabeçalhos e </a:t>
            </a:r>
            <a:r>
              <a:rPr lang="pt-BR" sz="2000" err="1" smtClean="0"/>
              <a:t>URIs</a:t>
            </a:r>
            <a:endParaRPr lang="pt-BR" sz="2000" smtClean="0"/>
          </a:p>
          <a:p>
            <a:pPr lvl="1"/>
            <a:r>
              <a:rPr lang="pt-BR" sz="1800" smtClean="0"/>
              <a:t>O que é modificado é como os dados são estruturados e transportados entre o cliente e o servidor de forma binária e não textual.</a:t>
            </a:r>
          </a:p>
          <a:p>
            <a:r>
              <a:rPr lang="pt-BR" sz="2000" smtClean="0"/>
              <a:t>HTTP/2 permite ao servidor enviar (</a:t>
            </a:r>
            <a:r>
              <a:rPr lang="pt-BR" sz="2000" i="1" err="1" smtClean="0"/>
              <a:t>push</a:t>
            </a:r>
            <a:r>
              <a:rPr lang="pt-BR" sz="2000" smtClean="0"/>
              <a:t>) conteúdo, i.e., enviar mais dados que os solicitados pelo cliente.</a:t>
            </a:r>
          </a:p>
          <a:p>
            <a:r>
              <a:rPr lang="pt-BR" sz="2000" smtClean="0"/>
              <a:t>Multiplexa os pedidos e as respostas para evitar o problema de bloqueio pelo cabeça da fila do HTTP 1.1.</a:t>
            </a:r>
          </a:p>
          <a:p>
            <a:r>
              <a:rPr lang="pt-BR" sz="2000" smtClean="0"/>
              <a:t>Realiza ainda um controle de fluxo e priorização dos pedidos.</a:t>
            </a:r>
            <a:endParaRPr lang="en-US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2: Camada de Aplicação</a:t>
            </a:r>
            <a:endParaRPr lang="pt-BR">
              <a:latin typeface="Times New Roman" pitchFamily="18" charset="0"/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5706677-C860-4408-991F-9B1D0580ABBC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026748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HTTP/2: Transporte Binário</a:t>
            </a:r>
            <a:endParaRPr lang="en-US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2: Camada de Aplicação</a:t>
            </a:r>
            <a:endParaRPr lang="pt-BR">
              <a:latin typeface="Times New Roman" pitchFamily="18" charset="0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84F6DF-CECA-42E0-B7A6-892A49DF6904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  <p:pic>
        <p:nvPicPr>
          <p:cNvPr id="33794" name="Picture 2" descr="http://orm-chimera-prod.s3.amazonaws.com/1230000000545/images/hpbn_120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27063" y="1813719"/>
            <a:ext cx="8173783" cy="4206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975956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HTTP/2: Quadros</a:t>
            </a:r>
            <a:endParaRPr lang="en-US"/>
          </a:p>
        </p:txBody>
      </p:sp>
      <p:sp>
        <p:nvSpPr>
          <p:cNvPr id="6" name="Espaço Reservado para Conteúdo 5"/>
          <p:cNvSpPr>
            <a:spLocks noGrp="1"/>
          </p:cNvSpPr>
          <p:nvPr>
            <p:ph idx="1"/>
          </p:nvPr>
        </p:nvSpPr>
        <p:spPr>
          <a:xfrm>
            <a:off x="476087" y="3971925"/>
            <a:ext cx="7772400" cy="1933575"/>
          </a:xfrm>
        </p:spPr>
        <p:txBody>
          <a:bodyPr/>
          <a:lstStyle/>
          <a:p>
            <a:r>
              <a:rPr lang="pt-BR" smtClean="0"/>
              <a:t>Tipos:</a:t>
            </a:r>
          </a:p>
          <a:p>
            <a:pPr lvl="1"/>
            <a:r>
              <a:rPr lang="pt-BR" smtClean="0"/>
              <a:t>HEADERS, DATA, PRIORITY, RST_STREAM, SETTINGS, PUSH_PROMISE, PING, GOAWAY, WINDOW_UPDATE, CONTINUATION</a:t>
            </a:r>
            <a:endParaRPr lang="en-US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2: Camada de Aplicação</a:t>
            </a:r>
            <a:endParaRPr lang="pt-BR">
              <a:latin typeface="Times New Roman" pitchFamily="18" charset="0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84F6DF-CECA-42E0-B7A6-892A49DF6904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142675" y="1819194"/>
            <a:ext cx="6896425" cy="1724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27702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HTTP/2: Multiplexação</a:t>
            </a:r>
            <a:endParaRPr lang="en-US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2: Camada de Aplicação</a:t>
            </a:r>
            <a:endParaRPr lang="pt-BR">
              <a:latin typeface="Times New Roman" pitchFamily="18" charset="0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84F6DF-CECA-42E0-B7A6-892A49DF6904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  <p:pic>
        <p:nvPicPr>
          <p:cNvPr id="35844" name="Picture 4" descr="http://calendar.perfplanet.com/wp-content/uploads/2014/12/connecti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022349" y="1924049"/>
            <a:ext cx="7202789" cy="290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006120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2: Camada de Aplicação</a:t>
            </a:r>
            <a:endParaRPr lang="pt-BR">
              <a:latin typeface="Times New Roman" pitchFamily="18" charset="0"/>
            </a:endParaRPr>
          </a:p>
        </p:txBody>
      </p:sp>
      <p:sp>
        <p:nvSpPr>
          <p:cNvPr id="30723" name="Espaço Reservado para Número de Slide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BE8C0B2C-A508-4D66-8805-C1F4F48E2AB1}" type="slidenum">
              <a:rPr lang="en-US" smtClean="0"/>
              <a:pPr/>
              <a:t>48</a:t>
            </a:fld>
            <a:endParaRPr lang="en-US" smtClean="0"/>
          </a:p>
        </p:txBody>
      </p:sp>
      <p:sp>
        <p:nvSpPr>
          <p:cNvPr id="30724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Capítulo 2: Roteiro</a:t>
            </a:r>
          </a:p>
        </p:txBody>
      </p:sp>
      <p:sp>
        <p:nvSpPr>
          <p:cNvPr id="30725" name="Rectangle 1027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r>
              <a:rPr lang="pt-BR" sz="2400" smtClean="0"/>
              <a:t>2.1 Princípios de aplicações de rede</a:t>
            </a:r>
          </a:p>
          <a:p>
            <a:r>
              <a:rPr lang="pt-BR" sz="2400" smtClean="0"/>
              <a:t>2.2 A Web e o HTTP</a:t>
            </a:r>
          </a:p>
          <a:p>
            <a:r>
              <a:rPr lang="pt-BR" sz="2400" smtClean="0">
                <a:solidFill>
                  <a:srgbClr val="FF0000"/>
                </a:solidFill>
              </a:rPr>
              <a:t>2.3 Transferência de arquivo: FTP</a:t>
            </a:r>
          </a:p>
          <a:p>
            <a:r>
              <a:rPr lang="pt-BR" sz="2400" smtClean="0"/>
              <a:t>2.4 Correio Eletrônico na Internet</a:t>
            </a:r>
          </a:p>
          <a:p>
            <a:r>
              <a:rPr lang="pt-BR" sz="2400" smtClean="0"/>
              <a:t>2.5 DNS: o serviço de diretório da Internet</a:t>
            </a:r>
          </a:p>
          <a:p>
            <a:endParaRPr lang="pt-BR" sz="2400" smtClean="0"/>
          </a:p>
        </p:txBody>
      </p:sp>
      <p:sp>
        <p:nvSpPr>
          <p:cNvPr id="30726" name="Rectangle 1028"/>
          <p:cNvSpPr>
            <a:spLocks noGrp="1" noChangeArrowheads="1"/>
          </p:cNvSpPr>
          <p:nvPr>
            <p:ph type="body" sz="half" idx="2"/>
          </p:nvPr>
        </p:nvSpPr>
        <p:spPr>
          <a:xfrm>
            <a:off x="4495800" y="1600200"/>
            <a:ext cx="4054475" cy="4648200"/>
          </a:xfrm>
        </p:spPr>
        <p:txBody>
          <a:bodyPr/>
          <a:lstStyle/>
          <a:p>
            <a:r>
              <a:rPr lang="pt-BR" sz="2400" smtClean="0"/>
              <a:t>2.6 Aplicações P2P</a:t>
            </a:r>
          </a:p>
          <a:p>
            <a:r>
              <a:rPr lang="pt-BR" sz="2400" smtClean="0"/>
              <a:t>2.7 Programação e desenvolvimento de aplicações com TCP</a:t>
            </a:r>
          </a:p>
          <a:p>
            <a:r>
              <a:rPr lang="pt-BR" sz="2400" smtClean="0"/>
              <a:t>2.8 Programação de </a:t>
            </a:r>
            <a:r>
              <a:rPr lang="pt-BR" sz="2400" i="1" err="1" smtClean="0"/>
              <a:t>sockets</a:t>
            </a:r>
            <a:r>
              <a:rPr lang="pt-BR" sz="2400" smtClean="0"/>
              <a:t> com UDP</a:t>
            </a:r>
          </a:p>
          <a:p>
            <a:endParaRPr lang="pt-BR" sz="2400" smtClean="0"/>
          </a:p>
          <a:p>
            <a:pPr>
              <a:buFont typeface="ZapfDingbats" pitchFamily="82" charset="0"/>
              <a:buNone/>
            </a:pPr>
            <a:endParaRPr lang="pt-BR" sz="240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2: Camada de Aplicação</a:t>
            </a:r>
            <a:endParaRPr lang="pt-BR">
              <a:latin typeface="Times New Roman" pitchFamily="18" charset="0"/>
            </a:endParaRPr>
          </a:p>
        </p:txBody>
      </p:sp>
      <p:sp>
        <p:nvSpPr>
          <p:cNvPr id="11269" name="Espaço Reservado para Número de Slide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78151082-3CCF-4AE7-9F62-C7FBFDF90BA5}" type="slidenum">
              <a:rPr lang="en-US" smtClean="0"/>
              <a:pPr/>
              <a:t>49</a:t>
            </a:fld>
            <a:endParaRPr lang="en-US" smtClean="0"/>
          </a:p>
        </p:txBody>
      </p:sp>
      <p:sp>
        <p:nvSpPr>
          <p:cNvPr id="112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sz="3600" smtClean="0"/>
              <a:t>FTP: o protocolo de transferência de arquivos</a:t>
            </a:r>
            <a:endParaRPr lang="pt-BR" smtClean="0"/>
          </a:p>
        </p:txBody>
      </p:sp>
      <p:sp>
        <p:nvSpPr>
          <p:cNvPr id="1127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028700" y="3705225"/>
            <a:ext cx="7458075" cy="2543175"/>
          </a:xfrm>
        </p:spPr>
        <p:txBody>
          <a:bodyPr/>
          <a:lstStyle/>
          <a:p>
            <a:r>
              <a:rPr lang="pt-BR" sz="2000" smtClean="0"/>
              <a:t>transferir arquivo de/para hospedeiro remoto</a:t>
            </a:r>
          </a:p>
          <a:p>
            <a:r>
              <a:rPr lang="pt-BR" sz="2000" smtClean="0"/>
              <a:t>modelo cliente/servidor</a:t>
            </a:r>
          </a:p>
          <a:p>
            <a:pPr lvl="1"/>
            <a:r>
              <a:rPr lang="pt-BR" sz="2000" i="1" smtClean="0">
                <a:solidFill>
                  <a:srgbClr val="FF0000"/>
                </a:solidFill>
              </a:rPr>
              <a:t>cliente:</a:t>
            </a:r>
            <a:r>
              <a:rPr lang="pt-BR" sz="2000" smtClean="0"/>
              <a:t> lado que inicia transferência (pode ser de ou para o sistema remoto)</a:t>
            </a:r>
          </a:p>
          <a:p>
            <a:pPr lvl="1"/>
            <a:r>
              <a:rPr lang="pt-BR" sz="2000" i="1" smtClean="0">
                <a:solidFill>
                  <a:schemeClr val="accent2"/>
                </a:solidFill>
              </a:rPr>
              <a:t>s</a:t>
            </a:r>
            <a:r>
              <a:rPr lang="pt-BR" sz="2000" i="1" smtClean="0">
                <a:solidFill>
                  <a:srgbClr val="FF0000"/>
                </a:solidFill>
              </a:rPr>
              <a:t>ervidor:</a:t>
            </a:r>
            <a:r>
              <a:rPr lang="pt-BR" sz="2000" smtClean="0">
                <a:solidFill>
                  <a:srgbClr val="FF0000"/>
                </a:solidFill>
              </a:rPr>
              <a:t> </a:t>
            </a:r>
            <a:r>
              <a:rPr lang="pt-BR" sz="2000" smtClean="0"/>
              <a:t>hospedeiro remoto</a:t>
            </a:r>
          </a:p>
          <a:p>
            <a:r>
              <a:rPr lang="pt-BR" sz="2000" smtClean="0"/>
              <a:t>ftp: RFC 959</a:t>
            </a:r>
          </a:p>
          <a:p>
            <a:r>
              <a:rPr lang="pt-BR" sz="2000" smtClean="0"/>
              <a:t>servidor ftp: porta 21</a:t>
            </a:r>
          </a:p>
        </p:txBody>
      </p:sp>
      <p:graphicFrame>
        <p:nvGraphicFramePr>
          <p:cNvPr id="11267" name="Object 1"/>
          <p:cNvGraphicFramePr>
            <a:graphicFrameLocks noChangeAspect="1"/>
          </p:cNvGraphicFramePr>
          <p:nvPr/>
        </p:nvGraphicFramePr>
        <p:xfrm>
          <a:off x="3313113" y="1574800"/>
          <a:ext cx="776287" cy="623888"/>
        </p:xfrm>
        <a:graphic>
          <a:graphicData uri="http://schemas.openxmlformats.org/presentationml/2006/ole">
            <p:oleObj spid="_x0000_s11302" name="Clip" r:id="rId4" imgW="1307263" imgH="1084139" progId="">
              <p:embed/>
            </p:oleObj>
          </a:graphicData>
        </a:graphic>
      </p:graphicFrame>
      <p:grpSp>
        <p:nvGrpSpPr>
          <p:cNvPr id="11272" name="Group 9"/>
          <p:cNvGrpSpPr>
            <a:grpSpLocks/>
          </p:cNvGrpSpPr>
          <p:nvPr/>
        </p:nvGrpSpPr>
        <p:grpSpPr bwMode="auto">
          <a:xfrm>
            <a:off x="6764338" y="1412875"/>
            <a:ext cx="355600" cy="933450"/>
            <a:chOff x="4180" y="783"/>
            <a:chExt cx="150" cy="307"/>
          </a:xfrm>
        </p:grpSpPr>
        <p:sp>
          <p:nvSpPr>
            <p:cNvPr id="11304" name="AutoShape 10"/>
            <p:cNvSpPr>
              <a:spLocks noChangeArrowheads="1"/>
            </p:cNvSpPr>
            <p:nvPr/>
          </p:nvSpPr>
          <p:spPr bwMode="auto">
            <a:xfrm>
              <a:off x="4180" y="1019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pt-BR"/>
            </a:p>
          </p:txBody>
        </p:sp>
        <p:sp>
          <p:nvSpPr>
            <p:cNvPr id="11305" name="Rectangle 11"/>
            <p:cNvSpPr>
              <a:spLocks noChangeArrowheads="1"/>
            </p:cNvSpPr>
            <p:nvPr/>
          </p:nvSpPr>
          <p:spPr bwMode="auto">
            <a:xfrm>
              <a:off x="4256" y="785"/>
              <a:ext cx="69" cy="236"/>
            </a:xfrm>
            <a:prstGeom prst="rect">
              <a:avLst/>
            </a:prstGeom>
            <a:solidFill>
              <a:srgbClr val="33CCCC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pt-BR"/>
            </a:p>
          </p:txBody>
        </p:sp>
        <p:sp>
          <p:nvSpPr>
            <p:cNvPr id="11306" name="Rectangle 12"/>
            <p:cNvSpPr>
              <a:spLocks noChangeArrowheads="1"/>
            </p:cNvSpPr>
            <p:nvPr/>
          </p:nvSpPr>
          <p:spPr bwMode="auto">
            <a:xfrm>
              <a:off x="4181" y="852"/>
              <a:ext cx="95" cy="236"/>
            </a:xfrm>
            <a:prstGeom prst="rect">
              <a:avLst/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pt-BR"/>
            </a:p>
          </p:txBody>
        </p:sp>
        <p:sp>
          <p:nvSpPr>
            <p:cNvPr id="11307" name="AutoShape 13"/>
            <p:cNvSpPr>
              <a:spLocks noChangeArrowheads="1"/>
            </p:cNvSpPr>
            <p:nvPr/>
          </p:nvSpPr>
          <p:spPr bwMode="auto">
            <a:xfrm>
              <a:off x="4180" y="783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pt-BR"/>
            </a:p>
          </p:txBody>
        </p:sp>
        <p:sp>
          <p:nvSpPr>
            <p:cNvPr id="11308" name="Line 14"/>
            <p:cNvSpPr>
              <a:spLocks noChangeShapeType="1"/>
            </p:cNvSpPr>
            <p:nvPr/>
          </p:nvSpPr>
          <p:spPr bwMode="auto">
            <a:xfrm>
              <a:off x="4330" y="788"/>
              <a:ext cx="0" cy="23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11309" name="Line 15"/>
            <p:cNvSpPr>
              <a:spLocks noChangeShapeType="1"/>
            </p:cNvSpPr>
            <p:nvPr/>
          </p:nvSpPr>
          <p:spPr bwMode="auto">
            <a:xfrm flipH="1">
              <a:off x="4276" y="1019"/>
              <a:ext cx="54" cy="6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11310" name="Rectangle 16"/>
            <p:cNvSpPr>
              <a:spLocks noChangeArrowheads="1"/>
            </p:cNvSpPr>
            <p:nvPr/>
          </p:nvSpPr>
          <p:spPr bwMode="auto">
            <a:xfrm>
              <a:off x="4193" y="883"/>
              <a:ext cx="63" cy="136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pt-BR"/>
            </a:p>
          </p:txBody>
        </p:sp>
        <p:sp>
          <p:nvSpPr>
            <p:cNvPr id="11311" name="Rectangle 17"/>
            <p:cNvSpPr>
              <a:spLocks noChangeArrowheads="1"/>
            </p:cNvSpPr>
            <p:nvPr/>
          </p:nvSpPr>
          <p:spPr bwMode="auto">
            <a:xfrm>
              <a:off x="4202" y="924"/>
              <a:ext cx="48" cy="48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pt-BR"/>
            </a:p>
          </p:txBody>
        </p:sp>
      </p:grpSp>
      <p:sp>
        <p:nvSpPr>
          <p:cNvPr id="11273" name="Line 20"/>
          <p:cNvSpPr>
            <a:spLocks noChangeShapeType="1"/>
          </p:cNvSpPr>
          <p:nvPr/>
        </p:nvSpPr>
        <p:spPr bwMode="auto">
          <a:xfrm>
            <a:off x="4352925" y="2190750"/>
            <a:ext cx="2044700" cy="9525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11274" name="Text Box 22"/>
          <p:cNvSpPr txBox="1">
            <a:spLocks noChangeArrowheads="1"/>
          </p:cNvSpPr>
          <p:nvPr/>
        </p:nvSpPr>
        <p:spPr bwMode="auto">
          <a:xfrm>
            <a:off x="4275138" y="1646238"/>
            <a:ext cx="2060575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/>
            <a:r>
              <a:rPr lang="pt-BR" sz="1600">
                <a:solidFill>
                  <a:srgbClr val="FF0000"/>
                </a:solidFill>
                <a:latin typeface="Comic Sans MS" pitchFamily="66" charset="0"/>
              </a:rPr>
              <a:t>transferência</a:t>
            </a:r>
            <a:br>
              <a:rPr lang="pt-BR" sz="1600">
                <a:solidFill>
                  <a:srgbClr val="FF0000"/>
                </a:solidFill>
                <a:latin typeface="Comic Sans MS" pitchFamily="66" charset="0"/>
              </a:rPr>
            </a:br>
            <a:r>
              <a:rPr lang="pt-BR" sz="1600">
                <a:solidFill>
                  <a:srgbClr val="FF0000"/>
                </a:solidFill>
                <a:latin typeface="Comic Sans MS" pitchFamily="66" charset="0"/>
              </a:rPr>
              <a:t>do arquivo</a:t>
            </a:r>
            <a:endParaRPr lang="pt-BR" sz="2400"/>
          </a:p>
        </p:txBody>
      </p:sp>
      <p:grpSp>
        <p:nvGrpSpPr>
          <p:cNvPr id="11275" name="Group 31"/>
          <p:cNvGrpSpPr>
            <a:grpSpLocks/>
          </p:cNvGrpSpPr>
          <p:nvPr/>
        </p:nvGrpSpPr>
        <p:grpSpPr bwMode="auto">
          <a:xfrm>
            <a:off x="6365875" y="1866900"/>
            <a:ext cx="1031875" cy="1068388"/>
            <a:chOff x="3897" y="1386"/>
            <a:chExt cx="507" cy="673"/>
          </a:xfrm>
        </p:grpSpPr>
        <p:sp>
          <p:nvSpPr>
            <p:cNvPr id="11302" name="Rectangle 28"/>
            <p:cNvSpPr>
              <a:spLocks noChangeArrowheads="1"/>
            </p:cNvSpPr>
            <p:nvPr/>
          </p:nvSpPr>
          <p:spPr bwMode="auto">
            <a:xfrm>
              <a:off x="3930" y="1386"/>
              <a:ext cx="444" cy="522"/>
            </a:xfrm>
            <a:prstGeom prst="rect">
              <a:avLst/>
            </a:prstGeom>
            <a:solidFill>
              <a:schemeClr val="hlink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pt-BR"/>
            </a:p>
          </p:txBody>
        </p:sp>
        <p:sp>
          <p:nvSpPr>
            <p:cNvPr id="11303" name="Text Box 29"/>
            <p:cNvSpPr txBox="1">
              <a:spLocks noChangeArrowheads="1"/>
            </p:cNvSpPr>
            <p:nvPr/>
          </p:nvSpPr>
          <p:spPr bwMode="auto">
            <a:xfrm>
              <a:off x="3897" y="1463"/>
              <a:ext cx="507" cy="5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pt-BR" sz="1600">
                  <a:latin typeface="Comic Sans MS" pitchFamily="66" charset="0"/>
                </a:rPr>
                <a:t>servidor </a:t>
              </a:r>
            </a:p>
            <a:p>
              <a:pPr algn="ctr" eaLnBrk="0" hangingPunct="0"/>
              <a:r>
                <a:rPr lang="pt-BR" sz="1600">
                  <a:latin typeface="Comic Sans MS" pitchFamily="66" charset="0"/>
                </a:rPr>
                <a:t>FTP</a:t>
              </a:r>
            </a:p>
            <a:p>
              <a:pPr algn="ctr" eaLnBrk="0" hangingPunct="0"/>
              <a:endParaRPr lang="pt-BR" sz="2400"/>
            </a:p>
          </p:txBody>
        </p:sp>
      </p:grpSp>
      <p:grpSp>
        <p:nvGrpSpPr>
          <p:cNvPr id="11276" name="Group 30"/>
          <p:cNvGrpSpPr>
            <a:grpSpLocks/>
          </p:cNvGrpSpPr>
          <p:nvPr/>
        </p:nvGrpSpPr>
        <p:grpSpPr bwMode="auto">
          <a:xfrm>
            <a:off x="2582863" y="1857375"/>
            <a:ext cx="1876425" cy="852488"/>
            <a:chOff x="1645" y="1326"/>
            <a:chExt cx="1182" cy="537"/>
          </a:xfrm>
        </p:grpSpPr>
        <p:sp>
          <p:nvSpPr>
            <p:cNvPr id="11298" name="Rectangle 27"/>
            <p:cNvSpPr>
              <a:spLocks noChangeArrowheads="1"/>
            </p:cNvSpPr>
            <p:nvPr/>
          </p:nvSpPr>
          <p:spPr bwMode="auto">
            <a:xfrm>
              <a:off x="2328" y="1326"/>
              <a:ext cx="444" cy="522"/>
            </a:xfrm>
            <a:prstGeom prst="rect">
              <a:avLst/>
            </a:prstGeom>
            <a:solidFill>
              <a:schemeClr val="hlink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pt-BR"/>
            </a:p>
          </p:txBody>
        </p:sp>
        <p:sp>
          <p:nvSpPr>
            <p:cNvPr id="11299" name="Rectangle 26"/>
            <p:cNvSpPr>
              <a:spLocks noChangeArrowheads="1"/>
            </p:cNvSpPr>
            <p:nvPr/>
          </p:nvSpPr>
          <p:spPr bwMode="auto">
            <a:xfrm>
              <a:off x="1704" y="1332"/>
              <a:ext cx="606" cy="522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pt-BR"/>
            </a:p>
          </p:txBody>
        </p:sp>
        <p:sp>
          <p:nvSpPr>
            <p:cNvPr id="11300" name="Text Box 24"/>
            <p:cNvSpPr txBox="1">
              <a:spLocks noChangeArrowheads="1"/>
            </p:cNvSpPr>
            <p:nvPr/>
          </p:nvSpPr>
          <p:spPr bwMode="auto">
            <a:xfrm>
              <a:off x="1645" y="1343"/>
              <a:ext cx="738" cy="5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/>
              <a:r>
                <a:rPr lang="pt-BR" sz="1600">
                  <a:latin typeface="Comic Sans MS" pitchFamily="66" charset="0"/>
                </a:rPr>
                <a:t>Interface do usuário FTP</a:t>
              </a:r>
            </a:p>
          </p:txBody>
        </p:sp>
        <p:sp>
          <p:nvSpPr>
            <p:cNvPr id="11301" name="Text Box 25"/>
            <p:cNvSpPr txBox="1">
              <a:spLocks noChangeArrowheads="1"/>
            </p:cNvSpPr>
            <p:nvPr/>
          </p:nvSpPr>
          <p:spPr bwMode="auto">
            <a:xfrm>
              <a:off x="2269" y="1403"/>
              <a:ext cx="558" cy="3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pt-BR" sz="1600">
                  <a:latin typeface="Comic Sans MS" pitchFamily="66" charset="0"/>
                </a:rPr>
                <a:t>cliente </a:t>
              </a:r>
              <a:br>
                <a:rPr lang="pt-BR" sz="1600">
                  <a:latin typeface="Comic Sans MS" pitchFamily="66" charset="0"/>
                </a:rPr>
              </a:br>
              <a:r>
                <a:rPr lang="pt-BR" sz="1600">
                  <a:latin typeface="Comic Sans MS" pitchFamily="66" charset="0"/>
                </a:rPr>
                <a:t>FTP</a:t>
              </a:r>
            </a:p>
          </p:txBody>
        </p:sp>
      </p:grpSp>
      <p:grpSp>
        <p:nvGrpSpPr>
          <p:cNvPr id="11277" name="Group 80"/>
          <p:cNvGrpSpPr>
            <a:grpSpLocks/>
          </p:cNvGrpSpPr>
          <p:nvPr/>
        </p:nvGrpSpPr>
        <p:grpSpPr bwMode="auto">
          <a:xfrm>
            <a:off x="3219450" y="2695575"/>
            <a:ext cx="1947863" cy="957263"/>
            <a:chOff x="2028" y="1698"/>
            <a:chExt cx="1227" cy="603"/>
          </a:xfrm>
        </p:grpSpPr>
        <p:grpSp>
          <p:nvGrpSpPr>
            <p:cNvPr id="11290" name="Group 47"/>
            <p:cNvGrpSpPr>
              <a:grpSpLocks/>
            </p:cNvGrpSpPr>
            <p:nvPr/>
          </p:nvGrpSpPr>
          <p:grpSpPr bwMode="auto">
            <a:xfrm>
              <a:off x="2119" y="1767"/>
              <a:ext cx="316" cy="313"/>
              <a:chOff x="4939" y="1431"/>
              <a:chExt cx="316" cy="313"/>
            </a:xfrm>
          </p:grpSpPr>
          <p:sp>
            <p:nvSpPr>
              <p:cNvPr id="11293" name="Oval 33"/>
              <p:cNvSpPr>
                <a:spLocks noChangeArrowheads="1"/>
              </p:cNvSpPr>
              <p:nvPr/>
            </p:nvSpPr>
            <p:spPr bwMode="auto">
              <a:xfrm>
                <a:off x="4941" y="1663"/>
                <a:ext cx="310" cy="81"/>
              </a:xfrm>
              <a:prstGeom prst="ellipse">
                <a:avLst/>
              </a:prstGeom>
              <a:solidFill>
                <a:srgbClr val="FFFF0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pt-BR"/>
              </a:p>
            </p:txBody>
          </p:sp>
          <p:sp>
            <p:nvSpPr>
              <p:cNvPr id="11294" name="Rectangle 36"/>
              <p:cNvSpPr>
                <a:spLocks noChangeArrowheads="1"/>
              </p:cNvSpPr>
              <p:nvPr/>
            </p:nvSpPr>
            <p:spPr bwMode="auto">
              <a:xfrm>
                <a:off x="4942" y="1490"/>
                <a:ext cx="313" cy="214"/>
              </a:xfrm>
              <a:prstGeom prst="rect">
                <a:avLst/>
              </a:prstGeom>
              <a:solidFill>
                <a:srgbClr val="FFFF00"/>
              </a:soli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pt-BR" sz="2400"/>
              </a:p>
            </p:txBody>
          </p:sp>
          <p:sp>
            <p:nvSpPr>
              <p:cNvPr id="11295" name="Oval 37"/>
              <p:cNvSpPr>
                <a:spLocks noChangeArrowheads="1"/>
              </p:cNvSpPr>
              <p:nvPr/>
            </p:nvSpPr>
            <p:spPr bwMode="auto">
              <a:xfrm>
                <a:off x="4939" y="1431"/>
                <a:ext cx="313" cy="95"/>
              </a:xfrm>
              <a:prstGeom prst="ellipse">
                <a:avLst/>
              </a:prstGeom>
              <a:solidFill>
                <a:srgbClr val="FFFF0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pt-BR"/>
              </a:p>
            </p:txBody>
          </p:sp>
          <p:sp>
            <p:nvSpPr>
              <p:cNvPr id="11296" name="Line 35"/>
              <p:cNvSpPr>
                <a:spLocks noChangeShapeType="1"/>
              </p:cNvSpPr>
              <p:nvPr/>
            </p:nvSpPr>
            <p:spPr bwMode="auto">
              <a:xfrm>
                <a:off x="5251" y="1479"/>
                <a:ext cx="1" cy="227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11297" name="Line 46"/>
              <p:cNvSpPr>
                <a:spLocks noChangeShapeType="1"/>
              </p:cNvSpPr>
              <p:nvPr/>
            </p:nvSpPr>
            <p:spPr bwMode="auto">
              <a:xfrm flipH="1">
                <a:off x="4939" y="1483"/>
                <a:ext cx="1" cy="229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</p:grpSp>
        <p:sp>
          <p:nvSpPr>
            <p:cNvPr id="11291" name="Text Box 62"/>
            <p:cNvSpPr txBox="1">
              <a:spLocks noChangeArrowheads="1"/>
            </p:cNvSpPr>
            <p:nvPr/>
          </p:nvSpPr>
          <p:spPr bwMode="auto">
            <a:xfrm>
              <a:off x="2405" y="1781"/>
              <a:ext cx="850" cy="5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0" hangingPunct="0"/>
              <a:r>
                <a:rPr lang="pt-BR" sz="1600">
                  <a:latin typeface="Comic Sans MS" pitchFamily="66" charset="0"/>
                </a:rPr>
                <a:t>sistema de arquivos local</a:t>
              </a:r>
              <a:endParaRPr lang="pt-BR" sz="2400"/>
            </a:p>
          </p:txBody>
        </p:sp>
        <p:sp>
          <p:nvSpPr>
            <p:cNvPr id="11292" name="Line 63"/>
            <p:cNvSpPr>
              <a:spLocks noChangeShapeType="1"/>
            </p:cNvSpPr>
            <p:nvPr/>
          </p:nvSpPr>
          <p:spPr bwMode="auto">
            <a:xfrm>
              <a:off x="2028" y="1698"/>
              <a:ext cx="204" cy="27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triangle" w="med" len="med"/>
              <a:tailEnd type="triangle" w="med" len="med"/>
            </a:ln>
          </p:spPr>
          <p:txBody>
            <a:bodyPr wrap="none" anchor="ctr"/>
            <a:lstStyle/>
            <a:p>
              <a:endParaRPr lang="pt-BR"/>
            </a:p>
          </p:txBody>
        </p:sp>
      </p:grpSp>
      <p:sp>
        <p:nvSpPr>
          <p:cNvPr id="11278" name="Line 64"/>
          <p:cNvSpPr>
            <a:spLocks noChangeShapeType="1"/>
          </p:cNvSpPr>
          <p:nvPr/>
        </p:nvSpPr>
        <p:spPr bwMode="auto">
          <a:xfrm flipH="1">
            <a:off x="3714750" y="2686050"/>
            <a:ext cx="333375" cy="4381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 type="triangle" w="med" len="med"/>
          </a:ln>
        </p:spPr>
        <p:txBody>
          <a:bodyPr wrap="none" anchor="ctr"/>
          <a:lstStyle/>
          <a:p>
            <a:endParaRPr lang="pt-BR"/>
          </a:p>
        </p:txBody>
      </p:sp>
      <p:grpSp>
        <p:nvGrpSpPr>
          <p:cNvPr id="11279" name="Group 67"/>
          <p:cNvGrpSpPr>
            <a:grpSpLocks/>
          </p:cNvGrpSpPr>
          <p:nvPr/>
        </p:nvGrpSpPr>
        <p:grpSpPr bwMode="auto">
          <a:xfrm>
            <a:off x="6659563" y="2824163"/>
            <a:ext cx="501650" cy="496887"/>
            <a:chOff x="4939" y="1431"/>
            <a:chExt cx="316" cy="313"/>
          </a:xfrm>
        </p:grpSpPr>
        <p:sp>
          <p:nvSpPr>
            <p:cNvPr id="11285" name="Oval 68"/>
            <p:cNvSpPr>
              <a:spLocks noChangeArrowheads="1"/>
            </p:cNvSpPr>
            <p:nvPr/>
          </p:nvSpPr>
          <p:spPr bwMode="auto">
            <a:xfrm>
              <a:off x="4941" y="1663"/>
              <a:ext cx="310" cy="81"/>
            </a:xfrm>
            <a:prstGeom prst="ellipse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pt-BR"/>
            </a:p>
          </p:txBody>
        </p:sp>
        <p:sp>
          <p:nvSpPr>
            <p:cNvPr id="11286" name="Rectangle 69"/>
            <p:cNvSpPr>
              <a:spLocks noChangeArrowheads="1"/>
            </p:cNvSpPr>
            <p:nvPr/>
          </p:nvSpPr>
          <p:spPr bwMode="auto">
            <a:xfrm>
              <a:off x="4942" y="1490"/>
              <a:ext cx="313" cy="214"/>
            </a:xfrm>
            <a:prstGeom prst="rect">
              <a:avLst/>
            </a:prstGeom>
            <a:solidFill>
              <a:srgbClr val="FFFF00"/>
            </a:soli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pt-BR" sz="2400"/>
            </a:p>
          </p:txBody>
        </p:sp>
        <p:sp>
          <p:nvSpPr>
            <p:cNvPr id="11287" name="Oval 70"/>
            <p:cNvSpPr>
              <a:spLocks noChangeArrowheads="1"/>
            </p:cNvSpPr>
            <p:nvPr/>
          </p:nvSpPr>
          <p:spPr bwMode="auto">
            <a:xfrm>
              <a:off x="4939" y="1431"/>
              <a:ext cx="313" cy="95"/>
            </a:xfrm>
            <a:prstGeom prst="ellipse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pt-BR"/>
            </a:p>
          </p:txBody>
        </p:sp>
        <p:sp>
          <p:nvSpPr>
            <p:cNvPr id="11288" name="Line 71"/>
            <p:cNvSpPr>
              <a:spLocks noChangeShapeType="1"/>
            </p:cNvSpPr>
            <p:nvPr/>
          </p:nvSpPr>
          <p:spPr bwMode="auto">
            <a:xfrm>
              <a:off x="5251" y="1479"/>
              <a:ext cx="1" cy="22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11289" name="Line 72"/>
            <p:cNvSpPr>
              <a:spLocks noChangeShapeType="1"/>
            </p:cNvSpPr>
            <p:nvPr/>
          </p:nvSpPr>
          <p:spPr bwMode="auto">
            <a:xfrm flipH="1">
              <a:off x="4939" y="1483"/>
              <a:ext cx="1" cy="229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</p:grpSp>
      <p:sp>
        <p:nvSpPr>
          <p:cNvPr id="11280" name="Text Box 73"/>
          <p:cNvSpPr txBox="1">
            <a:spLocks noChangeArrowheads="1"/>
          </p:cNvSpPr>
          <p:nvPr/>
        </p:nvSpPr>
        <p:spPr bwMode="auto">
          <a:xfrm>
            <a:off x="7161213" y="2789238"/>
            <a:ext cx="1457325" cy="82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pt-BR" sz="1600">
                <a:latin typeface="Comic Sans MS" pitchFamily="66" charset="0"/>
              </a:rPr>
              <a:t>sistema de arquivos remoto</a:t>
            </a:r>
            <a:endParaRPr lang="pt-BR" sz="2400"/>
          </a:p>
        </p:txBody>
      </p:sp>
      <p:sp>
        <p:nvSpPr>
          <p:cNvPr id="11281" name="Line 74"/>
          <p:cNvSpPr>
            <a:spLocks noChangeShapeType="1"/>
          </p:cNvSpPr>
          <p:nvPr/>
        </p:nvSpPr>
        <p:spPr bwMode="auto">
          <a:xfrm>
            <a:off x="6915150" y="2695575"/>
            <a:ext cx="0" cy="42862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 type="triangle" w="med" len="med"/>
          </a:ln>
        </p:spPr>
        <p:txBody>
          <a:bodyPr wrap="none" anchor="ctr"/>
          <a:lstStyle/>
          <a:p>
            <a:endParaRPr lang="pt-BR"/>
          </a:p>
        </p:txBody>
      </p:sp>
      <p:pic>
        <p:nvPicPr>
          <p:cNvPr id="11282" name="Picture 76" descr="Alice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490663" y="1909763"/>
            <a:ext cx="561975" cy="693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283" name="Text Box 77"/>
          <p:cNvSpPr txBox="1">
            <a:spLocks noChangeArrowheads="1"/>
          </p:cNvSpPr>
          <p:nvPr/>
        </p:nvSpPr>
        <p:spPr bwMode="auto">
          <a:xfrm>
            <a:off x="1379538" y="2617788"/>
            <a:ext cx="971550" cy="82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/>
            <a:r>
              <a:rPr lang="pt-BR" sz="1600">
                <a:latin typeface="Comic Sans MS" pitchFamily="66" charset="0"/>
              </a:rPr>
              <a:t>usuário na estação</a:t>
            </a:r>
            <a:endParaRPr lang="pt-BR" sz="2400"/>
          </a:p>
        </p:txBody>
      </p:sp>
      <p:sp>
        <p:nvSpPr>
          <p:cNvPr id="11284" name="Line 78"/>
          <p:cNvSpPr>
            <a:spLocks noChangeShapeType="1"/>
          </p:cNvSpPr>
          <p:nvPr/>
        </p:nvSpPr>
        <p:spPr bwMode="auto">
          <a:xfrm>
            <a:off x="2028825" y="2305050"/>
            <a:ext cx="581025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 type="triangle" w="med" len="med"/>
          </a:ln>
        </p:spPr>
        <p:txBody>
          <a:bodyPr wrap="none" anchor="ctr"/>
          <a:lstStyle/>
          <a:p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2: Camada de Aplicação</a:t>
            </a:r>
            <a:endParaRPr lang="pt-BR">
              <a:latin typeface="Times New Roman" pitchFamily="18" charset="0"/>
            </a:endParaRPr>
          </a:p>
        </p:txBody>
      </p:sp>
      <p:sp>
        <p:nvSpPr>
          <p:cNvPr id="1042" name="Espaço Reservado para Número de Slide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FB9AFEB6-5B22-481B-AEDA-1977157AAC8D}" type="slidenum">
              <a:rPr lang="en-US" smtClean="0"/>
              <a:pPr/>
              <a:t>5</a:t>
            </a:fld>
            <a:endParaRPr lang="en-US" smtClean="0"/>
          </a:p>
        </p:txBody>
      </p:sp>
      <p:sp>
        <p:nvSpPr>
          <p:cNvPr id="1043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228600"/>
            <a:ext cx="8382000" cy="1143000"/>
          </a:xfrm>
        </p:spPr>
        <p:txBody>
          <a:bodyPr/>
          <a:lstStyle/>
          <a:p>
            <a:r>
              <a:rPr lang="pt-BR" smtClean="0"/>
              <a:t>Criando uma aplicação de rede</a:t>
            </a:r>
            <a:r>
              <a:rPr lang="pt-BR" sz="2800" smtClean="0"/>
              <a:t> </a:t>
            </a:r>
            <a:endParaRPr lang="pt-BR" smtClean="0"/>
          </a:p>
        </p:txBody>
      </p:sp>
      <p:sp>
        <p:nvSpPr>
          <p:cNvPr id="1044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38150" y="1400175"/>
            <a:ext cx="4373563" cy="5114925"/>
          </a:xfrm>
        </p:spPr>
        <p:txBody>
          <a:bodyPr/>
          <a:lstStyle/>
          <a:p>
            <a:pPr>
              <a:buFont typeface="ZapfDingbats" pitchFamily="82" charset="0"/>
              <a:buNone/>
            </a:pPr>
            <a:r>
              <a:rPr lang="pt-BR" sz="2400" smtClean="0">
                <a:solidFill>
                  <a:srgbClr val="FF0000"/>
                </a:solidFill>
              </a:rPr>
              <a:t>Programas que</a:t>
            </a:r>
            <a:endParaRPr lang="pt-BR" smtClean="0"/>
          </a:p>
          <a:p>
            <a:pPr lvl="1"/>
            <a:r>
              <a:rPr lang="pt-BR" sz="1800" smtClean="0"/>
              <a:t>Executam em (diferentes) sistemas finais </a:t>
            </a:r>
          </a:p>
          <a:p>
            <a:pPr lvl="1"/>
            <a:r>
              <a:rPr lang="pt-BR" sz="1800" smtClean="0"/>
              <a:t>Comunicam-se através da rede</a:t>
            </a:r>
          </a:p>
          <a:p>
            <a:pPr lvl="1"/>
            <a:r>
              <a:rPr lang="pt-BR" sz="1800" smtClean="0"/>
              <a:t>p.ex., servidor Web se comunica com o navegador</a:t>
            </a:r>
          </a:p>
          <a:p>
            <a:pPr>
              <a:buFont typeface="ZapfDingbats" pitchFamily="82" charset="0"/>
              <a:buNone/>
            </a:pPr>
            <a:r>
              <a:rPr lang="pt-BR" sz="2400" smtClean="0">
                <a:solidFill>
                  <a:srgbClr val="FF0000"/>
                </a:solidFill>
              </a:rPr>
              <a:t>Programas não relacionados ao núcleo da rede</a:t>
            </a:r>
            <a:endParaRPr lang="pt-BR" smtClean="0">
              <a:solidFill>
                <a:srgbClr val="FF0000"/>
              </a:solidFill>
            </a:endParaRPr>
          </a:p>
          <a:p>
            <a:pPr lvl="1"/>
            <a:r>
              <a:rPr lang="pt-BR" sz="1800" smtClean="0"/>
              <a:t>Dispositivos do núcleo da rede não executam aplicações dos usuários</a:t>
            </a:r>
          </a:p>
          <a:p>
            <a:pPr lvl="1"/>
            <a:r>
              <a:rPr lang="pt-BR" sz="1800" smtClean="0"/>
              <a:t>Aplicações nos sistemas finais permite rápido desenvolvimento e disseminação</a:t>
            </a:r>
          </a:p>
        </p:txBody>
      </p:sp>
      <p:grpSp>
        <p:nvGrpSpPr>
          <p:cNvPr id="1045" name="Group 4"/>
          <p:cNvGrpSpPr>
            <a:grpSpLocks/>
          </p:cNvGrpSpPr>
          <p:nvPr/>
        </p:nvGrpSpPr>
        <p:grpSpPr bwMode="auto">
          <a:xfrm>
            <a:off x="4908550" y="1876425"/>
            <a:ext cx="3678238" cy="3670300"/>
            <a:chOff x="3092" y="1182"/>
            <a:chExt cx="2317" cy="2312"/>
          </a:xfrm>
        </p:grpSpPr>
        <p:sp>
          <p:nvSpPr>
            <p:cNvPr id="1073" name="Freeform 5"/>
            <p:cNvSpPr>
              <a:spLocks/>
            </p:cNvSpPr>
            <p:nvPr/>
          </p:nvSpPr>
          <p:spPr bwMode="auto">
            <a:xfrm>
              <a:off x="4276" y="1272"/>
              <a:ext cx="1133" cy="1055"/>
            </a:xfrm>
            <a:custGeom>
              <a:avLst/>
              <a:gdLst>
                <a:gd name="T0" fmla="*/ 161 w 1292"/>
                <a:gd name="T1" fmla="*/ 4 h 1255"/>
                <a:gd name="T2" fmla="*/ 24 w 1292"/>
                <a:gd name="T3" fmla="*/ 93 h 1255"/>
                <a:gd name="T4" fmla="*/ 19 w 1292"/>
                <a:gd name="T5" fmla="*/ 311 h 1255"/>
                <a:gd name="T6" fmla="*/ 35 w 1292"/>
                <a:gd name="T7" fmla="*/ 493 h 1255"/>
                <a:gd name="T8" fmla="*/ 166 w 1292"/>
                <a:gd name="T9" fmla="*/ 517 h 1255"/>
                <a:gd name="T10" fmla="*/ 436 w 1292"/>
                <a:gd name="T11" fmla="*/ 671 h 1255"/>
                <a:gd name="T12" fmla="*/ 672 w 1292"/>
                <a:gd name="T13" fmla="*/ 735 h 1255"/>
                <a:gd name="T14" fmla="*/ 809 w 1292"/>
                <a:gd name="T15" fmla="*/ 606 h 1255"/>
                <a:gd name="T16" fmla="*/ 858 w 1292"/>
                <a:gd name="T17" fmla="*/ 264 h 1255"/>
                <a:gd name="T18" fmla="*/ 813 w 1292"/>
                <a:gd name="T19" fmla="*/ 125 h 1255"/>
                <a:gd name="T20" fmla="*/ 505 w 1292"/>
                <a:gd name="T21" fmla="*/ 69 h 1255"/>
                <a:gd name="T22" fmla="*/ 161 w 1292"/>
                <a:gd name="T23" fmla="*/ 4 h 125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292"/>
                <a:gd name="T37" fmla="*/ 0 h 1255"/>
                <a:gd name="T38" fmla="*/ 1292 w 1292"/>
                <a:gd name="T39" fmla="*/ 1255 h 1255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292" h="1255">
                  <a:moveTo>
                    <a:pt x="239" y="7"/>
                  </a:moveTo>
                  <a:cubicBezTo>
                    <a:pt x="120" y="14"/>
                    <a:pt x="70" y="71"/>
                    <a:pt x="35" y="157"/>
                  </a:cubicBezTo>
                  <a:cubicBezTo>
                    <a:pt x="0" y="243"/>
                    <a:pt x="26" y="411"/>
                    <a:pt x="29" y="523"/>
                  </a:cubicBezTo>
                  <a:cubicBezTo>
                    <a:pt x="32" y="635"/>
                    <a:pt x="17" y="771"/>
                    <a:pt x="53" y="829"/>
                  </a:cubicBezTo>
                  <a:cubicBezTo>
                    <a:pt x="89" y="887"/>
                    <a:pt x="146" y="821"/>
                    <a:pt x="245" y="871"/>
                  </a:cubicBezTo>
                  <a:cubicBezTo>
                    <a:pt x="344" y="921"/>
                    <a:pt x="522" y="1068"/>
                    <a:pt x="647" y="1129"/>
                  </a:cubicBezTo>
                  <a:cubicBezTo>
                    <a:pt x="772" y="1190"/>
                    <a:pt x="903" y="1255"/>
                    <a:pt x="995" y="1237"/>
                  </a:cubicBezTo>
                  <a:cubicBezTo>
                    <a:pt x="1087" y="1219"/>
                    <a:pt x="1153" y="1153"/>
                    <a:pt x="1199" y="1021"/>
                  </a:cubicBezTo>
                  <a:cubicBezTo>
                    <a:pt x="1245" y="889"/>
                    <a:pt x="1270" y="580"/>
                    <a:pt x="1271" y="445"/>
                  </a:cubicBezTo>
                  <a:cubicBezTo>
                    <a:pt x="1272" y="310"/>
                    <a:pt x="1292" y="266"/>
                    <a:pt x="1205" y="211"/>
                  </a:cubicBezTo>
                  <a:cubicBezTo>
                    <a:pt x="1118" y="156"/>
                    <a:pt x="908" y="150"/>
                    <a:pt x="749" y="115"/>
                  </a:cubicBezTo>
                  <a:cubicBezTo>
                    <a:pt x="590" y="80"/>
                    <a:pt x="358" y="0"/>
                    <a:pt x="239" y="7"/>
                  </a:cubicBezTo>
                  <a:close/>
                </a:path>
              </a:pathLst>
            </a:custGeom>
            <a:solidFill>
              <a:srgbClr val="CCFFFF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1074" name="Freeform 6"/>
            <p:cNvSpPr>
              <a:spLocks/>
            </p:cNvSpPr>
            <p:nvPr/>
          </p:nvSpPr>
          <p:spPr bwMode="auto">
            <a:xfrm>
              <a:off x="3092" y="1182"/>
              <a:ext cx="1176" cy="1001"/>
            </a:xfrm>
            <a:custGeom>
              <a:avLst/>
              <a:gdLst>
                <a:gd name="T0" fmla="*/ 372 w 1340"/>
                <a:gd name="T1" fmla="*/ 24 h 1191"/>
                <a:gd name="T2" fmla="*/ 55 w 1340"/>
                <a:gd name="T3" fmla="*/ 35 h 1191"/>
                <a:gd name="T4" fmla="*/ 39 w 1340"/>
                <a:gd name="T5" fmla="*/ 239 h 1191"/>
                <a:gd name="T6" fmla="*/ 19 w 1340"/>
                <a:gd name="T7" fmla="*/ 427 h 1191"/>
                <a:gd name="T8" fmla="*/ 75 w 1340"/>
                <a:gd name="T9" fmla="*/ 516 h 1191"/>
                <a:gd name="T10" fmla="*/ 363 w 1340"/>
                <a:gd name="T11" fmla="*/ 520 h 1191"/>
                <a:gd name="T12" fmla="*/ 433 w 1340"/>
                <a:gd name="T13" fmla="*/ 670 h 1191"/>
                <a:gd name="T14" fmla="*/ 834 w 1340"/>
                <a:gd name="T15" fmla="*/ 652 h 1191"/>
                <a:gd name="T16" fmla="*/ 863 w 1340"/>
                <a:gd name="T17" fmla="*/ 339 h 1191"/>
                <a:gd name="T18" fmla="*/ 814 w 1340"/>
                <a:gd name="T19" fmla="*/ 203 h 1191"/>
                <a:gd name="T20" fmla="*/ 513 w 1340"/>
                <a:gd name="T21" fmla="*/ 171 h 1191"/>
                <a:gd name="T22" fmla="*/ 372 w 1340"/>
                <a:gd name="T23" fmla="*/ 24 h 1191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340"/>
                <a:gd name="T37" fmla="*/ 0 h 1191"/>
                <a:gd name="T38" fmla="*/ 1340 w 1340"/>
                <a:gd name="T39" fmla="*/ 1191 h 1191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340" h="1191">
                  <a:moveTo>
                    <a:pt x="550" y="42"/>
                  </a:moveTo>
                  <a:cubicBezTo>
                    <a:pt x="437" y="4"/>
                    <a:pt x="164" y="0"/>
                    <a:pt x="82" y="60"/>
                  </a:cubicBezTo>
                  <a:cubicBezTo>
                    <a:pt x="0" y="120"/>
                    <a:pt x="67" y="292"/>
                    <a:pt x="58" y="402"/>
                  </a:cubicBezTo>
                  <a:cubicBezTo>
                    <a:pt x="49" y="512"/>
                    <a:pt x="19" y="642"/>
                    <a:pt x="28" y="720"/>
                  </a:cubicBezTo>
                  <a:cubicBezTo>
                    <a:pt x="37" y="798"/>
                    <a:pt x="27" y="844"/>
                    <a:pt x="112" y="870"/>
                  </a:cubicBezTo>
                  <a:cubicBezTo>
                    <a:pt x="197" y="896"/>
                    <a:pt x="450" y="833"/>
                    <a:pt x="538" y="876"/>
                  </a:cubicBezTo>
                  <a:cubicBezTo>
                    <a:pt x="626" y="919"/>
                    <a:pt x="524" y="1091"/>
                    <a:pt x="640" y="1128"/>
                  </a:cubicBezTo>
                  <a:cubicBezTo>
                    <a:pt x="756" y="1165"/>
                    <a:pt x="1128" y="1191"/>
                    <a:pt x="1234" y="1098"/>
                  </a:cubicBezTo>
                  <a:cubicBezTo>
                    <a:pt x="1340" y="1005"/>
                    <a:pt x="1281" y="696"/>
                    <a:pt x="1276" y="570"/>
                  </a:cubicBezTo>
                  <a:cubicBezTo>
                    <a:pt x="1271" y="444"/>
                    <a:pt x="1290" y="389"/>
                    <a:pt x="1204" y="342"/>
                  </a:cubicBezTo>
                  <a:cubicBezTo>
                    <a:pt x="1118" y="295"/>
                    <a:pt x="868" y="338"/>
                    <a:pt x="760" y="288"/>
                  </a:cubicBezTo>
                  <a:cubicBezTo>
                    <a:pt x="652" y="238"/>
                    <a:pt x="663" y="80"/>
                    <a:pt x="550" y="42"/>
                  </a:cubicBezTo>
                  <a:close/>
                </a:path>
              </a:pathLst>
            </a:custGeom>
            <a:solidFill>
              <a:srgbClr val="CCFFFF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1075" name="Freeform 7"/>
            <p:cNvSpPr>
              <a:spLocks/>
            </p:cNvSpPr>
            <p:nvPr/>
          </p:nvSpPr>
          <p:spPr bwMode="auto">
            <a:xfrm>
              <a:off x="3324" y="2096"/>
              <a:ext cx="1874" cy="1398"/>
            </a:xfrm>
            <a:custGeom>
              <a:avLst/>
              <a:gdLst>
                <a:gd name="T0" fmla="*/ 18 w 2135"/>
                <a:gd name="T1" fmla="*/ 388 h 1662"/>
                <a:gd name="T2" fmla="*/ 71 w 2135"/>
                <a:gd name="T3" fmla="*/ 45 h 1662"/>
                <a:gd name="T4" fmla="*/ 444 w 2135"/>
                <a:gd name="T5" fmla="*/ 117 h 1662"/>
                <a:gd name="T6" fmla="*/ 817 w 2135"/>
                <a:gd name="T7" fmla="*/ 60 h 1662"/>
                <a:gd name="T8" fmla="*/ 1353 w 2135"/>
                <a:gd name="T9" fmla="*/ 242 h 1662"/>
                <a:gd name="T10" fmla="*/ 1361 w 2135"/>
                <a:gd name="T11" fmla="*/ 680 h 1662"/>
                <a:gd name="T12" fmla="*/ 1069 w 2135"/>
                <a:gd name="T13" fmla="*/ 952 h 1662"/>
                <a:gd name="T14" fmla="*/ 550 w 2135"/>
                <a:gd name="T15" fmla="*/ 902 h 1662"/>
                <a:gd name="T16" fmla="*/ 339 w 2135"/>
                <a:gd name="T17" fmla="*/ 755 h 1662"/>
                <a:gd name="T18" fmla="*/ 124 w 2135"/>
                <a:gd name="T19" fmla="*/ 635 h 1662"/>
                <a:gd name="T20" fmla="*/ 18 w 2135"/>
                <a:gd name="T21" fmla="*/ 388 h 166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135"/>
                <a:gd name="T34" fmla="*/ 0 h 1662"/>
                <a:gd name="T35" fmla="*/ 2135 w 2135"/>
                <a:gd name="T36" fmla="*/ 1662 h 1662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135" h="1662">
                  <a:moveTo>
                    <a:pt x="27" y="652"/>
                  </a:moveTo>
                  <a:cubicBezTo>
                    <a:pt x="14" y="487"/>
                    <a:pt x="0" y="152"/>
                    <a:pt x="105" y="76"/>
                  </a:cubicBezTo>
                  <a:cubicBezTo>
                    <a:pt x="210" y="0"/>
                    <a:pt x="473" y="192"/>
                    <a:pt x="657" y="196"/>
                  </a:cubicBezTo>
                  <a:cubicBezTo>
                    <a:pt x="841" y="200"/>
                    <a:pt x="985" y="65"/>
                    <a:pt x="1209" y="100"/>
                  </a:cubicBezTo>
                  <a:cubicBezTo>
                    <a:pt x="1433" y="135"/>
                    <a:pt x="1867" y="232"/>
                    <a:pt x="2001" y="406"/>
                  </a:cubicBezTo>
                  <a:cubicBezTo>
                    <a:pt x="2135" y="580"/>
                    <a:pt x="2083" y="945"/>
                    <a:pt x="2013" y="1144"/>
                  </a:cubicBezTo>
                  <a:cubicBezTo>
                    <a:pt x="1943" y="1343"/>
                    <a:pt x="1781" y="1538"/>
                    <a:pt x="1581" y="1600"/>
                  </a:cubicBezTo>
                  <a:cubicBezTo>
                    <a:pt x="1381" y="1662"/>
                    <a:pt x="993" y="1571"/>
                    <a:pt x="813" y="1516"/>
                  </a:cubicBezTo>
                  <a:cubicBezTo>
                    <a:pt x="633" y="1461"/>
                    <a:pt x="606" y="1345"/>
                    <a:pt x="501" y="1270"/>
                  </a:cubicBezTo>
                  <a:cubicBezTo>
                    <a:pt x="396" y="1195"/>
                    <a:pt x="262" y="1169"/>
                    <a:pt x="183" y="1066"/>
                  </a:cubicBezTo>
                  <a:cubicBezTo>
                    <a:pt x="104" y="963"/>
                    <a:pt x="25" y="819"/>
                    <a:pt x="27" y="652"/>
                  </a:cubicBezTo>
                  <a:close/>
                </a:path>
              </a:pathLst>
            </a:custGeom>
            <a:solidFill>
              <a:srgbClr val="CCFFFF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grpSp>
          <p:nvGrpSpPr>
            <p:cNvPr id="1076" name="Group 8"/>
            <p:cNvGrpSpPr>
              <a:grpSpLocks/>
            </p:cNvGrpSpPr>
            <p:nvPr/>
          </p:nvGrpSpPr>
          <p:grpSpPr bwMode="auto">
            <a:xfrm>
              <a:off x="3166" y="1267"/>
              <a:ext cx="462" cy="201"/>
              <a:chOff x="3552" y="246"/>
              <a:chExt cx="527" cy="248"/>
            </a:xfrm>
          </p:grpSpPr>
          <p:graphicFrame>
            <p:nvGraphicFramePr>
              <p:cNvPr id="1039" name="Object 9"/>
              <p:cNvGraphicFramePr>
                <a:graphicFrameLocks noChangeAspect="1"/>
              </p:cNvGraphicFramePr>
              <p:nvPr/>
            </p:nvGraphicFramePr>
            <p:xfrm>
              <a:off x="3552" y="246"/>
              <a:ext cx="299" cy="248"/>
            </p:xfrm>
            <a:graphic>
              <a:graphicData uri="http://schemas.openxmlformats.org/presentationml/2006/ole">
                <p:oleObj spid="_x0000_s1418" name="Clip" r:id="rId4" imgW="1307263" imgH="1084139" progId="">
                  <p:embed/>
                </p:oleObj>
              </a:graphicData>
            </a:graphic>
          </p:graphicFrame>
          <p:graphicFrame>
            <p:nvGraphicFramePr>
              <p:cNvPr id="1040" name="Object 10"/>
              <p:cNvGraphicFramePr>
                <a:graphicFrameLocks noChangeAspect="1"/>
              </p:cNvGraphicFramePr>
              <p:nvPr/>
            </p:nvGraphicFramePr>
            <p:xfrm>
              <a:off x="3878" y="338"/>
              <a:ext cx="201" cy="144"/>
            </p:xfrm>
            <a:graphic>
              <a:graphicData uri="http://schemas.openxmlformats.org/presentationml/2006/ole">
                <p:oleObj spid="_x0000_s1419" name="Clip" r:id="rId5" imgW="681706" imgH="480401" progId="">
                  <p:embed/>
                </p:oleObj>
              </a:graphicData>
            </a:graphic>
          </p:graphicFrame>
          <p:sp>
            <p:nvSpPr>
              <p:cNvPr id="1277" name="Line 11"/>
              <p:cNvSpPr>
                <a:spLocks noChangeShapeType="1"/>
              </p:cNvSpPr>
              <p:nvPr/>
            </p:nvSpPr>
            <p:spPr bwMode="auto">
              <a:xfrm flipV="1">
                <a:off x="3844" y="434"/>
                <a:ext cx="82" cy="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</p:grpSp>
        <p:grpSp>
          <p:nvGrpSpPr>
            <p:cNvPr id="1077" name="Group 12"/>
            <p:cNvGrpSpPr>
              <a:grpSpLocks/>
            </p:cNvGrpSpPr>
            <p:nvPr/>
          </p:nvGrpSpPr>
          <p:grpSpPr bwMode="auto">
            <a:xfrm>
              <a:off x="3166" y="1642"/>
              <a:ext cx="462" cy="201"/>
              <a:chOff x="3552" y="246"/>
              <a:chExt cx="527" cy="248"/>
            </a:xfrm>
          </p:grpSpPr>
          <p:graphicFrame>
            <p:nvGraphicFramePr>
              <p:cNvPr id="1037" name="Object 13"/>
              <p:cNvGraphicFramePr>
                <a:graphicFrameLocks noChangeAspect="1"/>
              </p:cNvGraphicFramePr>
              <p:nvPr/>
            </p:nvGraphicFramePr>
            <p:xfrm>
              <a:off x="3552" y="246"/>
              <a:ext cx="299" cy="248"/>
            </p:xfrm>
            <a:graphic>
              <a:graphicData uri="http://schemas.openxmlformats.org/presentationml/2006/ole">
                <p:oleObj spid="_x0000_s1420" name="Clip" r:id="rId6" imgW="1307263" imgH="1084139" progId="">
                  <p:embed/>
                </p:oleObj>
              </a:graphicData>
            </a:graphic>
          </p:graphicFrame>
          <p:graphicFrame>
            <p:nvGraphicFramePr>
              <p:cNvPr id="1038" name="Object 14"/>
              <p:cNvGraphicFramePr>
                <a:graphicFrameLocks noChangeAspect="1"/>
              </p:cNvGraphicFramePr>
              <p:nvPr/>
            </p:nvGraphicFramePr>
            <p:xfrm>
              <a:off x="3878" y="338"/>
              <a:ext cx="201" cy="144"/>
            </p:xfrm>
            <a:graphic>
              <a:graphicData uri="http://schemas.openxmlformats.org/presentationml/2006/ole">
                <p:oleObj spid="_x0000_s1421" name="Clip" r:id="rId7" imgW="681706" imgH="480401" progId="">
                  <p:embed/>
                </p:oleObj>
              </a:graphicData>
            </a:graphic>
          </p:graphicFrame>
          <p:sp>
            <p:nvSpPr>
              <p:cNvPr id="1276" name="Line 15"/>
              <p:cNvSpPr>
                <a:spLocks noChangeShapeType="1"/>
              </p:cNvSpPr>
              <p:nvPr/>
            </p:nvSpPr>
            <p:spPr bwMode="auto">
              <a:xfrm flipV="1">
                <a:off x="3844" y="434"/>
                <a:ext cx="82" cy="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</p:grpSp>
        <p:grpSp>
          <p:nvGrpSpPr>
            <p:cNvPr id="1078" name="Group 16"/>
            <p:cNvGrpSpPr>
              <a:grpSpLocks/>
            </p:cNvGrpSpPr>
            <p:nvPr/>
          </p:nvGrpSpPr>
          <p:grpSpPr bwMode="auto">
            <a:xfrm>
              <a:off x="3403" y="1508"/>
              <a:ext cx="44" cy="135"/>
              <a:chOff x="3842" y="406"/>
              <a:chExt cx="51" cy="167"/>
            </a:xfrm>
          </p:grpSpPr>
          <p:sp>
            <p:nvSpPr>
              <p:cNvPr id="1273" name="Oval 17"/>
              <p:cNvSpPr>
                <a:spLocks noChangeArrowheads="1"/>
              </p:cNvSpPr>
              <p:nvPr/>
            </p:nvSpPr>
            <p:spPr bwMode="auto">
              <a:xfrm>
                <a:off x="3842" y="406"/>
                <a:ext cx="47" cy="47"/>
              </a:xfrm>
              <a:prstGeom prst="ellipse">
                <a:avLst/>
              </a:prstGeom>
              <a:solidFill>
                <a:schemeClr val="accent2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pt-BR"/>
              </a:p>
            </p:txBody>
          </p:sp>
          <p:sp>
            <p:nvSpPr>
              <p:cNvPr id="1274" name="Oval 18"/>
              <p:cNvSpPr>
                <a:spLocks noChangeArrowheads="1"/>
              </p:cNvSpPr>
              <p:nvPr/>
            </p:nvSpPr>
            <p:spPr bwMode="auto">
              <a:xfrm>
                <a:off x="3844" y="466"/>
                <a:ext cx="47" cy="47"/>
              </a:xfrm>
              <a:prstGeom prst="ellipse">
                <a:avLst/>
              </a:prstGeom>
              <a:solidFill>
                <a:schemeClr val="accent2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pt-BR"/>
              </a:p>
            </p:txBody>
          </p:sp>
          <p:sp>
            <p:nvSpPr>
              <p:cNvPr id="1275" name="Oval 19"/>
              <p:cNvSpPr>
                <a:spLocks noChangeArrowheads="1"/>
              </p:cNvSpPr>
              <p:nvPr/>
            </p:nvSpPr>
            <p:spPr bwMode="auto">
              <a:xfrm>
                <a:off x="3846" y="526"/>
                <a:ext cx="47" cy="47"/>
              </a:xfrm>
              <a:prstGeom prst="ellipse">
                <a:avLst/>
              </a:prstGeom>
              <a:solidFill>
                <a:schemeClr val="accent2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pt-BR"/>
              </a:p>
            </p:txBody>
          </p:sp>
        </p:grpSp>
        <p:grpSp>
          <p:nvGrpSpPr>
            <p:cNvPr id="1079" name="Group 20"/>
            <p:cNvGrpSpPr>
              <a:grpSpLocks/>
            </p:cNvGrpSpPr>
            <p:nvPr/>
          </p:nvGrpSpPr>
          <p:grpSpPr bwMode="auto">
            <a:xfrm>
              <a:off x="3699" y="1825"/>
              <a:ext cx="132" cy="249"/>
              <a:chOff x="4180" y="783"/>
              <a:chExt cx="150" cy="307"/>
            </a:xfrm>
          </p:grpSpPr>
          <p:sp>
            <p:nvSpPr>
              <p:cNvPr id="1265" name="AutoShape 21"/>
              <p:cNvSpPr>
                <a:spLocks noChangeArrowheads="1"/>
              </p:cNvSpPr>
              <p:nvPr/>
            </p:nvSpPr>
            <p:spPr bwMode="auto">
              <a:xfrm>
                <a:off x="4180" y="1019"/>
                <a:ext cx="150" cy="71"/>
              </a:xfrm>
              <a:prstGeom prst="parallelogram">
                <a:avLst>
                  <a:gd name="adj" fmla="val 81387"/>
                </a:avLst>
              </a:prstGeom>
              <a:solidFill>
                <a:srgbClr val="33CCC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pt-BR"/>
              </a:p>
            </p:txBody>
          </p:sp>
          <p:sp>
            <p:nvSpPr>
              <p:cNvPr id="1266" name="Rectangle 22"/>
              <p:cNvSpPr>
                <a:spLocks noChangeArrowheads="1"/>
              </p:cNvSpPr>
              <p:nvPr/>
            </p:nvSpPr>
            <p:spPr bwMode="auto">
              <a:xfrm>
                <a:off x="4256" y="785"/>
                <a:ext cx="69" cy="236"/>
              </a:xfrm>
              <a:prstGeom prst="rect">
                <a:avLst/>
              </a:prstGeom>
              <a:solidFill>
                <a:srgbClr val="33CCC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pt-BR"/>
              </a:p>
            </p:txBody>
          </p:sp>
          <p:sp>
            <p:nvSpPr>
              <p:cNvPr id="1267" name="Rectangle 23"/>
              <p:cNvSpPr>
                <a:spLocks noChangeArrowheads="1"/>
              </p:cNvSpPr>
              <p:nvPr/>
            </p:nvSpPr>
            <p:spPr bwMode="auto">
              <a:xfrm>
                <a:off x="4181" y="852"/>
                <a:ext cx="95" cy="236"/>
              </a:xfrm>
              <a:prstGeom prst="rect">
                <a:avLst/>
              </a:prstGeom>
              <a:solidFill>
                <a:srgbClr val="33CC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pt-BR"/>
              </a:p>
            </p:txBody>
          </p:sp>
          <p:sp>
            <p:nvSpPr>
              <p:cNvPr id="1268" name="AutoShape 24"/>
              <p:cNvSpPr>
                <a:spLocks noChangeArrowheads="1"/>
              </p:cNvSpPr>
              <p:nvPr/>
            </p:nvSpPr>
            <p:spPr bwMode="auto">
              <a:xfrm>
                <a:off x="4180" y="783"/>
                <a:ext cx="150" cy="71"/>
              </a:xfrm>
              <a:prstGeom prst="parallelogram">
                <a:avLst>
                  <a:gd name="adj" fmla="val 81387"/>
                </a:avLst>
              </a:prstGeom>
              <a:solidFill>
                <a:srgbClr val="33CC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pt-BR"/>
              </a:p>
            </p:txBody>
          </p:sp>
          <p:sp>
            <p:nvSpPr>
              <p:cNvPr id="1269" name="Line 25"/>
              <p:cNvSpPr>
                <a:spLocks noChangeShapeType="1"/>
              </p:cNvSpPr>
              <p:nvPr/>
            </p:nvSpPr>
            <p:spPr bwMode="auto">
              <a:xfrm>
                <a:off x="4330" y="788"/>
                <a:ext cx="0" cy="23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1270" name="Line 26"/>
              <p:cNvSpPr>
                <a:spLocks noChangeShapeType="1"/>
              </p:cNvSpPr>
              <p:nvPr/>
            </p:nvSpPr>
            <p:spPr bwMode="auto">
              <a:xfrm flipH="1">
                <a:off x="4276" y="1019"/>
                <a:ext cx="54" cy="6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1271" name="Rectangle 27"/>
              <p:cNvSpPr>
                <a:spLocks noChangeArrowheads="1"/>
              </p:cNvSpPr>
              <p:nvPr/>
            </p:nvSpPr>
            <p:spPr bwMode="auto">
              <a:xfrm>
                <a:off x="4193" y="883"/>
                <a:ext cx="63" cy="13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pt-BR"/>
              </a:p>
            </p:txBody>
          </p:sp>
          <p:sp>
            <p:nvSpPr>
              <p:cNvPr id="1272" name="Rectangle 28"/>
              <p:cNvSpPr>
                <a:spLocks noChangeArrowheads="1"/>
              </p:cNvSpPr>
              <p:nvPr/>
            </p:nvSpPr>
            <p:spPr bwMode="auto">
              <a:xfrm>
                <a:off x="4202" y="924"/>
                <a:ext cx="48" cy="48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pt-BR"/>
              </a:p>
            </p:txBody>
          </p:sp>
        </p:grpSp>
        <p:grpSp>
          <p:nvGrpSpPr>
            <p:cNvPr id="1080" name="Group 29"/>
            <p:cNvGrpSpPr>
              <a:grpSpLocks/>
            </p:cNvGrpSpPr>
            <p:nvPr/>
          </p:nvGrpSpPr>
          <p:grpSpPr bwMode="auto">
            <a:xfrm rot="-5400000">
              <a:off x="3896" y="1874"/>
              <a:ext cx="51" cy="147"/>
              <a:chOff x="3842" y="406"/>
              <a:chExt cx="51" cy="167"/>
            </a:xfrm>
          </p:grpSpPr>
          <p:sp>
            <p:nvSpPr>
              <p:cNvPr id="1262" name="Oval 30"/>
              <p:cNvSpPr>
                <a:spLocks noChangeArrowheads="1"/>
              </p:cNvSpPr>
              <p:nvPr/>
            </p:nvSpPr>
            <p:spPr bwMode="auto">
              <a:xfrm>
                <a:off x="3842" y="406"/>
                <a:ext cx="47" cy="47"/>
              </a:xfrm>
              <a:prstGeom prst="ellipse">
                <a:avLst/>
              </a:prstGeom>
              <a:solidFill>
                <a:schemeClr val="accent2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pt-BR"/>
              </a:p>
            </p:txBody>
          </p:sp>
          <p:sp>
            <p:nvSpPr>
              <p:cNvPr id="1263" name="Oval 31"/>
              <p:cNvSpPr>
                <a:spLocks noChangeArrowheads="1"/>
              </p:cNvSpPr>
              <p:nvPr/>
            </p:nvSpPr>
            <p:spPr bwMode="auto">
              <a:xfrm>
                <a:off x="3844" y="466"/>
                <a:ext cx="47" cy="47"/>
              </a:xfrm>
              <a:prstGeom prst="ellipse">
                <a:avLst/>
              </a:prstGeom>
              <a:solidFill>
                <a:schemeClr val="accent2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pt-BR"/>
              </a:p>
            </p:txBody>
          </p:sp>
          <p:sp>
            <p:nvSpPr>
              <p:cNvPr id="1264" name="Oval 32"/>
              <p:cNvSpPr>
                <a:spLocks noChangeArrowheads="1"/>
              </p:cNvSpPr>
              <p:nvPr/>
            </p:nvSpPr>
            <p:spPr bwMode="auto">
              <a:xfrm>
                <a:off x="3846" y="526"/>
                <a:ext cx="47" cy="47"/>
              </a:xfrm>
              <a:prstGeom prst="ellipse">
                <a:avLst/>
              </a:prstGeom>
              <a:solidFill>
                <a:schemeClr val="accent2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pt-BR"/>
              </a:p>
            </p:txBody>
          </p:sp>
        </p:grpSp>
        <p:sp>
          <p:nvSpPr>
            <p:cNvPr id="1081" name="Line 33"/>
            <p:cNvSpPr>
              <a:spLocks noChangeShapeType="1"/>
            </p:cNvSpPr>
            <p:nvPr/>
          </p:nvSpPr>
          <p:spPr bwMode="auto">
            <a:xfrm>
              <a:off x="3785" y="1767"/>
              <a:ext cx="312" cy="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1082" name="Line 34"/>
            <p:cNvSpPr>
              <a:spLocks noChangeShapeType="1"/>
            </p:cNvSpPr>
            <p:nvPr/>
          </p:nvSpPr>
          <p:spPr bwMode="auto">
            <a:xfrm>
              <a:off x="3787" y="1765"/>
              <a:ext cx="1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1083" name="Line 35"/>
            <p:cNvSpPr>
              <a:spLocks noChangeShapeType="1"/>
            </p:cNvSpPr>
            <p:nvPr/>
          </p:nvSpPr>
          <p:spPr bwMode="auto">
            <a:xfrm>
              <a:off x="4099" y="1764"/>
              <a:ext cx="1" cy="5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1084" name="Line 36"/>
            <p:cNvSpPr>
              <a:spLocks noChangeShapeType="1"/>
            </p:cNvSpPr>
            <p:nvPr/>
          </p:nvSpPr>
          <p:spPr bwMode="auto">
            <a:xfrm>
              <a:off x="3596" y="1427"/>
              <a:ext cx="182" cy="16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1085" name="Line 37"/>
            <p:cNvSpPr>
              <a:spLocks noChangeShapeType="1"/>
            </p:cNvSpPr>
            <p:nvPr/>
          </p:nvSpPr>
          <p:spPr bwMode="auto">
            <a:xfrm flipV="1">
              <a:off x="3604" y="1607"/>
              <a:ext cx="174" cy="20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1086" name="Line 38"/>
            <p:cNvSpPr>
              <a:spLocks noChangeShapeType="1"/>
            </p:cNvSpPr>
            <p:nvPr/>
          </p:nvSpPr>
          <p:spPr bwMode="auto">
            <a:xfrm flipV="1">
              <a:off x="3936" y="1661"/>
              <a:ext cx="1" cy="10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grpSp>
          <p:nvGrpSpPr>
            <p:cNvPr id="1087" name="Group 39"/>
            <p:cNvGrpSpPr>
              <a:grpSpLocks/>
            </p:cNvGrpSpPr>
            <p:nvPr/>
          </p:nvGrpSpPr>
          <p:grpSpPr bwMode="auto">
            <a:xfrm>
              <a:off x="4011" y="1811"/>
              <a:ext cx="132" cy="249"/>
              <a:chOff x="4180" y="783"/>
              <a:chExt cx="150" cy="307"/>
            </a:xfrm>
          </p:grpSpPr>
          <p:sp>
            <p:nvSpPr>
              <p:cNvPr id="1254" name="AutoShape 40"/>
              <p:cNvSpPr>
                <a:spLocks noChangeArrowheads="1"/>
              </p:cNvSpPr>
              <p:nvPr/>
            </p:nvSpPr>
            <p:spPr bwMode="auto">
              <a:xfrm>
                <a:off x="4180" y="1019"/>
                <a:ext cx="150" cy="71"/>
              </a:xfrm>
              <a:prstGeom prst="parallelogram">
                <a:avLst>
                  <a:gd name="adj" fmla="val 81387"/>
                </a:avLst>
              </a:prstGeom>
              <a:solidFill>
                <a:srgbClr val="33CCC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pt-BR"/>
              </a:p>
            </p:txBody>
          </p:sp>
          <p:sp>
            <p:nvSpPr>
              <p:cNvPr id="1255" name="Rectangle 41"/>
              <p:cNvSpPr>
                <a:spLocks noChangeArrowheads="1"/>
              </p:cNvSpPr>
              <p:nvPr/>
            </p:nvSpPr>
            <p:spPr bwMode="auto">
              <a:xfrm>
                <a:off x="4256" y="785"/>
                <a:ext cx="69" cy="236"/>
              </a:xfrm>
              <a:prstGeom prst="rect">
                <a:avLst/>
              </a:prstGeom>
              <a:solidFill>
                <a:srgbClr val="33CCC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pt-BR"/>
              </a:p>
            </p:txBody>
          </p:sp>
          <p:sp>
            <p:nvSpPr>
              <p:cNvPr id="1256" name="Rectangle 42"/>
              <p:cNvSpPr>
                <a:spLocks noChangeArrowheads="1"/>
              </p:cNvSpPr>
              <p:nvPr/>
            </p:nvSpPr>
            <p:spPr bwMode="auto">
              <a:xfrm>
                <a:off x="4181" y="852"/>
                <a:ext cx="95" cy="236"/>
              </a:xfrm>
              <a:prstGeom prst="rect">
                <a:avLst/>
              </a:prstGeom>
              <a:solidFill>
                <a:srgbClr val="33CC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pt-BR"/>
              </a:p>
            </p:txBody>
          </p:sp>
          <p:sp>
            <p:nvSpPr>
              <p:cNvPr id="1257" name="AutoShape 43"/>
              <p:cNvSpPr>
                <a:spLocks noChangeArrowheads="1"/>
              </p:cNvSpPr>
              <p:nvPr/>
            </p:nvSpPr>
            <p:spPr bwMode="auto">
              <a:xfrm>
                <a:off x="4180" y="783"/>
                <a:ext cx="150" cy="71"/>
              </a:xfrm>
              <a:prstGeom prst="parallelogram">
                <a:avLst>
                  <a:gd name="adj" fmla="val 81387"/>
                </a:avLst>
              </a:prstGeom>
              <a:solidFill>
                <a:srgbClr val="33CC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pt-BR"/>
              </a:p>
            </p:txBody>
          </p:sp>
          <p:sp>
            <p:nvSpPr>
              <p:cNvPr id="1258" name="Line 44"/>
              <p:cNvSpPr>
                <a:spLocks noChangeShapeType="1"/>
              </p:cNvSpPr>
              <p:nvPr/>
            </p:nvSpPr>
            <p:spPr bwMode="auto">
              <a:xfrm>
                <a:off x="4330" y="788"/>
                <a:ext cx="0" cy="23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1259" name="Line 45"/>
              <p:cNvSpPr>
                <a:spLocks noChangeShapeType="1"/>
              </p:cNvSpPr>
              <p:nvPr/>
            </p:nvSpPr>
            <p:spPr bwMode="auto">
              <a:xfrm flipH="1">
                <a:off x="4276" y="1019"/>
                <a:ext cx="54" cy="6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1260" name="Rectangle 46"/>
              <p:cNvSpPr>
                <a:spLocks noChangeArrowheads="1"/>
              </p:cNvSpPr>
              <p:nvPr/>
            </p:nvSpPr>
            <p:spPr bwMode="auto">
              <a:xfrm>
                <a:off x="4193" y="883"/>
                <a:ext cx="63" cy="13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pt-BR"/>
              </a:p>
            </p:txBody>
          </p:sp>
          <p:sp>
            <p:nvSpPr>
              <p:cNvPr id="1261" name="Rectangle 47"/>
              <p:cNvSpPr>
                <a:spLocks noChangeArrowheads="1"/>
              </p:cNvSpPr>
              <p:nvPr/>
            </p:nvSpPr>
            <p:spPr bwMode="auto">
              <a:xfrm>
                <a:off x="4202" y="924"/>
                <a:ext cx="48" cy="48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pt-BR"/>
              </a:p>
            </p:txBody>
          </p:sp>
        </p:grpSp>
        <p:grpSp>
          <p:nvGrpSpPr>
            <p:cNvPr id="1088" name="Group 48"/>
            <p:cNvGrpSpPr>
              <a:grpSpLocks/>
            </p:cNvGrpSpPr>
            <p:nvPr/>
          </p:nvGrpSpPr>
          <p:grpSpPr bwMode="auto">
            <a:xfrm>
              <a:off x="3408" y="2201"/>
              <a:ext cx="302" cy="583"/>
              <a:chOff x="3314" y="1248"/>
              <a:chExt cx="344" cy="694"/>
            </a:xfrm>
          </p:grpSpPr>
          <p:graphicFrame>
            <p:nvGraphicFramePr>
              <p:cNvPr id="1035" name="Object 49"/>
              <p:cNvGraphicFramePr>
                <a:graphicFrameLocks noChangeAspect="1"/>
              </p:cNvGraphicFramePr>
              <p:nvPr/>
            </p:nvGraphicFramePr>
            <p:xfrm>
              <a:off x="3314" y="1248"/>
              <a:ext cx="299" cy="248"/>
            </p:xfrm>
            <a:graphic>
              <a:graphicData uri="http://schemas.openxmlformats.org/presentationml/2006/ole">
                <p:oleObj spid="_x0000_s1422" name="Clip" r:id="rId8" imgW="1307263" imgH="1084139" progId="">
                  <p:embed/>
                </p:oleObj>
              </a:graphicData>
            </a:graphic>
          </p:graphicFrame>
          <p:sp>
            <p:nvSpPr>
              <p:cNvPr id="1247" name="Line 50"/>
              <p:cNvSpPr>
                <a:spLocks noChangeShapeType="1"/>
              </p:cNvSpPr>
              <p:nvPr/>
            </p:nvSpPr>
            <p:spPr bwMode="auto">
              <a:xfrm flipV="1">
                <a:off x="3606" y="1433"/>
                <a:ext cx="52" cy="5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graphicFrame>
            <p:nvGraphicFramePr>
              <p:cNvPr id="1036" name="Object 51"/>
              <p:cNvGraphicFramePr>
                <a:graphicFrameLocks noChangeAspect="1"/>
              </p:cNvGraphicFramePr>
              <p:nvPr/>
            </p:nvGraphicFramePr>
            <p:xfrm>
              <a:off x="3314" y="1694"/>
              <a:ext cx="299" cy="248"/>
            </p:xfrm>
            <a:graphic>
              <a:graphicData uri="http://schemas.openxmlformats.org/presentationml/2006/ole">
                <p:oleObj spid="_x0000_s1423" name="Clip" r:id="rId9" imgW="1307263" imgH="1084139" progId="">
                  <p:embed/>
                </p:oleObj>
              </a:graphicData>
            </a:graphic>
          </p:graphicFrame>
          <p:sp>
            <p:nvSpPr>
              <p:cNvPr id="1248" name="Line 52"/>
              <p:cNvSpPr>
                <a:spLocks noChangeShapeType="1"/>
              </p:cNvSpPr>
              <p:nvPr/>
            </p:nvSpPr>
            <p:spPr bwMode="auto">
              <a:xfrm flipV="1">
                <a:off x="3606" y="1882"/>
                <a:ext cx="52" cy="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grpSp>
            <p:nvGrpSpPr>
              <p:cNvPr id="1249" name="Group 53"/>
              <p:cNvGrpSpPr>
                <a:grpSpLocks/>
              </p:cNvGrpSpPr>
              <p:nvPr/>
            </p:nvGrpSpPr>
            <p:grpSpPr bwMode="auto">
              <a:xfrm>
                <a:off x="3404" y="1504"/>
                <a:ext cx="51" cy="167"/>
                <a:chOff x="3842" y="406"/>
                <a:chExt cx="51" cy="167"/>
              </a:xfrm>
            </p:grpSpPr>
            <p:sp>
              <p:nvSpPr>
                <p:cNvPr id="1251" name="Oval 54"/>
                <p:cNvSpPr>
                  <a:spLocks noChangeArrowheads="1"/>
                </p:cNvSpPr>
                <p:nvPr/>
              </p:nvSpPr>
              <p:spPr bwMode="auto">
                <a:xfrm>
                  <a:off x="3842" y="406"/>
                  <a:ext cx="47" cy="47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pt-BR"/>
                </a:p>
              </p:txBody>
            </p:sp>
            <p:sp>
              <p:nvSpPr>
                <p:cNvPr id="1252" name="Oval 55"/>
                <p:cNvSpPr>
                  <a:spLocks noChangeArrowheads="1"/>
                </p:cNvSpPr>
                <p:nvPr/>
              </p:nvSpPr>
              <p:spPr bwMode="auto">
                <a:xfrm>
                  <a:off x="3844" y="466"/>
                  <a:ext cx="47" cy="47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pt-BR"/>
                </a:p>
              </p:txBody>
            </p:sp>
            <p:sp>
              <p:nvSpPr>
                <p:cNvPr id="1253" name="Oval 56"/>
                <p:cNvSpPr>
                  <a:spLocks noChangeArrowheads="1"/>
                </p:cNvSpPr>
                <p:nvPr/>
              </p:nvSpPr>
              <p:spPr bwMode="auto">
                <a:xfrm>
                  <a:off x="3846" y="526"/>
                  <a:ext cx="47" cy="47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pt-BR"/>
                </a:p>
              </p:txBody>
            </p:sp>
          </p:grpSp>
          <p:sp>
            <p:nvSpPr>
              <p:cNvPr id="1250" name="Line 57"/>
              <p:cNvSpPr>
                <a:spLocks noChangeShapeType="1"/>
              </p:cNvSpPr>
              <p:nvPr/>
            </p:nvSpPr>
            <p:spPr bwMode="auto">
              <a:xfrm>
                <a:off x="3654" y="1431"/>
                <a:ext cx="0" cy="4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</p:grpSp>
        <p:graphicFrame>
          <p:nvGraphicFramePr>
            <p:cNvPr id="1026" name="Object 58"/>
            <p:cNvGraphicFramePr>
              <a:graphicFrameLocks noChangeAspect="1"/>
            </p:cNvGraphicFramePr>
            <p:nvPr/>
          </p:nvGraphicFramePr>
          <p:xfrm>
            <a:off x="3955" y="2837"/>
            <a:ext cx="263" cy="209"/>
          </p:xfrm>
          <a:graphic>
            <a:graphicData uri="http://schemas.openxmlformats.org/presentationml/2006/ole">
              <p:oleObj spid="_x0000_s1424" name="Clip" r:id="rId10" imgW="1307263" imgH="1084139" progId="">
                <p:embed/>
              </p:oleObj>
            </a:graphicData>
          </a:graphic>
        </p:graphicFrame>
        <p:graphicFrame>
          <p:nvGraphicFramePr>
            <p:cNvPr id="1027" name="Object 59"/>
            <p:cNvGraphicFramePr>
              <a:graphicFrameLocks noChangeAspect="1"/>
            </p:cNvGraphicFramePr>
            <p:nvPr/>
          </p:nvGraphicFramePr>
          <p:xfrm>
            <a:off x="3568" y="2830"/>
            <a:ext cx="262" cy="208"/>
          </p:xfrm>
          <a:graphic>
            <a:graphicData uri="http://schemas.openxmlformats.org/presentationml/2006/ole">
              <p:oleObj spid="_x0000_s1425" name="Clip" r:id="rId11" imgW="1307263" imgH="1084139" progId="">
                <p:embed/>
              </p:oleObj>
            </a:graphicData>
          </a:graphic>
        </p:graphicFrame>
        <p:sp>
          <p:nvSpPr>
            <p:cNvPr id="1089" name="Oval 60"/>
            <p:cNvSpPr>
              <a:spLocks noChangeArrowheads="1"/>
            </p:cNvSpPr>
            <p:nvPr/>
          </p:nvSpPr>
          <p:spPr bwMode="auto">
            <a:xfrm rot="-5400000">
              <a:off x="3831" y="2895"/>
              <a:ext cx="40" cy="41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pt-BR"/>
            </a:p>
          </p:txBody>
        </p:sp>
        <p:sp>
          <p:nvSpPr>
            <p:cNvPr id="1090" name="Oval 61"/>
            <p:cNvSpPr>
              <a:spLocks noChangeArrowheads="1"/>
            </p:cNvSpPr>
            <p:nvPr/>
          </p:nvSpPr>
          <p:spPr bwMode="auto">
            <a:xfrm rot="-5400000">
              <a:off x="3884" y="2894"/>
              <a:ext cx="40" cy="42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pt-BR"/>
            </a:p>
          </p:txBody>
        </p:sp>
        <p:sp>
          <p:nvSpPr>
            <p:cNvPr id="1091" name="Oval 62"/>
            <p:cNvSpPr>
              <a:spLocks noChangeArrowheads="1"/>
            </p:cNvSpPr>
            <p:nvPr/>
          </p:nvSpPr>
          <p:spPr bwMode="auto">
            <a:xfrm rot="-5400000">
              <a:off x="3933" y="2897"/>
              <a:ext cx="39" cy="41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pt-BR"/>
            </a:p>
          </p:txBody>
        </p:sp>
        <p:sp>
          <p:nvSpPr>
            <p:cNvPr id="1092" name="Line 63"/>
            <p:cNvSpPr>
              <a:spLocks noChangeShapeType="1"/>
            </p:cNvSpPr>
            <p:nvPr/>
          </p:nvSpPr>
          <p:spPr bwMode="auto">
            <a:xfrm rot="-5400000">
              <a:off x="4097" y="2821"/>
              <a:ext cx="38" cy="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1093" name="Line 64"/>
            <p:cNvSpPr>
              <a:spLocks noChangeShapeType="1"/>
            </p:cNvSpPr>
            <p:nvPr/>
          </p:nvSpPr>
          <p:spPr bwMode="auto">
            <a:xfrm rot="5400000" flipH="1">
              <a:off x="3702" y="2816"/>
              <a:ext cx="4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1094" name="Line 65"/>
            <p:cNvSpPr>
              <a:spLocks noChangeShapeType="1"/>
            </p:cNvSpPr>
            <p:nvPr/>
          </p:nvSpPr>
          <p:spPr bwMode="auto">
            <a:xfrm rot="16200000" flipV="1">
              <a:off x="3921" y="2602"/>
              <a:ext cx="0" cy="39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1095" name="Line 66"/>
            <p:cNvSpPr>
              <a:spLocks noChangeShapeType="1"/>
            </p:cNvSpPr>
            <p:nvPr/>
          </p:nvSpPr>
          <p:spPr bwMode="auto">
            <a:xfrm flipV="1">
              <a:off x="3710" y="2564"/>
              <a:ext cx="59" cy="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1096" name="Line 67"/>
            <p:cNvSpPr>
              <a:spLocks noChangeShapeType="1"/>
            </p:cNvSpPr>
            <p:nvPr/>
          </p:nvSpPr>
          <p:spPr bwMode="auto">
            <a:xfrm>
              <a:off x="4089" y="2593"/>
              <a:ext cx="191" cy="24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1097" name="Line 68"/>
            <p:cNvSpPr>
              <a:spLocks noChangeShapeType="1"/>
            </p:cNvSpPr>
            <p:nvPr/>
          </p:nvSpPr>
          <p:spPr bwMode="auto">
            <a:xfrm flipH="1">
              <a:off x="4590" y="2591"/>
              <a:ext cx="176" cy="24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graphicFrame>
          <p:nvGraphicFramePr>
            <p:cNvPr id="1028" name="Object 69"/>
            <p:cNvGraphicFramePr>
              <a:graphicFrameLocks noChangeAspect="1"/>
            </p:cNvGraphicFramePr>
            <p:nvPr/>
          </p:nvGraphicFramePr>
          <p:xfrm>
            <a:off x="4702" y="2309"/>
            <a:ext cx="128" cy="152"/>
          </p:xfrm>
          <a:graphic>
            <a:graphicData uri="http://schemas.openxmlformats.org/presentationml/2006/ole">
              <p:oleObj spid="_x0000_s1426" name="Clip" r:id="rId12" imgW="982811" imgH="1208363" progId="">
                <p:embed/>
              </p:oleObj>
            </a:graphicData>
          </a:graphic>
        </p:graphicFrame>
        <p:graphicFrame>
          <p:nvGraphicFramePr>
            <p:cNvPr id="1029" name="Object 70"/>
            <p:cNvGraphicFramePr>
              <a:graphicFrameLocks noChangeAspect="1"/>
            </p:cNvGraphicFramePr>
            <p:nvPr/>
          </p:nvGraphicFramePr>
          <p:xfrm>
            <a:off x="3860" y="2360"/>
            <a:ext cx="128" cy="151"/>
          </p:xfrm>
          <a:graphic>
            <a:graphicData uri="http://schemas.openxmlformats.org/presentationml/2006/ole">
              <p:oleObj spid="_x0000_s1427" name="Clip" r:id="rId13" imgW="982811" imgH="1208363" progId="">
                <p:embed/>
              </p:oleObj>
            </a:graphicData>
          </a:graphic>
        </p:graphicFrame>
        <p:sp>
          <p:nvSpPr>
            <p:cNvPr id="1098" name="Freeform 71"/>
            <p:cNvSpPr>
              <a:spLocks/>
            </p:cNvSpPr>
            <p:nvPr/>
          </p:nvSpPr>
          <p:spPr bwMode="auto">
            <a:xfrm>
              <a:off x="3911" y="2218"/>
              <a:ext cx="853" cy="192"/>
            </a:xfrm>
            <a:custGeom>
              <a:avLst/>
              <a:gdLst>
                <a:gd name="T0" fmla="*/ 0 w 972"/>
                <a:gd name="T1" fmla="*/ 136 h 228"/>
                <a:gd name="T2" fmla="*/ 292 w 972"/>
                <a:gd name="T3" fmla="*/ 6 h 228"/>
                <a:gd name="T4" fmla="*/ 657 w 972"/>
                <a:gd name="T5" fmla="*/ 102 h 228"/>
                <a:gd name="T6" fmla="*/ 0 60000 65536"/>
                <a:gd name="T7" fmla="*/ 0 60000 65536"/>
                <a:gd name="T8" fmla="*/ 0 60000 65536"/>
                <a:gd name="T9" fmla="*/ 0 w 972"/>
                <a:gd name="T10" fmla="*/ 0 h 228"/>
                <a:gd name="T11" fmla="*/ 972 w 972"/>
                <a:gd name="T12" fmla="*/ 228 h 22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972" h="228">
                  <a:moveTo>
                    <a:pt x="0" y="228"/>
                  </a:moveTo>
                  <a:cubicBezTo>
                    <a:pt x="135" y="123"/>
                    <a:pt x="270" y="18"/>
                    <a:pt x="432" y="9"/>
                  </a:cubicBezTo>
                  <a:cubicBezTo>
                    <a:pt x="594" y="0"/>
                    <a:pt x="783" y="85"/>
                    <a:pt x="972" y="171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grpSp>
          <p:nvGrpSpPr>
            <p:cNvPr id="1099" name="Group 72"/>
            <p:cNvGrpSpPr>
              <a:grpSpLocks/>
            </p:cNvGrpSpPr>
            <p:nvPr/>
          </p:nvGrpSpPr>
          <p:grpSpPr bwMode="auto">
            <a:xfrm>
              <a:off x="4079" y="3114"/>
              <a:ext cx="256" cy="269"/>
              <a:chOff x="2870" y="1518"/>
              <a:chExt cx="292" cy="320"/>
            </a:xfrm>
          </p:grpSpPr>
          <p:graphicFrame>
            <p:nvGraphicFramePr>
              <p:cNvPr id="1033" name="Object 73"/>
              <p:cNvGraphicFramePr>
                <a:graphicFrameLocks noChangeAspect="1"/>
              </p:cNvGraphicFramePr>
              <p:nvPr/>
            </p:nvGraphicFramePr>
            <p:xfrm>
              <a:off x="2870" y="1518"/>
              <a:ext cx="272" cy="282"/>
            </p:xfrm>
            <a:graphic>
              <a:graphicData uri="http://schemas.openxmlformats.org/presentationml/2006/ole">
                <p:oleObj spid="_x0000_s1428" name="Clip" r:id="rId14" imgW="826829" imgH="840406" progId="">
                  <p:embed/>
                </p:oleObj>
              </a:graphicData>
            </a:graphic>
          </p:graphicFrame>
          <p:graphicFrame>
            <p:nvGraphicFramePr>
              <p:cNvPr id="1034" name="Object 74"/>
              <p:cNvGraphicFramePr>
                <a:graphicFrameLocks noChangeAspect="1"/>
              </p:cNvGraphicFramePr>
              <p:nvPr/>
            </p:nvGraphicFramePr>
            <p:xfrm>
              <a:off x="2913" y="1602"/>
              <a:ext cx="249" cy="236"/>
            </p:xfrm>
            <a:graphic>
              <a:graphicData uri="http://schemas.openxmlformats.org/presentationml/2006/ole">
                <p:oleObj spid="_x0000_s1429" name="Clip" r:id="rId15" imgW="1268295" imgH="1199426" progId="">
                  <p:embed/>
                </p:oleObj>
              </a:graphicData>
            </a:graphic>
          </p:graphicFrame>
        </p:grpSp>
        <p:grpSp>
          <p:nvGrpSpPr>
            <p:cNvPr id="1100" name="Group 75"/>
            <p:cNvGrpSpPr>
              <a:grpSpLocks/>
            </p:cNvGrpSpPr>
            <p:nvPr/>
          </p:nvGrpSpPr>
          <p:grpSpPr bwMode="auto">
            <a:xfrm>
              <a:off x="4569" y="3134"/>
              <a:ext cx="256" cy="269"/>
              <a:chOff x="2870" y="1518"/>
              <a:chExt cx="292" cy="320"/>
            </a:xfrm>
          </p:grpSpPr>
          <p:graphicFrame>
            <p:nvGraphicFramePr>
              <p:cNvPr id="1031" name="Object 76"/>
              <p:cNvGraphicFramePr>
                <a:graphicFrameLocks noChangeAspect="1"/>
              </p:cNvGraphicFramePr>
              <p:nvPr/>
            </p:nvGraphicFramePr>
            <p:xfrm>
              <a:off x="2870" y="1518"/>
              <a:ext cx="272" cy="282"/>
            </p:xfrm>
            <a:graphic>
              <a:graphicData uri="http://schemas.openxmlformats.org/presentationml/2006/ole">
                <p:oleObj spid="_x0000_s1430" name="Clip" r:id="rId16" imgW="826829" imgH="840406" progId="">
                  <p:embed/>
                </p:oleObj>
              </a:graphicData>
            </a:graphic>
          </p:graphicFrame>
          <p:graphicFrame>
            <p:nvGraphicFramePr>
              <p:cNvPr id="1032" name="Object 77"/>
              <p:cNvGraphicFramePr>
                <a:graphicFrameLocks noChangeAspect="1"/>
              </p:cNvGraphicFramePr>
              <p:nvPr/>
            </p:nvGraphicFramePr>
            <p:xfrm>
              <a:off x="2913" y="1602"/>
              <a:ext cx="249" cy="236"/>
            </p:xfrm>
            <a:graphic>
              <a:graphicData uri="http://schemas.openxmlformats.org/presentationml/2006/ole">
                <p:oleObj spid="_x0000_s1431" name="Clip" r:id="rId17" imgW="1268295" imgH="1199426" progId="">
                  <p:embed/>
                </p:oleObj>
              </a:graphicData>
            </a:graphic>
          </p:graphicFrame>
        </p:grpSp>
        <p:grpSp>
          <p:nvGrpSpPr>
            <p:cNvPr id="1101" name="Group 78"/>
            <p:cNvGrpSpPr>
              <a:grpSpLocks/>
            </p:cNvGrpSpPr>
            <p:nvPr/>
          </p:nvGrpSpPr>
          <p:grpSpPr bwMode="auto">
            <a:xfrm>
              <a:off x="4308" y="2955"/>
              <a:ext cx="239" cy="237"/>
              <a:chOff x="4733" y="2082"/>
              <a:chExt cx="272" cy="282"/>
            </a:xfrm>
          </p:grpSpPr>
          <p:graphicFrame>
            <p:nvGraphicFramePr>
              <p:cNvPr id="1030" name="Object 79"/>
              <p:cNvGraphicFramePr>
                <a:graphicFrameLocks noChangeAspect="1"/>
              </p:cNvGraphicFramePr>
              <p:nvPr/>
            </p:nvGraphicFramePr>
            <p:xfrm>
              <a:off x="4733" y="2082"/>
              <a:ext cx="272" cy="282"/>
            </p:xfrm>
            <a:graphic>
              <a:graphicData uri="http://schemas.openxmlformats.org/presentationml/2006/ole">
                <p:oleObj spid="_x0000_s1432" name="Clip" r:id="rId18" imgW="826829" imgH="840406" progId="">
                  <p:embed/>
                </p:oleObj>
              </a:graphicData>
            </a:graphic>
          </p:graphicFrame>
          <p:sp>
            <p:nvSpPr>
              <p:cNvPr id="1246" name="Rectangle 80"/>
              <p:cNvSpPr>
                <a:spLocks noChangeArrowheads="1"/>
              </p:cNvSpPr>
              <p:nvPr/>
            </p:nvSpPr>
            <p:spPr bwMode="auto">
              <a:xfrm>
                <a:off x="4812" y="2181"/>
                <a:ext cx="192" cy="183"/>
              </a:xfrm>
              <a:prstGeom prst="rect">
                <a:avLst/>
              </a:prstGeom>
              <a:solidFill>
                <a:srgbClr val="33CC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pt-BR"/>
              </a:p>
            </p:txBody>
          </p:sp>
        </p:grpSp>
        <p:sp>
          <p:nvSpPr>
            <p:cNvPr id="1102" name="Line 81"/>
            <p:cNvSpPr>
              <a:spLocks noChangeShapeType="1"/>
            </p:cNvSpPr>
            <p:nvPr/>
          </p:nvSpPr>
          <p:spPr bwMode="auto">
            <a:xfrm>
              <a:off x="4501" y="2894"/>
              <a:ext cx="0" cy="14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grpSp>
          <p:nvGrpSpPr>
            <p:cNvPr id="1103" name="Group 82"/>
            <p:cNvGrpSpPr>
              <a:grpSpLocks/>
            </p:cNvGrpSpPr>
            <p:nvPr/>
          </p:nvGrpSpPr>
          <p:grpSpPr bwMode="auto">
            <a:xfrm>
              <a:off x="4955" y="2531"/>
              <a:ext cx="131" cy="258"/>
              <a:chOff x="4180" y="783"/>
              <a:chExt cx="150" cy="307"/>
            </a:xfrm>
          </p:grpSpPr>
          <p:sp>
            <p:nvSpPr>
              <p:cNvPr id="1238" name="AutoShape 83"/>
              <p:cNvSpPr>
                <a:spLocks noChangeArrowheads="1"/>
              </p:cNvSpPr>
              <p:nvPr/>
            </p:nvSpPr>
            <p:spPr bwMode="auto">
              <a:xfrm>
                <a:off x="4180" y="1019"/>
                <a:ext cx="150" cy="71"/>
              </a:xfrm>
              <a:prstGeom prst="parallelogram">
                <a:avLst>
                  <a:gd name="adj" fmla="val 81387"/>
                </a:avLst>
              </a:prstGeom>
              <a:solidFill>
                <a:srgbClr val="33CCC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pt-BR"/>
              </a:p>
            </p:txBody>
          </p:sp>
          <p:sp>
            <p:nvSpPr>
              <p:cNvPr id="1239" name="Rectangle 84"/>
              <p:cNvSpPr>
                <a:spLocks noChangeArrowheads="1"/>
              </p:cNvSpPr>
              <p:nvPr/>
            </p:nvSpPr>
            <p:spPr bwMode="auto">
              <a:xfrm>
                <a:off x="4256" y="785"/>
                <a:ext cx="69" cy="236"/>
              </a:xfrm>
              <a:prstGeom prst="rect">
                <a:avLst/>
              </a:prstGeom>
              <a:solidFill>
                <a:srgbClr val="33CCC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pt-BR"/>
              </a:p>
            </p:txBody>
          </p:sp>
          <p:sp>
            <p:nvSpPr>
              <p:cNvPr id="1240" name="Rectangle 85"/>
              <p:cNvSpPr>
                <a:spLocks noChangeArrowheads="1"/>
              </p:cNvSpPr>
              <p:nvPr/>
            </p:nvSpPr>
            <p:spPr bwMode="auto">
              <a:xfrm>
                <a:off x="4181" y="852"/>
                <a:ext cx="95" cy="236"/>
              </a:xfrm>
              <a:prstGeom prst="rect">
                <a:avLst/>
              </a:prstGeom>
              <a:solidFill>
                <a:srgbClr val="33CC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pt-BR"/>
              </a:p>
            </p:txBody>
          </p:sp>
          <p:sp>
            <p:nvSpPr>
              <p:cNvPr id="1241" name="AutoShape 86"/>
              <p:cNvSpPr>
                <a:spLocks noChangeArrowheads="1"/>
              </p:cNvSpPr>
              <p:nvPr/>
            </p:nvSpPr>
            <p:spPr bwMode="auto">
              <a:xfrm>
                <a:off x="4180" y="783"/>
                <a:ext cx="150" cy="71"/>
              </a:xfrm>
              <a:prstGeom prst="parallelogram">
                <a:avLst>
                  <a:gd name="adj" fmla="val 81387"/>
                </a:avLst>
              </a:prstGeom>
              <a:solidFill>
                <a:srgbClr val="33CC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pt-BR"/>
              </a:p>
            </p:txBody>
          </p:sp>
          <p:sp>
            <p:nvSpPr>
              <p:cNvPr id="1242" name="Line 87"/>
              <p:cNvSpPr>
                <a:spLocks noChangeShapeType="1"/>
              </p:cNvSpPr>
              <p:nvPr/>
            </p:nvSpPr>
            <p:spPr bwMode="auto">
              <a:xfrm>
                <a:off x="4330" y="788"/>
                <a:ext cx="0" cy="23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1243" name="Line 88"/>
              <p:cNvSpPr>
                <a:spLocks noChangeShapeType="1"/>
              </p:cNvSpPr>
              <p:nvPr/>
            </p:nvSpPr>
            <p:spPr bwMode="auto">
              <a:xfrm flipH="1">
                <a:off x="4276" y="1019"/>
                <a:ext cx="54" cy="6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1244" name="Rectangle 89"/>
              <p:cNvSpPr>
                <a:spLocks noChangeArrowheads="1"/>
              </p:cNvSpPr>
              <p:nvPr/>
            </p:nvSpPr>
            <p:spPr bwMode="auto">
              <a:xfrm>
                <a:off x="4193" y="883"/>
                <a:ext cx="63" cy="13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pt-BR"/>
              </a:p>
            </p:txBody>
          </p:sp>
          <p:sp>
            <p:nvSpPr>
              <p:cNvPr id="1245" name="Rectangle 90"/>
              <p:cNvSpPr>
                <a:spLocks noChangeArrowheads="1"/>
              </p:cNvSpPr>
              <p:nvPr/>
            </p:nvSpPr>
            <p:spPr bwMode="auto">
              <a:xfrm>
                <a:off x="4202" y="924"/>
                <a:ext cx="48" cy="48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pt-BR"/>
              </a:p>
            </p:txBody>
          </p:sp>
        </p:grpSp>
        <p:grpSp>
          <p:nvGrpSpPr>
            <p:cNvPr id="1104" name="Group 91"/>
            <p:cNvGrpSpPr>
              <a:grpSpLocks/>
            </p:cNvGrpSpPr>
            <p:nvPr/>
          </p:nvGrpSpPr>
          <p:grpSpPr bwMode="auto">
            <a:xfrm>
              <a:off x="4947" y="2811"/>
              <a:ext cx="131" cy="258"/>
              <a:chOff x="4180" y="783"/>
              <a:chExt cx="150" cy="307"/>
            </a:xfrm>
          </p:grpSpPr>
          <p:sp>
            <p:nvSpPr>
              <p:cNvPr id="1230" name="AutoShape 92"/>
              <p:cNvSpPr>
                <a:spLocks noChangeArrowheads="1"/>
              </p:cNvSpPr>
              <p:nvPr/>
            </p:nvSpPr>
            <p:spPr bwMode="auto">
              <a:xfrm>
                <a:off x="4180" y="1019"/>
                <a:ext cx="150" cy="71"/>
              </a:xfrm>
              <a:prstGeom prst="parallelogram">
                <a:avLst>
                  <a:gd name="adj" fmla="val 81387"/>
                </a:avLst>
              </a:prstGeom>
              <a:solidFill>
                <a:srgbClr val="33CCC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pt-BR"/>
              </a:p>
            </p:txBody>
          </p:sp>
          <p:sp>
            <p:nvSpPr>
              <p:cNvPr id="1231" name="Rectangle 93"/>
              <p:cNvSpPr>
                <a:spLocks noChangeArrowheads="1"/>
              </p:cNvSpPr>
              <p:nvPr/>
            </p:nvSpPr>
            <p:spPr bwMode="auto">
              <a:xfrm>
                <a:off x="4256" y="785"/>
                <a:ext cx="69" cy="236"/>
              </a:xfrm>
              <a:prstGeom prst="rect">
                <a:avLst/>
              </a:prstGeom>
              <a:solidFill>
                <a:srgbClr val="33CCC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pt-BR"/>
              </a:p>
            </p:txBody>
          </p:sp>
          <p:sp>
            <p:nvSpPr>
              <p:cNvPr id="1232" name="Rectangle 94"/>
              <p:cNvSpPr>
                <a:spLocks noChangeArrowheads="1"/>
              </p:cNvSpPr>
              <p:nvPr/>
            </p:nvSpPr>
            <p:spPr bwMode="auto">
              <a:xfrm>
                <a:off x="4181" y="852"/>
                <a:ext cx="95" cy="236"/>
              </a:xfrm>
              <a:prstGeom prst="rect">
                <a:avLst/>
              </a:prstGeom>
              <a:solidFill>
                <a:srgbClr val="33CC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pt-BR"/>
              </a:p>
            </p:txBody>
          </p:sp>
          <p:sp>
            <p:nvSpPr>
              <p:cNvPr id="1233" name="AutoShape 95"/>
              <p:cNvSpPr>
                <a:spLocks noChangeArrowheads="1"/>
              </p:cNvSpPr>
              <p:nvPr/>
            </p:nvSpPr>
            <p:spPr bwMode="auto">
              <a:xfrm>
                <a:off x="4180" y="783"/>
                <a:ext cx="150" cy="71"/>
              </a:xfrm>
              <a:prstGeom prst="parallelogram">
                <a:avLst>
                  <a:gd name="adj" fmla="val 81387"/>
                </a:avLst>
              </a:prstGeom>
              <a:solidFill>
                <a:srgbClr val="33CC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pt-BR"/>
              </a:p>
            </p:txBody>
          </p:sp>
          <p:sp>
            <p:nvSpPr>
              <p:cNvPr id="1234" name="Line 96"/>
              <p:cNvSpPr>
                <a:spLocks noChangeShapeType="1"/>
              </p:cNvSpPr>
              <p:nvPr/>
            </p:nvSpPr>
            <p:spPr bwMode="auto">
              <a:xfrm>
                <a:off x="4330" y="788"/>
                <a:ext cx="0" cy="23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1235" name="Line 97"/>
              <p:cNvSpPr>
                <a:spLocks noChangeShapeType="1"/>
              </p:cNvSpPr>
              <p:nvPr/>
            </p:nvSpPr>
            <p:spPr bwMode="auto">
              <a:xfrm flipH="1">
                <a:off x="4276" y="1019"/>
                <a:ext cx="54" cy="6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1236" name="Rectangle 98"/>
              <p:cNvSpPr>
                <a:spLocks noChangeArrowheads="1"/>
              </p:cNvSpPr>
              <p:nvPr/>
            </p:nvSpPr>
            <p:spPr bwMode="auto">
              <a:xfrm>
                <a:off x="4193" y="883"/>
                <a:ext cx="63" cy="13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pt-BR"/>
              </a:p>
            </p:txBody>
          </p:sp>
          <p:sp>
            <p:nvSpPr>
              <p:cNvPr id="1237" name="Rectangle 99"/>
              <p:cNvSpPr>
                <a:spLocks noChangeArrowheads="1"/>
              </p:cNvSpPr>
              <p:nvPr/>
            </p:nvSpPr>
            <p:spPr bwMode="auto">
              <a:xfrm>
                <a:off x="4202" y="924"/>
                <a:ext cx="48" cy="48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pt-BR"/>
              </a:p>
            </p:txBody>
          </p:sp>
        </p:grpSp>
        <p:sp>
          <p:nvSpPr>
            <p:cNvPr id="1105" name="Line 100"/>
            <p:cNvSpPr>
              <a:spLocks noChangeShapeType="1"/>
            </p:cNvSpPr>
            <p:nvPr/>
          </p:nvSpPr>
          <p:spPr bwMode="auto">
            <a:xfrm rot="5400000" flipH="1">
              <a:off x="4711" y="2767"/>
              <a:ext cx="38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1106" name="Line 101"/>
            <p:cNvSpPr>
              <a:spLocks noChangeShapeType="1"/>
            </p:cNvSpPr>
            <p:nvPr/>
          </p:nvSpPr>
          <p:spPr bwMode="auto">
            <a:xfrm rot="-5400000">
              <a:off x="4935" y="2925"/>
              <a:ext cx="0" cy="6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1107" name="Line 102"/>
            <p:cNvSpPr>
              <a:spLocks noChangeShapeType="1"/>
            </p:cNvSpPr>
            <p:nvPr/>
          </p:nvSpPr>
          <p:spPr bwMode="auto">
            <a:xfrm rot="-5400000">
              <a:off x="4928" y="2630"/>
              <a:ext cx="0" cy="5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1108" name="Line 103"/>
            <p:cNvSpPr>
              <a:spLocks noChangeShapeType="1"/>
            </p:cNvSpPr>
            <p:nvPr/>
          </p:nvSpPr>
          <p:spPr bwMode="auto">
            <a:xfrm flipV="1">
              <a:off x="4096" y="1459"/>
              <a:ext cx="289" cy="13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1109" name="Line 104"/>
            <p:cNvSpPr>
              <a:spLocks noChangeShapeType="1"/>
            </p:cNvSpPr>
            <p:nvPr/>
          </p:nvSpPr>
          <p:spPr bwMode="auto">
            <a:xfrm>
              <a:off x="4685" y="1449"/>
              <a:ext cx="306" cy="13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1110" name="Line 105"/>
            <p:cNvSpPr>
              <a:spLocks noChangeShapeType="1"/>
            </p:cNvSpPr>
            <p:nvPr/>
          </p:nvSpPr>
          <p:spPr bwMode="auto">
            <a:xfrm flipH="1">
              <a:off x="5012" y="1661"/>
              <a:ext cx="152" cy="429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1111" name="Line 106"/>
            <p:cNvSpPr>
              <a:spLocks noChangeShapeType="1"/>
            </p:cNvSpPr>
            <p:nvPr/>
          </p:nvSpPr>
          <p:spPr bwMode="auto">
            <a:xfrm>
              <a:off x="4527" y="1520"/>
              <a:ext cx="0" cy="27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1112" name="Line 107"/>
            <p:cNvSpPr>
              <a:spLocks noChangeShapeType="1"/>
            </p:cNvSpPr>
            <p:nvPr/>
          </p:nvSpPr>
          <p:spPr bwMode="auto">
            <a:xfrm>
              <a:off x="4543" y="1928"/>
              <a:ext cx="337" cy="23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1113" name="Line 108"/>
            <p:cNvSpPr>
              <a:spLocks noChangeShapeType="1"/>
            </p:cNvSpPr>
            <p:nvPr/>
          </p:nvSpPr>
          <p:spPr bwMode="auto">
            <a:xfrm flipH="1">
              <a:off x="4833" y="2221"/>
              <a:ext cx="168" cy="22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1114" name="Line 109"/>
            <p:cNvSpPr>
              <a:spLocks noChangeShapeType="1"/>
            </p:cNvSpPr>
            <p:nvPr/>
          </p:nvSpPr>
          <p:spPr bwMode="auto">
            <a:xfrm flipH="1">
              <a:off x="4690" y="1641"/>
              <a:ext cx="353" cy="24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1115" name="Line 110"/>
            <p:cNvSpPr>
              <a:spLocks noChangeShapeType="1"/>
            </p:cNvSpPr>
            <p:nvPr/>
          </p:nvSpPr>
          <p:spPr bwMode="auto">
            <a:xfrm flipH="1">
              <a:off x="4696" y="1288"/>
              <a:ext cx="221" cy="16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1116" name="Line 111"/>
            <p:cNvSpPr>
              <a:spLocks noChangeShapeType="1"/>
            </p:cNvSpPr>
            <p:nvPr/>
          </p:nvSpPr>
          <p:spPr bwMode="auto">
            <a:xfrm flipH="1">
              <a:off x="5148" y="1399"/>
              <a:ext cx="127" cy="11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grpSp>
          <p:nvGrpSpPr>
            <p:cNvPr id="1117" name="Group 112"/>
            <p:cNvGrpSpPr>
              <a:grpSpLocks/>
            </p:cNvGrpSpPr>
            <p:nvPr/>
          </p:nvGrpSpPr>
          <p:grpSpPr bwMode="auto">
            <a:xfrm>
              <a:off x="3769" y="1520"/>
              <a:ext cx="316" cy="147"/>
              <a:chOff x="3600" y="219"/>
              <a:chExt cx="360" cy="175"/>
            </a:xfrm>
          </p:grpSpPr>
          <p:sp>
            <p:nvSpPr>
              <p:cNvPr id="1217" name="Oval 113"/>
              <p:cNvSpPr>
                <a:spLocks noChangeArrowheads="1"/>
              </p:cNvSpPr>
              <p:nvPr/>
            </p:nvSpPr>
            <p:spPr bwMode="auto">
              <a:xfrm>
                <a:off x="3603" y="297"/>
                <a:ext cx="357" cy="97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pt-BR"/>
              </a:p>
            </p:txBody>
          </p:sp>
          <p:sp>
            <p:nvSpPr>
              <p:cNvPr id="1218" name="Line 114"/>
              <p:cNvSpPr>
                <a:spLocks noChangeShapeType="1"/>
              </p:cNvSpPr>
              <p:nvPr/>
            </p:nvSpPr>
            <p:spPr bwMode="auto">
              <a:xfrm>
                <a:off x="3603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1219" name="Line 115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1220" name="Rectangle 116"/>
              <p:cNvSpPr>
                <a:spLocks noChangeArrowheads="1"/>
              </p:cNvSpPr>
              <p:nvPr/>
            </p:nvSpPr>
            <p:spPr bwMode="auto">
              <a:xfrm>
                <a:off x="3603" y="289"/>
                <a:ext cx="354" cy="59"/>
              </a:xfrm>
              <a:prstGeom prst="rect">
                <a:avLst/>
              </a:prstGeom>
              <a:solidFill>
                <a:schemeClr val="hlink"/>
              </a:soli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pt-BR" sz="2400"/>
              </a:p>
            </p:txBody>
          </p:sp>
          <p:sp>
            <p:nvSpPr>
              <p:cNvPr id="1221" name="Oval 117"/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7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pt-BR"/>
              </a:p>
            </p:txBody>
          </p:sp>
          <p:grpSp>
            <p:nvGrpSpPr>
              <p:cNvPr id="1222" name="Group 118"/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1227" name="Line 119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pt-BR"/>
                </a:p>
              </p:txBody>
            </p:sp>
            <p:sp>
              <p:nvSpPr>
                <p:cNvPr id="1228" name="Line 120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pt-BR"/>
                </a:p>
              </p:txBody>
            </p:sp>
            <p:sp>
              <p:nvSpPr>
                <p:cNvPr id="1229" name="Line 121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pt-BR"/>
                </a:p>
              </p:txBody>
            </p:sp>
          </p:grpSp>
          <p:grpSp>
            <p:nvGrpSpPr>
              <p:cNvPr id="1223" name="Group 122"/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1224" name="Line 123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pt-BR"/>
                </a:p>
              </p:txBody>
            </p:sp>
            <p:sp>
              <p:nvSpPr>
                <p:cNvPr id="1225" name="Line 124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pt-BR"/>
                </a:p>
              </p:txBody>
            </p:sp>
            <p:sp>
              <p:nvSpPr>
                <p:cNvPr id="1226" name="Line 125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pt-BR"/>
                </a:p>
              </p:txBody>
            </p:sp>
          </p:grpSp>
        </p:grpSp>
        <p:grpSp>
          <p:nvGrpSpPr>
            <p:cNvPr id="1118" name="Group 126"/>
            <p:cNvGrpSpPr>
              <a:grpSpLocks/>
            </p:cNvGrpSpPr>
            <p:nvPr/>
          </p:nvGrpSpPr>
          <p:grpSpPr bwMode="auto">
            <a:xfrm>
              <a:off x="4369" y="1376"/>
              <a:ext cx="316" cy="147"/>
              <a:chOff x="3600" y="219"/>
              <a:chExt cx="360" cy="175"/>
            </a:xfrm>
          </p:grpSpPr>
          <p:sp>
            <p:nvSpPr>
              <p:cNvPr id="1204" name="Oval 127"/>
              <p:cNvSpPr>
                <a:spLocks noChangeArrowheads="1"/>
              </p:cNvSpPr>
              <p:nvPr/>
            </p:nvSpPr>
            <p:spPr bwMode="auto">
              <a:xfrm>
                <a:off x="3603" y="297"/>
                <a:ext cx="357" cy="97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pt-BR"/>
              </a:p>
            </p:txBody>
          </p:sp>
          <p:sp>
            <p:nvSpPr>
              <p:cNvPr id="1205" name="Line 128"/>
              <p:cNvSpPr>
                <a:spLocks noChangeShapeType="1"/>
              </p:cNvSpPr>
              <p:nvPr/>
            </p:nvSpPr>
            <p:spPr bwMode="auto">
              <a:xfrm>
                <a:off x="3603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1206" name="Line 129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1207" name="Rectangle 130"/>
              <p:cNvSpPr>
                <a:spLocks noChangeArrowheads="1"/>
              </p:cNvSpPr>
              <p:nvPr/>
            </p:nvSpPr>
            <p:spPr bwMode="auto">
              <a:xfrm>
                <a:off x="3603" y="289"/>
                <a:ext cx="354" cy="59"/>
              </a:xfrm>
              <a:prstGeom prst="rect">
                <a:avLst/>
              </a:prstGeom>
              <a:solidFill>
                <a:schemeClr val="hlink"/>
              </a:soli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pt-BR" sz="2400"/>
              </a:p>
            </p:txBody>
          </p:sp>
          <p:sp>
            <p:nvSpPr>
              <p:cNvPr id="1208" name="Oval 131"/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7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pt-BR"/>
              </a:p>
            </p:txBody>
          </p:sp>
          <p:grpSp>
            <p:nvGrpSpPr>
              <p:cNvPr id="1209" name="Group 132"/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1214" name="Line 133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pt-BR"/>
                </a:p>
              </p:txBody>
            </p:sp>
            <p:sp>
              <p:nvSpPr>
                <p:cNvPr id="1215" name="Line 134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pt-BR"/>
                </a:p>
              </p:txBody>
            </p:sp>
            <p:sp>
              <p:nvSpPr>
                <p:cNvPr id="1216" name="Line 135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pt-BR"/>
                </a:p>
              </p:txBody>
            </p:sp>
          </p:grpSp>
          <p:grpSp>
            <p:nvGrpSpPr>
              <p:cNvPr id="1210" name="Group 136"/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1211" name="Line 137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pt-BR"/>
                </a:p>
              </p:txBody>
            </p:sp>
            <p:sp>
              <p:nvSpPr>
                <p:cNvPr id="1212" name="Line 138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pt-BR"/>
                </a:p>
              </p:txBody>
            </p:sp>
            <p:sp>
              <p:nvSpPr>
                <p:cNvPr id="1213" name="Line 139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pt-BR"/>
                </a:p>
              </p:txBody>
            </p:sp>
          </p:grpSp>
        </p:grpSp>
        <p:grpSp>
          <p:nvGrpSpPr>
            <p:cNvPr id="1119" name="Group 140"/>
            <p:cNvGrpSpPr>
              <a:grpSpLocks/>
            </p:cNvGrpSpPr>
            <p:nvPr/>
          </p:nvGrpSpPr>
          <p:grpSpPr bwMode="auto">
            <a:xfrm>
              <a:off x="4380" y="1790"/>
              <a:ext cx="316" cy="147"/>
              <a:chOff x="3600" y="219"/>
              <a:chExt cx="360" cy="175"/>
            </a:xfrm>
          </p:grpSpPr>
          <p:sp>
            <p:nvSpPr>
              <p:cNvPr id="1191" name="Oval 141"/>
              <p:cNvSpPr>
                <a:spLocks noChangeArrowheads="1"/>
              </p:cNvSpPr>
              <p:nvPr/>
            </p:nvSpPr>
            <p:spPr bwMode="auto">
              <a:xfrm>
                <a:off x="3603" y="297"/>
                <a:ext cx="357" cy="97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pt-BR"/>
              </a:p>
            </p:txBody>
          </p:sp>
          <p:sp>
            <p:nvSpPr>
              <p:cNvPr id="1192" name="Line 142"/>
              <p:cNvSpPr>
                <a:spLocks noChangeShapeType="1"/>
              </p:cNvSpPr>
              <p:nvPr/>
            </p:nvSpPr>
            <p:spPr bwMode="auto">
              <a:xfrm>
                <a:off x="3603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1193" name="Line 143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1194" name="Rectangle 144"/>
              <p:cNvSpPr>
                <a:spLocks noChangeArrowheads="1"/>
              </p:cNvSpPr>
              <p:nvPr/>
            </p:nvSpPr>
            <p:spPr bwMode="auto">
              <a:xfrm>
                <a:off x="3603" y="289"/>
                <a:ext cx="354" cy="59"/>
              </a:xfrm>
              <a:prstGeom prst="rect">
                <a:avLst/>
              </a:prstGeom>
              <a:solidFill>
                <a:schemeClr val="hlink"/>
              </a:soli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pt-BR" sz="2400"/>
              </a:p>
            </p:txBody>
          </p:sp>
          <p:sp>
            <p:nvSpPr>
              <p:cNvPr id="1195" name="Oval 145"/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7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pt-BR"/>
              </a:p>
            </p:txBody>
          </p:sp>
          <p:grpSp>
            <p:nvGrpSpPr>
              <p:cNvPr id="1196" name="Group 146"/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1201" name="Line 147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pt-BR"/>
                </a:p>
              </p:txBody>
            </p:sp>
            <p:sp>
              <p:nvSpPr>
                <p:cNvPr id="1202" name="Line 148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pt-BR"/>
                </a:p>
              </p:txBody>
            </p:sp>
            <p:sp>
              <p:nvSpPr>
                <p:cNvPr id="1203" name="Line 149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pt-BR"/>
                </a:p>
              </p:txBody>
            </p:sp>
          </p:grpSp>
          <p:grpSp>
            <p:nvGrpSpPr>
              <p:cNvPr id="1197" name="Group 150"/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1198" name="Line 151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pt-BR"/>
                </a:p>
              </p:txBody>
            </p:sp>
            <p:sp>
              <p:nvSpPr>
                <p:cNvPr id="1199" name="Line 152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pt-BR"/>
                </a:p>
              </p:txBody>
            </p:sp>
            <p:sp>
              <p:nvSpPr>
                <p:cNvPr id="1200" name="Line 153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pt-BR"/>
                </a:p>
              </p:txBody>
            </p:sp>
          </p:grpSp>
        </p:grpSp>
        <p:grpSp>
          <p:nvGrpSpPr>
            <p:cNvPr id="1120" name="Group 154"/>
            <p:cNvGrpSpPr>
              <a:grpSpLocks/>
            </p:cNvGrpSpPr>
            <p:nvPr/>
          </p:nvGrpSpPr>
          <p:grpSpPr bwMode="auto">
            <a:xfrm>
              <a:off x="4991" y="1507"/>
              <a:ext cx="315" cy="147"/>
              <a:chOff x="3600" y="219"/>
              <a:chExt cx="360" cy="175"/>
            </a:xfrm>
          </p:grpSpPr>
          <p:sp>
            <p:nvSpPr>
              <p:cNvPr id="1178" name="Oval 155"/>
              <p:cNvSpPr>
                <a:spLocks noChangeArrowheads="1"/>
              </p:cNvSpPr>
              <p:nvPr/>
            </p:nvSpPr>
            <p:spPr bwMode="auto">
              <a:xfrm>
                <a:off x="3603" y="297"/>
                <a:ext cx="357" cy="97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pt-BR"/>
              </a:p>
            </p:txBody>
          </p:sp>
          <p:sp>
            <p:nvSpPr>
              <p:cNvPr id="1179" name="Line 156"/>
              <p:cNvSpPr>
                <a:spLocks noChangeShapeType="1"/>
              </p:cNvSpPr>
              <p:nvPr/>
            </p:nvSpPr>
            <p:spPr bwMode="auto">
              <a:xfrm>
                <a:off x="3603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1180" name="Line 157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1181" name="Rectangle 158"/>
              <p:cNvSpPr>
                <a:spLocks noChangeArrowheads="1"/>
              </p:cNvSpPr>
              <p:nvPr/>
            </p:nvSpPr>
            <p:spPr bwMode="auto">
              <a:xfrm>
                <a:off x="3603" y="289"/>
                <a:ext cx="354" cy="59"/>
              </a:xfrm>
              <a:prstGeom prst="rect">
                <a:avLst/>
              </a:prstGeom>
              <a:solidFill>
                <a:schemeClr val="hlink"/>
              </a:soli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pt-BR" sz="2400"/>
              </a:p>
            </p:txBody>
          </p:sp>
          <p:sp>
            <p:nvSpPr>
              <p:cNvPr id="1182" name="Oval 159"/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7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pt-BR"/>
              </a:p>
            </p:txBody>
          </p:sp>
          <p:grpSp>
            <p:nvGrpSpPr>
              <p:cNvPr id="1183" name="Group 160"/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1188" name="Line 161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pt-BR"/>
                </a:p>
              </p:txBody>
            </p:sp>
            <p:sp>
              <p:nvSpPr>
                <p:cNvPr id="1189" name="Line 162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pt-BR"/>
                </a:p>
              </p:txBody>
            </p:sp>
            <p:sp>
              <p:nvSpPr>
                <p:cNvPr id="1190" name="Line 163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pt-BR"/>
                </a:p>
              </p:txBody>
            </p:sp>
          </p:grpSp>
          <p:grpSp>
            <p:nvGrpSpPr>
              <p:cNvPr id="1184" name="Group 164"/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1185" name="Line 165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pt-BR"/>
                </a:p>
              </p:txBody>
            </p:sp>
            <p:sp>
              <p:nvSpPr>
                <p:cNvPr id="1186" name="Line 166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pt-BR"/>
                </a:p>
              </p:txBody>
            </p:sp>
            <p:sp>
              <p:nvSpPr>
                <p:cNvPr id="1187" name="Line 167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pt-BR"/>
                </a:p>
              </p:txBody>
            </p:sp>
          </p:grpSp>
        </p:grpSp>
        <p:grpSp>
          <p:nvGrpSpPr>
            <p:cNvPr id="1121" name="Group 168"/>
            <p:cNvGrpSpPr>
              <a:grpSpLocks/>
            </p:cNvGrpSpPr>
            <p:nvPr/>
          </p:nvGrpSpPr>
          <p:grpSpPr bwMode="auto">
            <a:xfrm>
              <a:off x="4869" y="2072"/>
              <a:ext cx="316" cy="147"/>
              <a:chOff x="3600" y="219"/>
              <a:chExt cx="360" cy="175"/>
            </a:xfrm>
          </p:grpSpPr>
          <p:sp>
            <p:nvSpPr>
              <p:cNvPr id="1165" name="Oval 169"/>
              <p:cNvSpPr>
                <a:spLocks noChangeArrowheads="1"/>
              </p:cNvSpPr>
              <p:nvPr/>
            </p:nvSpPr>
            <p:spPr bwMode="auto">
              <a:xfrm>
                <a:off x="3603" y="297"/>
                <a:ext cx="357" cy="97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pt-BR"/>
              </a:p>
            </p:txBody>
          </p:sp>
          <p:sp>
            <p:nvSpPr>
              <p:cNvPr id="1166" name="Line 170"/>
              <p:cNvSpPr>
                <a:spLocks noChangeShapeType="1"/>
              </p:cNvSpPr>
              <p:nvPr/>
            </p:nvSpPr>
            <p:spPr bwMode="auto">
              <a:xfrm>
                <a:off x="3603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1167" name="Line 171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1168" name="Rectangle 172"/>
              <p:cNvSpPr>
                <a:spLocks noChangeArrowheads="1"/>
              </p:cNvSpPr>
              <p:nvPr/>
            </p:nvSpPr>
            <p:spPr bwMode="auto">
              <a:xfrm>
                <a:off x="3603" y="289"/>
                <a:ext cx="354" cy="59"/>
              </a:xfrm>
              <a:prstGeom prst="rect">
                <a:avLst/>
              </a:prstGeom>
              <a:solidFill>
                <a:schemeClr val="hlink"/>
              </a:soli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pt-BR" sz="2400"/>
              </a:p>
            </p:txBody>
          </p:sp>
          <p:sp>
            <p:nvSpPr>
              <p:cNvPr id="1169" name="Oval 173"/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7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pt-BR"/>
              </a:p>
            </p:txBody>
          </p:sp>
          <p:grpSp>
            <p:nvGrpSpPr>
              <p:cNvPr id="1170" name="Group 174"/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1175" name="Line 175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pt-BR"/>
                </a:p>
              </p:txBody>
            </p:sp>
            <p:sp>
              <p:nvSpPr>
                <p:cNvPr id="1176" name="Line 176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pt-BR"/>
                </a:p>
              </p:txBody>
            </p:sp>
            <p:sp>
              <p:nvSpPr>
                <p:cNvPr id="1177" name="Line 177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pt-BR"/>
                </a:p>
              </p:txBody>
            </p:sp>
          </p:grpSp>
          <p:grpSp>
            <p:nvGrpSpPr>
              <p:cNvPr id="1171" name="Group 178"/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1172" name="Line 179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pt-BR"/>
                </a:p>
              </p:txBody>
            </p:sp>
            <p:sp>
              <p:nvSpPr>
                <p:cNvPr id="1173" name="Line 180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pt-BR"/>
                </a:p>
              </p:txBody>
            </p:sp>
            <p:sp>
              <p:nvSpPr>
                <p:cNvPr id="1174" name="Line 181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pt-BR"/>
                </a:p>
              </p:txBody>
            </p:sp>
          </p:grpSp>
        </p:grpSp>
        <p:grpSp>
          <p:nvGrpSpPr>
            <p:cNvPr id="1122" name="Group 182"/>
            <p:cNvGrpSpPr>
              <a:grpSpLocks/>
            </p:cNvGrpSpPr>
            <p:nvPr/>
          </p:nvGrpSpPr>
          <p:grpSpPr bwMode="auto">
            <a:xfrm>
              <a:off x="4659" y="2440"/>
              <a:ext cx="316" cy="148"/>
              <a:chOff x="3600" y="219"/>
              <a:chExt cx="360" cy="175"/>
            </a:xfrm>
          </p:grpSpPr>
          <p:sp>
            <p:nvSpPr>
              <p:cNvPr id="1152" name="Oval 183"/>
              <p:cNvSpPr>
                <a:spLocks noChangeArrowheads="1"/>
              </p:cNvSpPr>
              <p:nvPr/>
            </p:nvSpPr>
            <p:spPr bwMode="auto">
              <a:xfrm>
                <a:off x="3603" y="297"/>
                <a:ext cx="357" cy="97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pt-BR"/>
              </a:p>
            </p:txBody>
          </p:sp>
          <p:sp>
            <p:nvSpPr>
              <p:cNvPr id="1153" name="Line 184"/>
              <p:cNvSpPr>
                <a:spLocks noChangeShapeType="1"/>
              </p:cNvSpPr>
              <p:nvPr/>
            </p:nvSpPr>
            <p:spPr bwMode="auto">
              <a:xfrm>
                <a:off x="3603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1154" name="Line 185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1155" name="Rectangle 186"/>
              <p:cNvSpPr>
                <a:spLocks noChangeArrowheads="1"/>
              </p:cNvSpPr>
              <p:nvPr/>
            </p:nvSpPr>
            <p:spPr bwMode="auto">
              <a:xfrm>
                <a:off x="3603" y="289"/>
                <a:ext cx="354" cy="59"/>
              </a:xfrm>
              <a:prstGeom prst="rect">
                <a:avLst/>
              </a:prstGeom>
              <a:solidFill>
                <a:schemeClr val="hlink"/>
              </a:soli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pt-BR" sz="2400"/>
              </a:p>
            </p:txBody>
          </p:sp>
          <p:sp>
            <p:nvSpPr>
              <p:cNvPr id="1156" name="Oval 187"/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7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pt-BR"/>
              </a:p>
            </p:txBody>
          </p:sp>
          <p:grpSp>
            <p:nvGrpSpPr>
              <p:cNvPr id="1157" name="Group 188"/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1162" name="Line 189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pt-BR"/>
                </a:p>
              </p:txBody>
            </p:sp>
            <p:sp>
              <p:nvSpPr>
                <p:cNvPr id="1163" name="Line 190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pt-BR"/>
                </a:p>
              </p:txBody>
            </p:sp>
            <p:sp>
              <p:nvSpPr>
                <p:cNvPr id="1164" name="Line 191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pt-BR"/>
                </a:p>
              </p:txBody>
            </p:sp>
          </p:grpSp>
          <p:grpSp>
            <p:nvGrpSpPr>
              <p:cNvPr id="1158" name="Group 192"/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1159" name="Line 193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pt-BR"/>
                </a:p>
              </p:txBody>
            </p:sp>
            <p:sp>
              <p:nvSpPr>
                <p:cNvPr id="1160" name="Line 194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pt-BR"/>
                </a:p>
              </p:txBody>
            </p:sp>
            <p:sp>
              <p:nvSpPr>
                <p:cNvPr id="1161" name="Line 195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pt-BR"/>
                </a:p>
              </p:txBody>
            </p:sp>
          </p:grpSp>
        </p:grpSp>
        <p:grpSp>
          <p:nvGrpSpPr>
            <p:cNvPr id="1123" name="Group 196"/>
            <p:cNvGrpSpPr>
              <a:grpSpLocks/>
            </p:cNvGrpSpPr>
            <p:nvPr/>
          </p:nvGrpSpPr>
          <p:grpSpPr bwMode="auto">
            <a:xfrm>
              <a:off x="4275" y="2748"/>
              <a:ext cx="315" cy="147"/>
              <a:chOff x="3600" y="219"/>
              <a:chExt cx="360" cy="175"/>
            </a:xfrm>
          </p:grpSpPr>
          <p:sp>
            <p:nvSpPr>
              <p:cNvPr id="1139" name="Oval 197"/>
              <p:cNvSpPr>
                <a:spLocks noChangeArrowheads="1"/>
              </p:cNvSpPr>
              <p:nvPr/>
            </p:nvSpPr>
            <p:spPr bwMode="auto">
              <a:xfrm>
                <a:off x="3603" y="297"/>
                <a:ext cx="357" cy="97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pt-BR"/>
              </a:p>
            </p:txBody>
          </p:sp>
          <p:sp>
            <p:nvSpPr>
              <p:cNvPr id="1140" name="Line 198"/>
              <p:cNvSpPr>
                <a:spLocks noChangeShapeType="1"/>
              </p:cNvSpPr>
              <p:nvPr/>
            </p:nvSpPr>
            <p:spPr bwMode="auto">
              <a:xfrm>
                <a:off x="3603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1141" name="Line 199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1142" name="Rectangle 200"/>
              <p:cNvSpPr>
                <a:spLocks noChangeArrowheads="1"/>
              </p:cNvSpPr>
              <p:nvPr/>
            </p:nvSpPr>
            <p:spPr bwMode="auto">
              <a:xfrm>
                <a:off x="3603" y="289"/>
                <a:ext cx="354" cy="59"/>
              </a:xfrm>
              <a:prstGeom prst="rect">
                <a:avLst/>
              </a:prstGeom>
              <a:solidFill>
                <a:schemeClr val="hlink"/>
              </a:soli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pt-BR" sz="2400"/>
              </a:p>
            </p:txBody>
          </p:sp>
          <p:sp>
            <p:nvSpPr>
              <p:cNvPr id="1143" name="Oval 201"/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7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pt-BR"/>
              </a:p>
            </p:txBody>
          </p:sp>
          <p:grpSp>
            <p:nvGrpSpPr>
              <p:cNvPr id="1144" name="Group 202"/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1149" name="Line 203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pt-BR"/>
                </a:p>
              </p:txBody>
            </p:sp>
            <p:sp>
              <p:nvSpPr>
                <p:cNvPr id="1150" name="Line 204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pt-BR"/>
                </a:p>
              </p:txBody>
            </p:sp>
            <p:sp>
              <p:nvSpPr>
                <p:cNvPr id="1151" name="Line 205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pt-BR"/>
                </a:p>
              </p:txBody>
            </p:sp>
          </p:grpSp>
          <p:grpSp>
            <p:nvGrpSpPr>
              <p:cNvPr id="1145" name="Group 206"/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1146" name="Line 207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pt-BR"/>
                </a:p>
              </p:txBody>
            </p:sp>
            <p:sp>
              <p:nvSpPr>
                <p:cNvPr id="1147" name="Line 208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pt-BR"/>
                </a:p>
              </p:txBody>
            </p:sp>
            <p:sp>
              <p:nvSpPr>
                <p:cNvPr id="1148" name="Line 209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pt-BR"/>
                </a:p>
              </p:txBody>
            </p:sp>
          </p:grpSp>
        </p:grpSp>
        <p:grpSp>
          <p:nvGrpSpPr>
            <p:cNvPr id="1124" name="Group 210"/>
            <p:cNvGrpSpPr>
              <a:grpSpLocks/>
            </p:cNvGrpSpPr>
            <p:nvPr/>
          </p:nvGrpSpPr>
          <p:grpSpPr bwMode="auto">
            <a:xfrm>
              <a:off x="3769" y="2511"/>
              <a:ext cx="316" cy="147"/>
              <a:chOff x="3600" y="219"/>
              <a:chExt cx="360" cy="175"/>
            </a:xfrm>
          </p:grpSpPr>
          <p:sp>
            <p:nvSpPr>
              <p:cNvPr id="1126" name="Oval 211"/>
              <p:cNvSpPr>
                <a:spLocks noChangeArrowheads="1"/>
              </p:cNvSpPr>
              <p:nvPr/>
            </p:nvSpPr>
            <p:spPr bwMode="auto">
              <a:xfrm>
                <a:off x="3603" y="297"/>
                <a:ext cx="357" cy="97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pt-BR"/>
              </a:p>
            </p:txBody>
          </p:sp>
          <p:sp>
            <p:nvSpPr>
              <p:cNvPr id="1127" name="Line 212"/>
              <p:cNvSpPr>
                <a:spLocks noChangeShapeType="1"/>
              </p:cNvSpPr>
              <p:nvPr/>
            </p:nvSpPr>
            <p:spPr bwMode="auto">
              <a:xfrm>
                <a:off x="3603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1128" name="Line 213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1129" name="Rectangle 214"/>
              <p:cNvSpPr>
                <a:spLocks noChangeArrowheads="1"/>
              </p:cNvSpPr>
              <p:nvPr/>
            </p:nvSpPr>
            <p:spPr bwMode="auto">
              <a:xfrm>
                <a:off x="3603" y="289"/>
                <a:ext cx="354" cy="59"/>
              </a:xfrm>
              <a:prstGeom prst="rect">
                <a:avLst/>
              </a:prstGeom>
              <a:solidFill>
                <a:schemeClr val="hlink"/>
              </a:soli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pt-BR" sz="2400"/>
              </a:p>
            </p:txBody>
          </p:sp>
          <p:sp>
            <p:nvSpPr>
              <p:cNvPr id="1130" name="Oval 215"/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7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pt-BR"/>
              </a:p>
            </p:txBody>
          </p:sp>
          <p:grpSp>
            <p:nvGrpSpPr>
              <p:cNvPr id="1131" name="Group 216"/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1136" name="Line 217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pt-BR"/>
                </a:p>
              </p:txBody>
            </p:sp>
            <p:sp>
              <p:nvSpPr>
                <p:cNvPr id="1137" name="Line 218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pt-BR"/>
                </a:p>
              </p:txBody>
            </p:sp>
            <p:sp>
              <p:nvSpPr>
                <p:cNvPr id="1138" name="Line 219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pt-BR"/>
                </a:p>
              </p:txBody>
            </p:sp>
          </p:grpSp>
          <p:grpSp>
            <p:nvGrpSpPr>
              <p:cNvPr id="1132" name="Group 220"/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1133" name="Line 221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pt-BR"/>
                </a:p>
              </p:txBody>
            </p:sp>
            <p:sp>
              <p:nvSpPr>
                <p:cNvPr id="1134" name="Line 222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pt-BR"/>
                </a:p>
              </p:txBody>
            </p:sp>
            <p:sp>
              <p:nvSpPr>
                <p:cNvPr id="1135" name="Line 223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pt-BR"/>
                </a:p>
              </p:txBody>
            </p:sp>
          </p:grpSp>
        </p:grpSp>
        <p:sp>
          <p:nvSpPr>
            <p:cNvPr id="1125" name="Line 224"/>
            <p:cNvSpPr>
              <a:spLocks noChangeShapeType="1"/>
            </p:cNvSpPr>
            <p:nvPr/>
          </p:nvSpPr>
          <p:spPr bwMode="auto">
            <a:xfrm flipV="1">
              <a:off x="3930" y="2645"/>
              <a:ext cx="1" cy="15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</p:grpSp>
      <p:grpSp>
        <p:nvGrpSpPr>
          <p:cNvPr id="1046" name="Group 252"/>
          <p:cNvGrpSpPr>
            <a:grpSpLocks/>
          </p:cNvGrpSpPr>
          <p:nvPr/>
        </p:nvGrpSpPr>
        <p:grpSpPr bwMode="auto">
          <a:xfrm>
            <a:off x="4740275" y="1500188"/>
            <a:ext cx="3800475" cy="3830637"/>
            <a:chOff x="2986" y="945"/>
            <a:chExt cx="2394" cy="2413"/>
          </a:xfrm>
        </p:grpSpPr>
        <p:grpSp>
          <p:nvGrpSpPr>
            <p:cNvPr id="1047" name="Group 226"/>
            <p:cNvGrpSpPr>
              <a:grpSpLocks/>
            </p:cNvGrpSpPr>
            <p:nvPr/>
          </p:nvGrpSpPr>
          <p:grpSpPr bwMode="auto">
            <a:xfrm>
              <a:off x="2986" y="945"/>
              <a:ext cx="539" cy="541"/>
              <a:chOff x="2938" y="2925"/>
              <a:chExt cx="513" cy="541"/>
            </a:xfrm>
          </p:grpSpPr>
          <p:sp>
            <p:nvSpPr>
              <p:cNvPr id="1066" name="Rectangle 227"/>
              <p:cNvSpPr>
                <a:spLocks noChangeArrowheads="1"/>
              </p:cNvSpPr>
              <p:nvPr/>
            </p:nvSpPr>
            <p:spPr bwMode="auto">
              <a:xfrm>
                <a:off x="3000" y="2925"/>
                <a:ext cx="426" cy="489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pt-BR"/>
              </a:p>
            </p:txBody>
          </p:sp>
          <p:sp>
            <p:nvSpPr>
              <p:cNvPr id="1067" name="Rectangle 228"/>
              <p:cNvSpPr>
                <a:spLocks noChangeArrowheads="1"/>
              </p:cNvSpPr>
              <p:nvPr/>
            </p:nvSpPr>
            <p:spPr bwMode="auto">
              <a:xfrm>
                <a:off x="2979" y="2940"/>
                <a:ext cx="435" cy="50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pt-BR"/>
              </a:p>
            </p:txBody>
          </p:sp>
          <p:sp>
            <p:nvSpPr>
              <p:cNvPr id="1068" name="Rectangle 229"/>
              <p:cNvSpPr>
                <a:spLocks noChangeArrowheads="1"/>
              </p:cNvSpPr>
              <p:nvPr/>
            </p:nvSpPr>
            <p:spPr bwMode="auto">
              <a:xfrm>
                <a:off x="2982" y="2943"/>
                <a:ext cx="426" cy="126"/>
              </a:xfrm>
              <a:prstGeom prst="rect">
                <a:avLst/>
              </a:prstGeom>
              <a:solidFill>
                <a:srgbClr val="FF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pt-BR"/>
              </a:p>
            </p:txBody>
          </p:sp>
          <p:sp>
            <p:nvSpPr>
              <p:cNvPr id="1069" name="Text Box 230"/>
              <p:cNvSpPr txBox="1">
                <a:spLocks noChangeArrowheads="1"/>
              </p:cNvSpPr>
              <p:nvPr/>
            </p:nvSpPr>
            <p:spPr bwMode="auto">
              <a:xfrm>
                <a:off x="2938" y="2928"/>
                <a:ext cx="513" cy="53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 eaLnBrk="0" hangingPunct="0"/>
                <a:r>
                  <a:rPr lang="pt-BR" sz="1000">
                    <a:solidFill>
                      <a:schemeClr val="bg1"/>
                    </a:solidFill>
                    <a:latin typeface="Comic Sans MS" pitchFamily="66" charset="0"/>
                  </a:rPr>
                  <a:t>aplicação</a:t>
                </a:r>
                <a:endParaRPr lang="pt-BR" sz="1000">
                  <a:latin typeface="Comic Sans MS" pitchFamily="66" charset="0"/>
                </a:endParaRPr>
              </a:p>
              <a:p>
                <a:pPr algn="ctr" eaLnBrk="0" hangingPunct="0"/>
                <a:r>
                  <a:rPr lang="pt-BR" sz="1000">
                    <a:latin typeface="Comic Sans MS" pitchFamily="66" charset="0"/>
                  </a:rPr>
                  <a:t>transporte</a:t>
                </a:r>
              </a:p>
              <a:p>
                <a:pPr algn="ctr" eaLnBrk="0" hangingPunct="0"/>
                <a:r>
                  <a:rPr lang="pt-BR" sz="1000">
                    <a:latin typeface="Comic Sans MS" pitchFamily="66" charset="0"/>
                  </a:rPr>
                  <a:t>rede</a:t>
                </a:r>
              </a:p>
              <a:p>
                <a:pPr algn="ctr" eaLnBrk="0" hangingPunct="0"/>
                <a:r>
                  <a:rPr lang="pt-BR" sz="1000">
                    <a:latin typeface="Comic Sans MS" pitchFamily="66" charset="0"/>
                  </a:rPr>
                  <a:t>enlace</a:t>
                </a:r>
              </a:p>
              <a:p>
                <a:pPr algn="ctr" eaLnBrk="0" hangingPunct="0"/>
                <a:r>
                  <a:rPr lang="pt-BR" sz="1000">
                    <a:latin typeface="Comic Sans MS" pitchFamily="66" charset="0"/>
                  </a:rPr>
                  <a:t>física</a:t>
                </a:r>
                <a:endParaRPr lang="pt-BR" sz="2400"/>
              </a:p>
            </p:txBody>
          </p:sp>
          <p:sp>
            <p:nvSpPr>
              <p:cNvPr id="1070" name="Line 231"/>
              <p:cNvSpPr>
                <a:spLocks noChangeShapeType="1"/>
              </p:cNvSpPr>
              <p:nvPr/>
            </p:nvSpPr>
            <p:spPr bwMode="auto">
              <a:xfrm>
                <a:off x="2979" y="3156"/>
                <a:ext cx="435" cy="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1071" name="Line 232"/>
              <p:cNvSpPr>
                <a:spLocks noChangeShapeType="1"/>
              </p:cNvSpPr>
              <p:nvPr/>
            </p:nvSpPr>
            <p:spPr bwMode="auto">
              <a:xfrm>
                <a:off x="2985" y="3243"/>
                <a:ext cx="435" cy="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1072" name="Line 233"/>
              <p:cNvSpPr>
                <a:spLocks noChangeShapeType="1"/>
              </p:cNvSpPr>
              <p:nvPr/>
            </p:nvSpPr>
            <p:spPr bwMode="auto">
              <a:xfrm>
                <a:off x="2985" y="3330"/>
                <a:ext cx="435" cy="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</p:grpSp>
        <p:grpSp>
          <p:nvGrpSpPr>
            <p:cNvPr id="1048" name="Group 234"/>
            <p:cNvGrpSpPr>
              <a:grpSpLocks/>
            </p:cNvGrpSpPr>
            <p:nvPr/>
          </p:nvGrpSpPr>
          <p:grpSpPr bwMode="auto">
            <a:xfrm>
              <a:off x="4828" y="2751"/>
              <a:ext cx="552" cy="541"/>
              <a:chOff x="2938" y="2925"/>
              <a:chExt cx="513" cy="541"/>
            </a:xfrm>
          </p:grpSpPr>
          <p:sp>
            <p:nvSpPr>
              <p:cNvPr id="1059" name="Rectangle 235"/>
              <p:cNvSpPr>
                <a:spLocks noChangeArrowheads="1"/>
              </p:cNvSpPr>
              <p:nvPr/>
            </p:nvSpPr>
            <p:spPr bwMode="auto">
              <a:xfrm>
                <a:off x="3000" y="2925"/>
                <a:ext cx="426" cy="489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pt-BR"/>
              </a:p>
            </p:txBody>
          </p:sp>
          <p:sp>
            <p:nvSpPr>
              <p:cNvPr id="1060" name="Rectangle 236"/>
              <p:cNvSpPr>
                <a:spLocks noChangeArrowheads="1"/>
              </p:cNvSpPr>
              <p:nvPr/>
            </p:nvSpPr>
            <p:spPr bwMode="auto">
              <a:xfrm>
                <a:off x="2979" y="2940"/>
                <a:ext cx="435" cy="50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pt-BR"/>
              </a:p>
            </p:txBody>
          </p:sp>
          <p:sp>
            <p:nvSpPr>
              <p:cNvPr id="1061" name="Rectangle 237"/>
              <p:cNvSpPr>
                <a:spLocks noChangeArrowheads="1"/>
              </p:cNvSpPr>
              <p:nvPr/>
            </p:nvSpPr>
            <p:spPr bwMode="auto">
              <a:xfrm>
                <a:off x="2982" y="2943"/>
                <a:ext cx="426" cy="126"/>
              </a:xfrm>
              <a:prstGeom prst="rect">
                <a:avLst/>
              </a:prstGeom>
              <a:solidFill>
                <a:srgbClr val="FF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pt-BR"/>
              </a:p>
            </p:txBody>
          </p:sp>
          <p:sp>
            <p:nvSpPr>
              <p:cNvPr id="1062" name="Text Box 238"/>
              <p:cNvSpPr txBox="1">
                <a:spLocks noChangeArrowheads="1"/>
              </p:cNvSpPr>
              <p:nvPr/>
            </p:nvSpPr>
            <p:spPr bwMode="auto">
              <a:xfrm>
                <a:off x="2938" y="2928"/>
                <a:ext cx="513" cy="53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 eaLnBrk="0" hangingPunct="0"/>
                <a:r>
                  <a:rPr lang="pt-BR" sz="1000">
                    <a:solidFill>
                      <a:schemeClr val="bg1"/>
                    </a:solidFill>
                    <a:latin typeface="Comic Sans MS" pitchFamily="66" charset="0"/>
                  </a:rPr>
                  <a:t>aplicação</a:t>
                </a:r>
                <a:endParaRPr lang="pt-BR" sz="1000">
                  <a:latin typeface="Comic Sans MS" pitchFamily="66" charset="0"/>
                </a:endParaRPr>
              </a:p>
              <a:p>
                <a:pPr algn="ctr" eaLnBrk="0" hangingPunct="0"/>
                <a:r>
                  <a:rPr lang="pt-BR" sz="1000">
                    <a:latin typeface="Comic Sans MS" pitchFamily="66" charset="0"/>
                  </a:rPr>
                  <a:t>transporte</a:t>
                </a:r>
              </a:p>
              <a:p>
                <a:pPr algn="ctr" eaLnBrk="0" hangingPunct="0"/>
                <a:r>
                  <a:rPr lang="pt-BR" sz="1000">
                    <a:latin typeface="Comic Sans MS" pitchFamily="66" charset="0"/>
                  </a:rPr>
                  <a:t>rede</a:t>
                </a:r>
              </a:p>
              <a:p>
                <a:pPr algn="ctr" eaLnBrk="0" hangingPunct="0"/>
                <a:r>
                  <a:rPr lang="pt-BR" sz="1000">
                    <a:latin typeface="Comic Sans MS" pitchFamily="66" charset="0"/>
                  </a:rPr>
                  <a:t>enlace</a:t>
                </a:r>
              </a:p>
              <a:p>
                <a:pPr algn="ctr" eaLnBrk="0" hangingPunct="0"/>
                <a:r>
                  <a:rPr lang="pt-BR" sz="1000">
                    <a:latin typeface="Comic Sans MS" pitchFamily="66" charset="0"/>
                  </a:rPr>
                  <a:t>física</a:t>
                </a:r>
                <a:endParaRPr lang="pt-BR" sz="2400"/>
              </a:p>
            </p:txBody>
          </p:sp>
          <p:sp>
            <p:nvSpPr>
              <p:cNvPr id="1063" name="Line 239"/>
              <p:cNvSpPr>
                <a:spLocks noChangeShapeType="1"/>
              </p:cNvSpPr>
              <p:nvPr/>
            </p:nvSpPr>
            <p:spPr bwMode="auto">
              <a:xfrm>
                <a:off x="2979" y="3156"/>
                <a:ext cx="435" cy="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1064" name="Line 240"/>
              <p:cNvSpPr>
                <a:spLocks noChangeShapeType="1"/>
              </p:cNvSpPr>
              <p:nvPr/>
            </p:nvSpPr>
            <p:spPr bwMode="auto">
              <a:xfrm>
                <a:off x="2985" y="3243"/>
                <a:ext cx="435" cy="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1065" name="Line 241"/>
              <p:cNvSpPr>
                <a:spLocks noChangeShapeType="1"/>
              </p:cNvSpPr>
              <p:nvPr/>
            </p:nvSpPr>
            <p:spPr bwMode="auto">
              <a:xfrm>
                <a:off x="2985" y="3330"/>
                <a:ext cx="435" cy="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</p:grpSp>
        <p:grpSp>
          <p:nvGrpSpPr>
            <p:cNvPr id="1049" name="Group 242"/>
            <p:cNvGrpSpPr>
              <a:grpSpLocks/>
            </p:cNvGrpSpPr>
            <p:nvPr/>
          </p:nvGrpSpPr>
          <p:grpSpPr bwMode="auto">
            <a:xfrm>
              <a:off x="3320" y="2817"/>
              <a:ext cx="571" cy="541"/>
              <a:chOff x="2938" y="2925"/>
              <a:chExt cx="513" cy="541"/>
            </a:xfrm>
          </p:grpSpPr>
          <p:sp>
            <p:nvSpPr>
              <p:cNvPr id="1052" name="Rectangle 243"/>
              <p:cNvSpPr>
                <a:spLocks noChangeArrowheads="1"/>
              </p:cNvSpPr>
              <p:nvPr/>
            </p:nvSpPr>
            <p:spPr bwMode="auto">
              <a:xfrm>
                <a:off x="3000" y="2925"/>
                <a:ext cx="426" cy="489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pt-BR"/>
              </a:p>
            </p:txBody>
          </p:sp>
          <p:sp>
            <p:nvSpPr>
              <p:cNvPr id="1053" name="Rectangle 244"/>
              <p:cNvSpPr>
                <a:spLocks noChangeArrowheads="1"/>
              </p:cNvSpPr>
              <p:nvPr/>
            </p:nvSpPr>
            <p:spPr bwMode="auto">
              <a:xfrm>
                <a:off x="2979" y="2940"/>
                <a:ext cx="435" cy="50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pt-BR"/>
              </a:p>
            </p:txBody>
          </p:sp>
          <p:sp>
            <p:nvSpPr>
              <p:cNvPr id="1054" name="Rectangle 245"/>
              <p:cNvSpPr>
                <a:spLocks noChangeArrowheads="1"/>
              </p:cNvSpPr>
              <p:nvPr/>
            </p:nvSpPr>
            <p:spPr bwMode="auto">
              <a:xfrm>
                <a:off x="2982" y="2943"/>
                <a:ext cx="426" cy="126"/>
              </a:xfrm>
              <a:prstGeom prst="rect">
                <a:avLst/>
              </a:prstGeom>
              <a:solidFill>
                <a:srgbClr val="FF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pt-BR"/>
              </a:p>
            </p:txBody>
          </p:sp>
          <p:sp>
            <p:nvSpPr>
              <p:cNvPr id="1055" name="Text Box 246"/>
              <p:cNvSpPr txBox="1">
                <a:spLocks noChangeArrowheads="1"/>
              </p:cNvSpPr>
              <p:nvPr/>
            </p:nvSpPr>
            <p:spPr bwMode="auto">
              <a:xfrm>
                <a:off x="2938" y="2928"/>
                <a:ext cx="513" cy="53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 eaLnBrk="0" hangingPunct="0"/>
                <a:r>
                  <a:rPr lang="pt-BR" sz="1000">
                    <a:solidFill>
                      <a:schemeClr val="bg1"/>
                    </a:solidFill>
                    <a:latin typeface="Comic Sans MS" pitchFamily="66" charset="0"/>
                  </a:rPr>
                  <a:t>aplicação</a:t>
                </a:r>
                <a:endParaRPr lang="pt-BR" sz="1000">
                  <a:latin typeface="Comic Sans MS" pitchFamily="66" charset="0"/>
                </a:endParaRPr>
              </a:p>
              <a:p>
                <a:pPr algn="ctr" eaLnBrk="0" hangingPunct="0"/>
                <a:r>
                  <a:rPr lang="pt-BR" sz="1000">
                    <a:latin typeface="Comic Sans MS" pitchFamily="66" charset="0"/>
                  </a:rPr>
                  <a:t>transporte</a:t>
                </a:r>
              </a:p>
              <a:p>
                <a:pPr algn="ctr" eaLnBrk="0" hangingPunct="0"/>
                <a:r>
                  <a:rPr lang="pt-BR" sz="1000">
                    <a:latin typeface="Comic Sans MS" pitchFamily="66" charset="0"/>
                  </a:rPr>
                  <a:t>rede</a:t>
                </a:r>
              </a:p>
              <a:p>
                <a:pPr algn="ctr" eaLnBrk="0" hangingPunct="0"/>
                <a:r>
                  <a:rPr lang="pt-BR" sz="1000">
                    <a:latin typeface="Comic Sans MS" pitchFamily="66" charset="0"/>
                  </a:rPr>
                  <a:t>enlace</a:t>
                </a:r>
              </a:p>
              <a:p>
                <a:pPr algn="ctr" eaLnBrk="0" hangingPunct="0"/>
                <a:r>
                  <a:rPr lang="pt-BR" sz="1000">
                    <a:latin typeface="Comic Sans MS" pitchFamily="66" charset="0"/>
                  </a:rPr>
                  <a:t>física</a:t>
                </a:r>
                <a:endParaRPr lang="pt-BR" sz="2400"/>
              </a:p>
            </p:txBody>
          </p:sp>
          <p:sp>
            <p:nvSpPr>
              <p:cNvPr id="1056" name="Line 247"/>
              <p:cNvSpPr>
                <a:spLocks noChangeShapeType="1"/>
              </p:cNvSpPr>
              <p:nvPr/>
            </p:nvSpPr>
            <p:spPr bwMode="auto">
              <a:xfrm>
                <a:off x="2979" y="3156"/>
                <a:ext cx="435" cy="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1057" name="Line 248"/>
              <p:cNvSpPr>
                <a:spLocks noChangeShapeType="1"/>
              </p:cNvSpPr>
              <p:nvPr/>
            </p:nvSpPr>
            <p:spPr bwMode="auto">
              <a:xfrm>
                <a:off x="2985" y="3243"/>
                <a:ext cx="435" cy="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1058" name="Line 249"/>
              <p:cNvSpPr>
                <a:spLocks noChangeShapeType="1"/>
              </p:cNvSpPr>
              <p:nvPr/>
            </p:nvSpPr>
            <p:spPr bwMode="auto">
              <a:xfrm>
                <a:off x="2985" y="3330"/>
                <a:ext cx="435" cy="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</p:grpSp>
        <p:sp>
          <p:nvSpPr>
            <p:cNvPr id="1050" name="Line 250"/>
            <p:cNvSpPr>
              <a:spLocks noChangeShapeType="1"/>
            </p:cNvSpPr>
            <p:nvPr/>
          </p:nvSpPr>
          <p:spPr bwMode="auto">
            <a:xfrm>
              <a:off x="3480" y="1020"/>
              <a:ext cx="1450" cy="1794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 type="triangle" w="med" len="med"/>
              <a:tailEnd type="triangle" w="med" len="med"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1051" name="Line 251"/>
            <p:cNvSpPr>
              <a:spLocks noChangeShapeType="1"/>
            </p:cNvSpPr>
            <p:nvPr/>
          </p:nvSpPr>
          <p:spPr bwMode="auto">
            <a:xfrm flipV="1">
              <a:off x="3846" y="2850"/>
              <a:ext cx="1053" cy="36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 type="triangle" w="med" len="med"/>
              <a:tailEnd type="triangle" w="med" len="med"/>
            </a:ln>
          </p:spPr>
          <p:txBody>
            <a:bodyPr wrap="none" anchor="ctr"/>
            <a:lstStyle/>
            <a:p>
              <a:endParaRPr lang="pt-BR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2: Camada de Aplicação</a:t>
            </a:r>
            <a:endParaRPr lang="pt-BR">
              <a:latin typeface="Times New Roman" pitchFamily="18" charset="0"/>
            </a:endParaRPr>
          </a:p>
        </p:txBody>
      </p:sp>
      <p:sp>
        <p:nvSpPr>
          <p:cNvPr id="12292" name="Espaço Reservado para Número de Slide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01C83CBD-63F1-4AA1-A0FD-203E1901C399}" type="slidenum">
              <a:rPr lang="en-US" smtClean="0"/>
              <a:pPr/>
              <a:t>50</a:t>
            </a:fld>
            <a:endParaRPr lang="en-US" smtClean="0"/>
          </a:p>
        </p:txBody>
      </p:sp>
      <p:sp>
        <p:nvSpPr>
          <p:cNvPr id="12293" name="Rectangle 41"/>
          <p:cNvSpPr>
            <a:spLocks noGrp="1" noChangeArrowheads="1"/>
          </p:cNvSpPr>
          <p:nvPr>
            <p:ph type="title"/>
          </p:nvPr>
        </p:nvSpPr>
        <p:spPr>
          <a:xfrm>
            <a:off x="342900" y="228600"/>
            <a:ext cx="8801100" cy="1143000"/>
          </a:xfrm>
        </p:spPr>
        <p:txBody>
          <a:bodyPr/>
          <a:lstStyle/>
          <a:p>
            <a:r>
              <a:rPr lang="pt-BR" sz="3200" smtClean="0"/>
              <a:t>FTP: conexões separadas p/ controle, dados</a:t>
            </a:r>
          </a:p>
        </p:txBody>
      </p:sp>
      <p:sp>
        <p:nvSpPr>
          <p:cNvPr id="12294" name="Rectangle 42"/>
          <p:cNvSpPr>
            <a:spLocks noGrp="1" noChangeArrowheads="1"/>
          </p:cNvSpPr>
          <p:nvPr>
            <p:ph type="body" sz="half" idx="1"/>
          </p:nvPr>
        </p:nvSpPr>
        <p:spPr>
          <a:xfrm>
            <a:off x="438150" y="1266825"/>
            <a:ext cx="3997325" cy="46482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pt-BR" sz="2000" smtClean="0"/>
              <a:t>cliente FTP contata servidor FTP na porta 21, especificando o TCP como protocolo de transporte</a:t>
            </a:r>
          </a:p>
          <a:p>
            <a:pPr>
              <a:lnSpc>
                <a:spcPct val="90000"/>
              </a:lnSpc>
            </a:pPr>
            <a:r>
              <a:rPr lang="pt-BR" sz="2000" smtClean="0"/>
              <a:t>O cliente obtém autorização através da conexão de controle</a:t>
            </a:r>
          </a:p>
          <a:p>
            <a:pPr>
              <a:lnSpc>
                <a:spcPct val="90000"/>
              </a:lnSpc>
            </a:pPr>
            <a:r>
              <a:rPr lang="pt-BR" sz="2000" smtClean="0"/>
              <a:t>O cliente consulta o diretório remoto enviando comandos através da conexão de controle</a:t>
            </a:r>
          </a:p>
          <a:p>
            <a:pPr>
              <a:lnSpc>
                <a:spcPct val="90000"/>
              </a:lnSpc>
            </a:pPr>
            <a:r>
              <a:rPr lang="pt-BR" sz="2000" smtClean="0"/>
              <a:t>Quando o servidor recebe um comando para a transferência de um arquivo, ele abre uma conexão de dados TCP para o cliente</a:t>
            </a:r>
          </a:p>
          <a:p>
            <a:pPr>
              <a:lnSpc>
                <a:spcPct val="90000"/>
              </a:lnSpc>
            </a:pPr>
            <a:r>
              <a:rPr lang="pt-BR" sz="2000" smtClean="0"/>
              <a:t>Após a transmissão de um arquivo o servidor fecha a conexão</a:t>
            </a:r>
          </a:p>
        </p:txBody>
      </p:sp>
      <p:sp>
        <p:nvSpPr>
          <p:cNvPr id="12295" name="Rectangle 43"/>
          <p:cNvSpPr>
            <a:spLocks noGrp="1" noChangeArrowheads="1"/>
          </p:cNvSpPr>
          <p:nvPr>
            <p:ph type="body" sz="half" idx="2"/>
          </p:nvPr>
        </p:nvSpPr>
        <p:spPr>
          <a:xfrm>
            <a:off x="4495800" y="3476625"/>
            <a:ext cx="4184650" cy="2771775"/>
          </a:xfrm>
        </p:spPr>
        <p:txBody>
          <a:bodyPr/>
          <a:lstStyle/>
          <a:p>
            <a:r>
              <a:rPr lang="pt-BR" sz="2000" smtClean="0"/>
              <a:t>O servidor abre uma segunda conexão TCP para transferir outro arquivo</a:t>
            </a:r>
          </a:p>
          <a:p>
            <a:r>
              <a:rPr lang="pt-BR" sz="2000" smtClean="0"/>
              <a:t>Conexão de controle: </a:t>
            </a:r>
            <a:r>
              <a:rPr lang="pt-BR" sz="2000" smtClean="0">
                <a:solidFill>
                  <a:srgbClr val="FF0000"/>
                </a:solidFill>
              </a:rPr>
              <a:t>“fora da faixa”</a:t>
            </a:r>
          </a:p>
          <a:p>
            <a:r>
              <a:rPr lang="pt-BR" sz="2000" smtClean="0"/>
              <a:t>Servidor FTP mantém o “estado”: diretório atual, autenticação anterior</a:t>
            </a:r>
          </a:p>
        </p:txBody>
      </p:sp>
      <p:grpSp>
        <p:nvGrpSpPr>
          <p:cNvPr id="12296" name="Group 23"/>
          <p:cNvGrpSpPr>
            <a:grpSpLocks/>
          </p:cNvGrpSpPr>
          <p:nvPr/>
        </p:nvGrpSpPr>
        <p:grpSpPr bwMode="auto">
          <a:xfrm>
            <a:off x="4699000" y="1493838"/>
            <a:ext cx="4224338" cy="1882775"/>
            <a:chOff x="2960" y="1511"/>
            <a:chExt cx="2661" cy="1186"/>
          </a:xfrm>
        </p:grpSpPr>
        <p:graphicFrame>
          <p:nvGraphicFramePr>
            <p:cNvPr id="12290" name="Object 0"/>
            <p:cNvGraphicFramePr>
              <a:graphicFrameLocks noChangeAspect="1"/>
            </p:cNvGraphicFramePr>
            <p:nvPr/>
          </p:nvGraphicFramePr>
          <p:xfrm>
            <a:off x="3011" y="1826"/>
            <a:ext cx="489" cy="393"/>
          </p:xfrm>
          <a:graphic>
            <a:graphicData uri="http://schemas.openxmlformats.org/presentationml/2006/ole">
              <p:oleObj spid="_x0000_s12318" name="Clip" r:id="rId4" imgW="1307263" imgH="1084139" progId="">
                <p:embed/>
              </p:oleObj>
            </a:graphicData>
          </a:graphic>
        </p:graphicFrame>
        <p:grpSp>
          <p:nvGrpSpPr>
            <p:cNvPr id="12297" name="Group 7"/>
            <p:cNvGrpSpPr>
              <a:grpSpLocks/>
            </p:cNvGrpSpPr>
            <p:nvPr/>
          </p:nvGrpSpPr>
          <p:grpSpPr bwMode="auto">
            <a:xfrm>
              <a:off x="5161" y="1688"/>
              <a:ext cx="224" cy="588"/>
              <a:chOff x="4180" y="783"/>
              <a:chExt cx="150" cy="307"/>
            </a:xfrm>
          </p:grpSpPr>
          <p:sp>
            <p:nvSpPr>
              <p:cNvPr id="12304" name="AutoShape 8"/>
              <p:cNvSpPr>
                <a:spLocks noChangeArrowheads="1"/>
              </p:cNvSpPr>
              <p:nvPr/>
            </p:nvSpPr>
            <p:spPr bwMode="auto">
              <a:xfrm>
                <a:off x="4180" y="1019"/>
                <a:ext cx="150" cy="71"/>
              </a:xfrm>
              <a:prstGeom prst="parallelogram">
                <a:avLst>
                  <a:gd name="adj" fmla="val 81387"/>
                </a:avLst>
              </a:prstGeom>
              <a:solidFill>
                <a:srgbClr val="33CCC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pt-BR"/>
              </a:p>
            </p:txBody>
          </p:sp>
          <p:sp>
            <p:nvSpPr>
              <p:cNvPr id="12305" name="Rectangle 9"/>
              <p:cNvSpPr>
                <a:spLocks noChangeArrowheads="1"/>
              </p:cNvSpPr>
              <p:nvPr/>
            </p:nvSpPr>
            <p:spPr bwMode="auto">
              <a:xfrm>
                <a:off x="4256" y="785"/>
                <a:ext cx="69" cy="236"/>
              </a:xfrm>
              <a:prstGeom prst="rect">
                <a:avLst/>
              </a:prstGeom>
              <a:solidFill>
                <a:srgbClr val="33CCC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pt-BR"/>
              </a:p>
            </p:txBody>
          </p:sp>
          <p:sp>
            <p:nvSpPr>
              <p:cNvPr id="12306" name="Rectangle 10"/>
              <p:cNvSpPr>
                <a:spLocks noChangeArrowheads="1"/>
              </p:cNvSpPr>
              <p:nvPr/>
            </p:nvSpPr>
            <p:spPr bwMode="auto">
              <a:xfrm>
                <a:off x="4181" y="852"/>
                <a:ext cx="95" cy="236"/>
              </a:xfrm>
              <a:prstGeom prst="rect">
                <a:avLst/>
              </a:prstGeom>
              <a:solidFill>
                <a:srgbClr val="33CC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pt-BR"/>
              </a:p>
            </p:txBody>
          </p:sp>
          <p:sp>
            <p:nvSpPr>
              <p:cNvPr id="12307" name="AutoShape 11"/>
              <p:cNvSpPr>
                <a:spLocks noChangeArrowheads="1"/>
              </p:cNvSpPr>
              <p:nvPr/>
            </p:nvSpPr>
            <p:spPr bwMode="auto">
              <a:xfrm>
                <a:off x="4180" y="783"/>
                <a:ext cx="150" cy="71"/>
              </a:xfrm>
              <a:prstGeom prst="parallelogram">
                <a:avLst>
                  <a:gd name="adj" fmla="val 81387"/>
                </a:avLst>
              </a:prstGeom>
              <a:solidFill>
                <a:srgbClr val="33CC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pt-BR"/>
              </a:p>
            </p:txBody>
          </p:sp>
          <p:sp>
            <p:nvSpPr>
              <p:cNvPr id="12308" name="Line 12"/>
              <p:cNvSpPr>
                <a:spLocks noChangeShapeType="1"/>
              </p:cNvSpPr>
              <p:nvPr/>
            </p:nvSpPr>
            <p:spPr bwMode="auto">
              <a:xfrm>
                <a:off x="4330" y="788"/>
                <a:ext cx="0" cy="23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12309" name="Line 13"/>
              <p:cNvSpPr>
                <a:spLocks noChangeShapeType="1"/>
              </p:cNvSpPr>
              <p:nvPr/>
            </p:nvSpPr>
            <p:spPr bwMode="auto">
              <a:xfrm flipH="1">
                <a:off x="4276" y="1019"/>
                <a:ext cx="54" cy="6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12310" name="Rectangle 14"/>
              <p:cNvSpPr>
                <a:spLocks noChangeArrowheads="1"/>
              </p:cNvSpPr>
              <p:nvPr/>
            </p:nvSpPr>
            <p:spPr bwMode="auto">
              <a:xfrm>
                <a:off x="4193" y="883"/>
                <a:ext cx="63" cy="13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pt-BR"/>
              </a:p>
            </p:txBody>
          </p:sp>
          <p:sp>
            <p:nvSpPr>
              <p:cNvPr id="12311" name="Rectangle 15"/>
              <p:cNvSpPr>
                <a:spLocks noChangeArrowheads="1"/>
              </p:cNvSpPr>
              <p:nvPr/>
            </p:nvSpPr>
            <p:spPr bwMode="auto">
              <a:xfrm>
                <a:off x="4202" y="924"/>
                <a:ext cx="48" cy="48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pt-BR"/>
              </a:p>
            </p:txBody>
          </p:sp>
        </p:grpSp>
        <p:sp>
          <p:nvSpPr>
            <p:cNvPr id="12298" name="Text Box 16"/>
            <p:cNvSpPr txBox="1">
              <a:spLocks noChangeArrowheads="1"/>
            </p:cNvSpPr>
            <p:nvPr/>
          </p:nvSpPr>
          <p:spPr bwMode="auto">
            <a:xfrm>
              <a:off x="2960" y="2249"/>
              <a:ext cx="670" cy="4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pt-BR" sz="2000">
                  <a:latin typeface="Comic Sans MS" pitchFamily="66" charset="0"/>
                </a:rPr>
                <a:t>cliente </a:t>
              </a:r>
              <a:br>
                <a:rPr lang="pt-BR" sz="2000">
                  <a:latin typeface="Comic Sans MS" pitchFamily="66" charset="0"/>
                </a:rPr>
              </a:br>
              <a:r>
                <a:rPr lang="pt-BR" sz="2000">
                  <a:latin typeface="Comic Sans MS" pitchFamily="66" charset="0"/>
                </a:rPr>
                <a:t>FTP</a:t>
              </a:r>
            </a:p>
          </p:txBody>
        </p:sp>
        <p:sp>
          <p:nvSpPr>
            <p:cNvPr id="12299" name="Text Box 17"/>
            <p:cNvSpPr txBox="1">
              <a:spLocks noChangeArrowheads="1"/>
            </p:cNvSpPr>
            <p:nvPr/>
          </p:nvSpPr>
          <p:spPr bwMode="auto">
            <a:xfrm>
              <a:off x="4836" y="2255"/>
              <a:ext cx="785" cy="4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pt-BR" sz="2000">
                  <a:latin typeface="Comic Sans MS" pitchFamily="66" charset="0"/>
                </a:rPr>
                <a:t>servidor </a:t>
              </a:r>
              <a:br>
                <a:rPr lang="pt-BR" sz="2000">
                  <a:latin typeface="Comic Sans MS" pitchFamily="66" charset="0"/>
                </a:rPr>
              </a:br>
              <a:r>
                <a:rPr lang="pt-BR" sz="2000">
                  <a:latin typeface="Comic Sans MS" pitchFamily="66" charset="0"/>
                </a:rPr>
                <a:t>FTP</a:t>
              </a:r>
            </a:p>
          </p:txBody>
        </p:sp>
        <p:sp>
          <p:nvSpPr>
            <p:cNvPr id="12300" name="Line 18"/>
            <p:cNvSpPr>
              <a:spLocks noChangeShapeType="1"/>
            </p:cNvSpPr>
            <p:nvPr/>
          </p:nvSpPr>
          <p:spPr bwMode="auto">
            <a:xfrm>
              <a:off x="3492" y="1920"/>
              <a:ext cx="1614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 type="triangle" w="med" len="med"/>
              <a:tailEnd type="triangle" w="med" len="med"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12301" name="Line 19"/>
            <p:cNvSpPr>
              <a:spLocks noChangeShapeType="1"/>
            </p:cNvSpPr>
            <p:nvPr/>
          </p:nvSpPr>
          <p:spPr bwMode="auto">
            <a:xfrm flipV="1">
              <a:off x="3504" y="2118"/>
              <a:ext cx="1614" cy="6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 type="triangle" w="med" len="med"/>
              <a:tailEnd type="triangle" w="med" len="med"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12302" name="Text Box 20"/>
            <p:cNvSpPr txBox="1">
              <a:spLocks noChangeArrowheads="1"/>
            </p:cNvSpPr>
            <p:nvPr/>
          </p:nvSpPr>
          <p:spPr bwMode="auto">
            <a:xfrm>
              <a:off x="3551" y="1511"/>
              <a:ext cx="1518" cy="3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/>
              <a:r>
                <a:rPr lang="pt-BR" sz="1600">
                  <a:solidFill>
                    <a:srgbClr val="FF0000"/>
                  </a:solidFill>
                  <a:latin typeface="Comic Sans MS" pitchFamily="66" charset="0"/>
                </a:rPr>
                <a:t>conexão de controle</a:t>
              </a:r>
            </a:p>
            <a:p>
              <a:pPr algn="ctr" eaLnBrk="0" hangingPunct="0"/>
              <a:r>
                <a:rPr lang="pt-BR" sz="1600">
                  <a:solidFill>
                    <a:srgbClr val="FF0000"/>
                  </a:solidFill>
                  <a:latin typeface="Comic Sans MS" pitchFamily="66" charset="0"/>
                </a:rPr>
                <a:t>TCP, porta 21</a:t>
              </a:r>
              <a:endParaRPr lang="pt-BR" sz="2400"/>
            </a:p>
          </p:txBody>
        </p:sp>
        <p:sp>
          <p:nvSpPr>
            <p:cNvPr id="12303" name="Text Box 21"/>
            <p:cNvSpPr txBox="1">
              <a:spLocks noChangeArrowheads="1"/>
            </p:cNvSpPr>
            <p:nvPr/>
          </p:nvSpPr>
          <p:spPr bwMode="auto">
            <a:xfrm>
              <a:off x="3521" y="2165"/>
              <a:ext cx="1518" cy="3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/>
              <a:r>
                <a:rPr lang="pt-BR" sz="1600">
                  <a:solidFill>
                    <a:srgbClr val="FF0000"/>
                  </a:solidFill>
                  <a:latin typeface="Comic Sans MS" pitchFamily="66" charset="0"/>
                </a:rPr>
                <a:t>conexão de dados </a:t>
              </a:r>
              <a:br>
                <a:rPr lang="pt-BR" sz="1600">
                  <a:solidFill>
                    <a:srgbClr val="FF0000"/>
                  </a:solidFill>
                  <a:latin typeface="Comic Sans MS" pitchFamily="66" charset="0"/>
                </a:rPr>
              </a:br>
              <a:r>
                <a:rPr lang="pt-BR" sz="1600">
                  <a:solidFill>
                    <a:srgbClr val="FF0000"/>
                  </a:solidFill>
                  <a:latin typeface="Comic Sans MS" pitchFamily="66" charset="0"/>
                </a:rPr>
                <a:t>TCP, porta 20</a:t>
              </a:r>
              <a:endParaRPr lang="pt-BR" sz="2400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2: Camada de Aplicação</a:t>
            </a:r>
            <a:endParaRPr lang="pt-BR">
              <a:latin typeface="Times New Roman" pitchFamily="18" charset="0"/>
            </a:endParaRPr>
          </a:p>
        </p:txBody>
      </p:sp>
      <p:sp>
        <p:nvSpPr>
          <p:cNvPr id="65539" name="Espaço Reservado para Número de Slide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9DA177CC-39AD-46E1-8027-F8ABD391F3FC}" type="slidenum">
              <a:rPr lang="en-US" smtClean="0"/>
              <a:pPr/>
              <a:t>51</a:t>
            </a:fld>
            <a:endParaRPr lang="en-US" smtClean="0"/>
          </a:p>
        </p:txBody>
      </p:sp>
      <p:sp>
        <p:nvSpPr>
          <p:cNvPr id="6554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sz="3600" smtClean="0"/>
              <a:t>FTP: comandos, respostas</a:t>
            </a:r>
            <a:endParaRPr lang="pt-BR" smtClean="0"/>
          </a:p>
        </p:txBody>
      </p:sp>
      <p:sp>
        <p:nvSpPr>
          <p:cNvPr id="6554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60350" y="1600200"/>
            <a:ext cx="4311650" cy="4648200"/>
          </a:xfrm>
        </p:spPr>
        <p:txBody>
          <a:bodyPr/>
          <a:lstStyle/>
          <a:p>
            <a:pPr>
              <a:lnSpc>
                <a:spcPct val="90000"/>
              </a:lnSpc>
              <a:buFont typeface="ZapfDingbats" pitchFamily="82" charset="0"/>
              <a:buNone/>
            </a:pPr>
            <a:r>
              <a:rPr lang="pt-BR" u="sng" smtClean="0">
                <a:solidFill>
                  <a:srgbClr val="FF0000"/>
                </a:solidFill>
              </a:rPr>
              <a:t>Comandos típicos:</a:t>
            </a:r>
            <a:endParaRPr lang="pt-BR" sz="2400" smtClean="0"/>
          </a:p>
          <a:p>
            <a:pPr>
              <a:lnSpc>
                <a:spcPct val="90000"/>
              </a:lnSpc>
            </a:pPr>
            <a:r>
              <a:rPr lang="pt-BR" sz="2400" smtClean="0"/>
              <a:t>enviados em texto ASCII pelo canal de controle</a:t>
            </a:r>
            <a:endParaRPr lang="pt-BR" smtClean="0"/>
          </a:p>
          <a:p>
            <a:pPr>
              <a:lnSpc>
                <a:spcPct val="90000"/>
              </a:lnSpc>
            </a:pPr>
            <a:r>
              <a:rPr lang="pt-BR" sz="2400" b="1" smtClean="0">
                <a:latin typeface="Courier New" pitchFamily="49" charset="0"/>
              </a:rPr>
              <a:t>USER </a:t>
            </a:r>
            <a:r>
              <a:rPr lang="pt-BR" sz="2400" b="1" i="1" smtClean="0">
                <a:latin typeface="Courier New" pitchFamily="49" charset="0"/>
              </a:rPr>
              <a:t>nome</a:t>
            </a:r>
            <a:endParaRPr lang="pt-BR" i="1" smtClean="0"/>
          </a:p>
          <a:p>
            <a:pPr>
              <a:lnSpc>
                <a:spcPct val="90000"/>
              </a:lnSpc>
            </a:pPr>
            <a:r>
              <a:rPr lang="pt-BR" sz="2400" b="1" smtClean="0">
                <a:latin typeface="Courier New" pitchFamily="49" charset="0"/>
              </a:rPr>
              <a:t>PASS </a:t>
            </a:r>
            <a:r>
              <a:rPr lang="pt-BR" sz="2400" b="1" i="1" smtClean="0">
                <a:latin typeface="Courier New" pitchFamily="49" charset="0"/>
              </a:rPr>
              <a:t>senha</a:t>
            </a:r>
            <a:endParaRPr lang="pt-BR" i="1" smtClean="0"/>
          </a:p>
          <a:p>
            <a:pPr>
              <a:lnSpc>
                <a:spcPct val="90000"/>
              </a:lnSpc>
            </a:pPr>
            <a:r>
              <a:rPr lang="pt-BR" sz="2400" b="1" smtClean="0">
                <a:latin typeface="Courier New" pitchFamily="49" charset="0"/>
              </a:rPr>
              <a:t>LIST</a:t>
            </a:r>
            <a:r>
              <a:rPr lang="pt-BR" smtClean="0"/>
              <a:t> </a:t>
            </a:r>
            <a:r>
              <a:rPr lang="pt-BR" sz="2400" smtClean="0"/>
              <a:t>devolve lista de arquivos no diretório atual</a:t>
            </a:r>
            <a:endParaRPr lang="pt-BR" smtClean="0"/>
          </a:p>
          <a:p>
            <a:pPr>
              <a:lnSpc>
                <a:spcPct val="90000"/>
              </a:lnSpc>
            </a:pPr>
            <a:r>
              <a:rPr lang="pt-BR" sz="2400" b="1" smtClean="0">
                <a:latin typeface="Courier New" pitchFamily="49" charset="0"/>
              </a:rPr>
              <a:t>RETR arquivo </a:t>
            </a:r>
            <a:r>
              <a:rPr lang="pt-BR" sz="2400" smtClean="0"/>
              <a:t>recupera (lê) arquivo remoto</a:t>
            </a:r>
            <a:endParaRPr lang="pt-BR" smtClean="0"/>
          </a:p>
          <a:p>
            <a:pPr>
              <a:lnSpc>
                <a:spcPct val="90000"/>
              </a:lnSpc>
            </a:pPr>
            <a:r>
              <a:rPr lang="pt-BR" sz="2400" b="1" smtClean="0">
                <a:latin typeface="Courier New" pitchFamily="49" charset="0"/>
              </a:rPr>
              <a:t>STOR arquivo </a:t>
            </a:r>
            <a:r>
              <a:rPr lang="pt-BR" sz="2400" smtClean="0"/>
              <a:t>armazena (escreve) arquivo no hospedeiro remoto</a:t>
            </a:r>
          </a:p>
        </p:txBody>
      </p:sp>
      <p:sp>
        <p:nvSpPr>
          <p:cNvPr id="65542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4495800" y="1600200"/>
            <a:ext cx="4387850" cy="4648200"/>
          </a:xfrm>
        </p:spPr>
        <p:txBody>
          <a:bodyPr/>
          <a:lstStyle/>
          <a:p>
            <a:pPr>
              <a:buFont typeface="ZapfDingbats" pitchFamily="82" charset="0"/>
              <a:buNone/>
            </a:pPr>
            <a:r>
              <a:rPr lang="pt-BR" sz="2400" u="sng" smtClean="0">
                <a:solidFill>
                  <a:srgbClr val="FF0000"/>
                </a:solidFill>
              </a:rPr>
              <a:t>Códigos de retorno típicos</a:t>
            </a:r>
            <a:endParaRPr lang="pt-BR" sz="2400" smtClean="0"/>
          </a:p>
          <a:p>
            <a:r>
              <a:rPr lang="pt-BR" sz="2000" smtClean="0"/>
              <a:t>código e frase de status (como para http)</a:t>
            </a:r>
            <a:endParaRPr lang="pt-BR" sz="2400" smtClean="0"/>
          </a:p>
          <a:p>
            <a:r>
              <a:rPr lang="pt-BR" sz="2000" b="1" smtClean="0">
                <a:latin typeface="Courier New" pitchFamily="49" charset="0"/>
              </a:rPr>
              <a:t>331 Username OK, password required</a:t>
            </a:r>
          </a:p>
          <a:p>
            <a:r>
              <a:rPr lang="pt-BR" sz="2000" b="1" smtClean="0">
                <a:latin typeface="Courier New" pitchFamily="49" charset="0"/>
              </a:rPr>
              <a:t>125 data connection already open; transfer starting</a:t>
            </a:r>
          </a:p>
          <a:p>
            <a:r>
              <a:rPr lang="pt-BR" sz="2000" b="1" smtClean="0">
                <a:latin typeface="Courier New" pitchFamily="49" charset="0"/>
              </a:rPr>
              <a:t>425 Can’t open data connection</a:t>
            </a:r>
          </a:p>
          <a:p>
            <a:r>
              <a:rPr lang="pt-BR" sz="2000" b="1" smtClean="0">
                <a:latin typeface="Courier New" pitchFamily="49" charset="0"/>
              </a:rPr>
              <a:t>452 Error writing file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2: Camada de Aplicação</a:t>
            </a:r>
            <a:endParaRPr lang="pt-BR">
              <a:latin typeface="Times New Roman" pitchFamily="18" charset="0"/>
            </a:endParaRPr>
          </a:p>
        </p:txBody>
      </p:sp>
      <p:sp>
        <p:nvSpPr>
          <p:cNvPr id="30723" name="Espaço Reservado para Número de Slide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BE8C0B2C-A508-4D66-8805-C1F4F48E2AB1}" type="slidenum">
              <a:rPr lang="en-US" smtClean="0"/>
              <a:pPr/>
              <a:t>52</a:t>
            </a:fld>
            <a:endParaRPr lang="en-US" smtClean="0"/>
          </a:p>
        </p:txBody>
      </p:sp>
      <p:sp>
        <p:nvSpPr>
          <p:cNvPr id="30724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Capítulo 2: Roteiro</a:t>
            </a:r>
          </a:p>
        </p:txBody>
      </p:sp>
      <p:sp>
        <p:nvSpPr>
          <p:cNvPr id="30725" name="Rectangle 1027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r>
              <a:rPr lang="pt-BR" sz="2400" smtClean="0"/>
              <a:t>2.1 Princípios de aplicações de rede</a:t>
            </a:r>
          </a:p>
          <a:p>
            <a:r>
              <a:rPr lang="pt-BR" sz="2400" smtClean="0"/>
              <a:t>2.2 A Web e o HTTP</a:t>
            </a:r>
          </a:p>
          <a:p>
            <a:r>
              <a:rPr lang="pt-BR" sz="2400" smtClean="0"/>
              <a:t>2.3 Transferência de arquivo: FTP</a:t>
            </a:r>
          </a:p>
          <a:p>
            <a:r>
              <a:rPr lang="pt-BR" sz="2400" smtClean="0">
                <a:solidFill>
                  <a:srgbClr val="FF0000"/>
                </a:solidFill>
              </a:rPr>
              <a:t>2.4 Correio Eletrônico na Internet</a:t>
            </a:r>
          </a:p>
          <a:p>
            <a:r>
              <a:rPr lang="pt-BR" sz="2400" smtClean="0"/>
              <a:t>2.5 DNS: o serviço de diretório da Internet</a:t>
            </a:r>
          </a:p>
          <a:p>
            <a:endParaRPr lang="pt-BR" sz="2400" smtClean="0"/>
          </a:p>
        </p:txBody>
      </p:sp>
      <p:sp>
        <p:nvSpPr>
          <p:cNvPr id="30726" name="Rectangle 1028"/>
          <p:cNvSpPr>
            <a:spLocks noGrp="1" noChangeArrowheads="1"/>
          </p:cNvSpPr>
          <p:nvPr>
            <p:ph type="body" sz="half" idx="2"/>
          </p:nvPr>
        </p:nvSpPr>
        <p:spPr>
          <a:xfrm>
            <a:off x="4495800" y="1600200"/>
            <a:ext cx="4054475" cy="4648200"/>
          </a:xfrm>
        </p:spPr>
        <p:txBody>
          <a:bodyPr/>
          <a:lstStyle/>
          <a:p>
            <a:r>
              <a:rPr lang="pt-BR" sz="2400" smtClean="0"/>
              <a:t>2.6 Aplicações P2P</a:t>
            </a:r>
          </a:p>
          <a:p>
            <a:r>
              <a:rPr lang="pt-BR" sz="2400" smtClean="0"/>
              <a:t>2.7 Programação e desenvolvimento de aplicações com TCP</a:t>
            </a:r>
          </a:p>
          <a:p>
            <a:r>
              <a:rPr lang="pt-BR" sz="2400" smtClean="0"/>
              <a:t>2.8 Programação de </a:t>
            </a:r>
            <a:r>
              <a:rPr lang="pt-BR" sz="2400" i="1" err="1" smtClean="0"/>
              <a:t>sockets</a:t>
            </a:r>
            <a:r>
              <a:rPr lang="pt-BR" sz="2400" smtClean="0"/>
              <a:t> com UDP</a:t>
            </a:r>
          </a:p>
          <a:p>
            <a:endParaRPr lang="pt-BR" sz="2400" smtClean="0"/>
          </a:p>
          <a:p>
            <a:pPr>
              <a:buFont typeface="ZapfDingbats" pitchFamily="82" charset="0"/>
              <a:buNone/>
            </a:pPr>
            <a:endParaRPr lang="pt-BR" sz="240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2: Camada de Aplicação</a:t>
            </a:r>
            <a:endParaRPr lang="pt-BR">
              <a:latin typeface="Times New Roman" pitchFamily="18" charset="0"/>
            </a:endParaRPr>
          </a:p>
        </p:txBody>
      </p:sp>
      <p:sp>
        <p:nvSpPr>
          <p:cNvPr id="13321" name="Espaço Reservado para Número de Slide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2F06C00B-6A9F-4AC9-A883-FF1D418FF24E}" type="slidenum">
              <a:rPr lang="en-US" smtClean="0"/>
              <a:pPr/>
              <a:t>53</a:t>
            </a:fld>
            <a:endParaRPr lang="en-US" smtClean="0"/>
          </a:p>
        </p:txBody>
      </p:sp>
      <p:sp>
        <p:nvSpPr>
          <p:cNvPr id="133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sz="3600" smtClean="0"/>
              <a:t>Correio Eletrônico</a:t>
            </a:r>
            <a:endParaRPr lang="pt-BR" smtClean="0"/>
          </a:p>
        </p:txBody>
      </p:sp>
      <p:sp>
        <p:nvSpPr>
          <p:cNvPr id="1332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14313" y="1600200"/>
            <a:ext cx="4357687" cy="4648200"/>
          </a:xfrm>
        </p:spPr>
        <p:txBody>
          <a:bodyPr/>
          <a:lstStyle/>
          <a:p>
            <a:pPr>
              <a:lnSpc>
                <a:spcPct val="90000"/>
              </a:lnSpc>
              <a:buFont typeface="ZapfDingbats" pitchFamily="82" charset="0"/>
              <a:buNone/>
            </a:pPr>
            <a:r>
              <a:rPr lang="pt-BR" sz="2400" dirty="0" smtClean="0">
                <a:solidFill>
                  <a:srgbClr val="FF0000"/>
                </a:solidFill>
              </a:rPr>
              <a:t>Três grandes componentes:</a:t>
            </a:r>
            <a:r>
              <a:rPr lang="pt-BR" sz="2400" dirty="0" smtClean="0"/>
              <a:t> </a:t>
            </a:r>
          </a:p>
          <a:p>
            <a:pPr>
              <a:lnSpc>
                <a:spcPct val="90000"/>
              </a:lnSpc>
            </a:pPr>
            <a:r>
              <a:rPr lang="pt-BR" sz="2000" dirty="0" smtClean="0"/>
              <a:t>agentes de usuário (UA) </a:t>
            </a:r>
          </a:p>
          <a:p>
            <a:pPr>
              <a:lnSpc>
                <a:spcPct val="90000"/>
              </a:lnSpc>
            </a:pPr>
            <a:r>
              <a:rPr lang="pt-BR" sz="2000" dirty="0" smtClean="0"/>
              <a:t>servidores de correio</a:t>
            </a:r>
          </a:p>
          <a:p>
            <a:pPr>
              <a:lnSpc>
                <a:spcPct val="90000"/>
              </a:lnSpc>
              <a:spcAft>
                <a:spcPct val="75000"/>
              </a:spcAft>
            </a:pPr>
            <a:r>
              <a:rPr lang="pt-BR" sz="2000" i="1" dirty="0" err="1" smtClean="0"/>
              <a:t>Simple</a:t>
            </a:r>
            <a:r>
              <a:rPr lang="pt-BR" sz="2000" i="1" dirty="0" smtClean="0"/>
              <a:t> Mail </a:t>
            </a:r>
            <a:r>
              <a:rPr lang="pt-BR" sz="2000" i="1" dirty="0" err="1" smtClean="0"/>
              <a:t>Transfer</a:t>
            </a:r>
            <a:r>
              <a:rPr lang="pt-BR" sz="2000" i="1" dirty="0" smtClean="0"/>
              <a:t> </a:t>
            </a:r>
            <a:r>
              <a:rPr lang="pt-BR" sz="2000" i="1" dirty="0" err="1" smtClean="0"/>
              <a:t>Protocol</a:t>
            </a:r>
            <a:r>
              <a:rPr lang="pt-BR" sz="2000" dirty="0" smtClean="0"/>
              <a:t>: SMTP</a:t>
            </a:r>
          </a:p>
          <a:p>
            <a:pPr>
              <a:lnSpc>
                <a:spcPct val="90000"/>
              </a:lnSpc>
              <a:buFont typeface="ZapfDingbats" pitchFamily="82" charset="0"/>
              <a:buNone/>
            </a:pPr>
            <a:r>
              <a:rPr lang="pt-BR" sz="2000" u="sng" dirty="0" smtClean="0">
                <a:solidFill>
                  <a:srgbClr val="FF0000"/>
                </a:solidFill>
              </a:rPr>
              <a:t>Agente de Usuário</a:t>
            </a:r>
          </a:p>
          <a:p>
            <a:pPr>
              <a:lnSpc>
                <a:spcPct val="90000"/>
              </a:lnSpc>
            </a:pPr>
            <a:r>
              <a:rPr lang="pt-BR" sz="2000" dirty="0" err="1" smtClean="0"/>
              <a:t>a.k.a</a:t>
            </a:r>
            <a:r>
              <a:rPr lang="pt-BR" sz="2000" dirty="0" smtClean="0"/>
              <a:t>. “leitor de correio”</a:t>
            </a:r>
          </a:p>
          <a:p>
            <a:pPr>
              <a:lnSpc>
                <a:spcPct val="90000"/>
              </a:lnSpc>
            </a:pPr>
            <a:r>
              <a:rPr lang="pt-BR" sz="2000" dirty="0" smtClean="0"/>
              <a:t>compor, editar, ler mensagens de correio</a:t>
            </a:r>
          </a:p>
          <a:p>
            <a:pPr>
              <a:lnSpc>
                <a:spcPct val="90000"/>
              </a:lnSpc>
            </a:pPr>
            <a:r>
              <a:rPr lang="pt-BR" sz="2000" dirty="0" smtClean="0"/>
              <a:t>p.ex., Outlook, </a:t>
            </a:r>
            <a:r>
              <a:rPr lang="pt-BR" sz="2000" dirty="0" err="1" smtClean="0"/>
              <a:t>Thunderbird</a:t>
            </a:r>
            <a:r>
              <a:rPr lang="pt-BR" sz="2000" dirty="0" smtClean="0"/>
              <a:t>, cliente de mail do iPhone</a:t>
            </a:r>
          </a:p>
          <a:p>
            <a:pPr>
              <a:lnSpc>
                <a:spcPct val="90000"/>
              </a:lnSpc>
            </a:pPr>
            <a:r>
              <a:rPr lang="pt-BR" sz="2000" dirty="0" smtClean="0"/>
              <a:t>mensagens de saída e chegando são armazenadas no servidor</a:t>
            </a:r>
          </a:p>
        </p:txBody>
      </p:sp>
      <p:sp>
        <p:nvSpPr>
          <p:cNvPr id="13324" name="Rectangle 280"/>
          <p:cNvSpPr>
            <a:spLocks noChangeArrowheads="1"/>
          </p:cNvSpPr>
          <p:nvPr/>
        </p:nvSpPr>
        <p:spPr bwMode="auto">
          <a:xfrm>
            <a:off x="6710363" y="325438"/>
            <a:ext cx="2178050" cy="148431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pt-BR"/>
          </a:p>
        </p:txBody>
      </p:sp>
      <p:grpSp>
        <p:nvGrpSpPr>
          <p:cNvPr id="13325" name="Group 536"/>
          <p:cNvGrpSpPr>
            <a:grpSpLocks/>
          </p:cNvGrpSpPr>
          <p:nvPr/>
        </p:nvGrpSpPr>
        <p:grpSpPr bwMode="auto">
          <a:xfrm>
            <a:off x="6969125" y="403225"/>
            <a:ext cx="1952625" cy="1366838"/>
            <a:chOff x="4390" y="254"/>
            <a:chExt cx="1230" cy="861"/>
          </a:xfrm>
        </p:grpSpPr>
        <p:sp>
          <p:nvSpPr>
            <p:cNvPr id="13441" name="Text Box 263"/>
            <p:cNvSpPr txBox="1">
              <a:spLocks noChangeArrowheads="1"/>
            </p:cNvSpPr>
            <p:nvPr/>
          </p:nvSpPr>
          <p:spPr bwMode="auto">
            <a:xfrm>
              <a:off x="4429" y="749"/>
              <a:ext cx="1191" cy="3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pt-BR" sz="1600">
                  <a:latin typeface="Comic Sans MS" pitchFamily="66" charset="0"/>
                </a:rPr>
                <a:t>caixa de </a:t>
              </a:r>
              <a:br>
                <a:rPr lang="pt-BR" sz="1600">
                  <a:latin typeface="Comic Sans MS" pitchFamily="66" charset="0"/>
                </a:rPr>
              </a:br>
              <a:r>
                <a:rPr lang="pt-BR" sz="1600">
                  <a:latin typeface="Comic Sans MS" pitchFamily="66" charset="0"/>
                </a:rPr>
                <a:t>correio do usuário</a:t>
              </a:r>
              <a:endParaRPr lang="pt-BR" sz="2400"/>
            </a:p>
          </p:txBody>
        </p:sp>
        <p:grpSp>
          <p:nvGrpSpPr>
            <p:cNvPr id="13442" name="Group 278"/>
            <p:cNvGrpSpPr>
              <a:grpSpLocks/>
            </p:cNvGrpSpPr>
            <p:nvPr/>
          </p:nvGrpSpPr>
          <p:grpSpPr bwMode="auto">
            <a:xfrm>
              <a:off x="4390" y="298"/>
              <a:ext cx="450" cy="120"/>
              <a:chOff x="4314" y="3444"/>
              <a:chExt cx="450" cy="120"/>
            </a:xfrm>
          </p:grpSpPr>
          <p:sp>
            <p:nvSpPr>
              <p:cNvPr id="13445" name="Rectangle 264"/>
              <p:cNvSpPr>
                <a:spLocks noChangeArrowheads="1"/>
              </p:cNvSpPr>
              <p:nvPr/>
            </p:nvSpPr>
            <p:spPr bwMode="auto">
              <a:xfrm>
                <a:off x="4314" y="3444"/>
                <a:ext cx="450" cy="120"/>
              </a:xfrm>
              <a:prstGeom prst="rect">
                <a:avLst/>
              </a:prstGeom>
              <a:solidFill>
                <a:srgbClr val="00FF00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pt-BR"/>
              </a:p>
            </p:txBody>
          </p:sp>
          <p:sp>
            <p:nvSpPr>
              <p:cNvPr id="13446" name="Line 265"/>
              <p:cNvSpPr>
                <a:spLocks noChangeShapeType="1"/>
              </p:cNvSpPr>
              <p:nvPr/>
            </p:nvSpPr>
            <p:spPr bwMode="auto">
              <a:xfrm>
                <a:off x="4363" y="3472"/>
                <a:ext cx="0" cy="7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13447" name="Line 266"/>
              <p:cNvSpPr>
                <a:spLocks noChangeShapeType="1"/>
              </p:cNvSpPr>
              <p:nvPr/>
            </p:nvSpPr>
            <p:spPr bwMode="auto">
              <a:xfrm flipH="1">
                <a:off x="4472" y="3471"/>
                <a:ext cx="6" cy="7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13448" name="Line 267"/>
              <p:cNvSpPr>
                <a:spLocks noChangeShapeType="1"/>
              </p:cNvSpPr>
              <p:nvPr/>
            </p:nvSpPr>
            <p:spPr bwMode="auto">
              <a:xfrm>
                <a:off x="4527" y="3473"/>
                <a:ext cx="0" cy="7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13449" name="Line 268"/>
              <p:cNvSpPr>
                <a:spLocks noChangeShapeType="1"/>
              </p:cNvSpPr>
              <p:nvPr/>
            </p:nvSpPr>
            <p:spPr bwMode="auto">
              <a:xfrm>
                <a:off x="4584" y="3471"/>
                <a:ext cx="0" cy="7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13450" name="Line 269"/>
              <p:cNvSpPr>
                <a:spLocks noChangeShapeType="1"/>
              </p:cNvSpPr>
              <p:nvPr/>
            </p:nvSpPr>
            <p:spPr bwMode="auto">
              <a:xfrm>
                <a:off x="4645" y="3471"/>
                <a:ext cx="0" cy="7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13451" name="Line 270"/>
              <p:cNvSpPr>
                <a:spLocks noChangeShapeType="1"/>
              </p:cNvSpPr>
              <p:nvPr/>
            </p:nvSpPr>
            <p:spPr bwMode="auto">
              <a:xfrm>
                <a:off x="4701" y="3471"/>
                <a:ext cx="0" cy="7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13452" name="Line 271"/>
              <p:cNvSpPr>
                <a:spLocks noChangeShapeType="1"/>
              </p:cNvSpPr>
              <p:nvPr/>
            </p:nvSpPr>
            <p:spPr bwMode="auto">
              <a:xfrm>
                <a:off x="4416" y="3472"/>
                <a:ext cx="0" cy="7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</p:grpSp>
        <p:sp>
          <p:nvSpPr>
            <p:cNvPr id="13443" name="Rectangle 272"/>
            <p:cNvSpPr>
              <a:spLocks noChangeArrowheads="1"/>
            </p:cNvSpPr>
            <p:nvPr/>
          </p:nvSpPr>
          <p:spPr bwMode="auto">
            <a:xfrm>
              <a:off x="4394" y="803"/>
              <a:ext cx="64" cy="93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pt-BR"/>
            </a:p>
          </p:txBody>
        </p:sp>
        <p:sp>
          <p:nvSpPr>
            <p:cNvPr id="13444" name="Text Box 277"/>
            <p:cNvSpPr txBox="1">
              <a:spLocks noChangeArrowheads="1"/>
            </p:cNvSpPr>
            <p:nvPr/>
          </p:nvSpPr>
          <p:spPr bwMode="auto">
            <a:xfrm>
              <a:off x="4747" y="254"/>
              <a:ext cx="785" cy="5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r" eaLnBrk="0" hangingPunct="0"/>
              <a:r>
                <a:rPr lang="pt-BR" sz="1600">
                  <a:latin typeface="Comic Sans MS" pitchFamily="66" charset="0"/>
                </a:rPr>
                <a:t>fila de</a:t>
              </a:r>
              <a:br>
                <a:rPr lang="pt-BR" sz="1600">
                  <a:latin typeface="Comic Sans MS" pitchFamily="66" charset="0"/>
                </a:rPr>
              </a:br>
              <a:r>
                <a:rPr lang="pt-BR" sz="1600">
                  <a:latin typeface="Comic Sans MS" pitchFamily="66" charset="0"/>
                </a:rPr>
                <a:t>mensagens </a:t>
              </a:r>
              <a:br>
                <a:rPr lang="pt-BR" sz="1600">
                  <a:latin typeface="Comic Sans MS" pitchFamily="66" charset="0"/>
                </a:rPr>
              </a:br>
              <a:r>
                <a:rPr lang="pt-BR" sz="1600">
                  <a:latin typeface="Comic Sans MS" pitchFamily="66" charset="0"/>
                </a:rPr>
                <a:t>de saída</a:t>
              </a:r>
              <a:endParaRPr lang="pt-BR" sz="2400"/>
            </a:p>
          </p:txBody>
        </p:sp>
      </p:grpSp>
      <p:grpSp>
        <p:nvGrpSpPr>
          <p:cNvPr id="13326" name="Group 546"/>
          <p:cNvGrpSpPr>
            <a:grpSpLocks/>
          </p:cNvGrpSpPr>
          <p:nvPr/>
        </p:nvGrpSpPr>
        <p:grpSpPr bwMode="auto">
          <a:xfrm>
            <a:off x="8012113" y="3068638"/>
            <a:ext cx="855662" cy="882650"/>
            <a:chOff x="3540" y="866"/>
            <a:chExt cx="539" cy="538"/>
          </a:xfrm>
        </p:grpSpPr>
        <p:graphicFrame>
          <p:nvGraphicFramePr>
            <p:cNvPr id="13319" name="Object 5"/>
            <p:cNvGraphicFramePr>
              <a:graphicFrameLocks noChangeAspect="1"/>
            </p:cNvGraphicFramePr>
            <p:nvPr/>
          </p:nvGraphicFramePr>
          <p:xfrm>
            <a:off x="3540" y="866"/>
            <a:ext cx="392" cy="315"/>
          </p:xfrm>
          <a:graphic>
            <a:graphicData uri="http://schemas.openxmlformats.org/presentationml/2006/ole">
              <p:oleObj spid="_x0000_s13478" name="Clip" r:id="rId4" imgW="1307263" imgH="1084139" progId="">
                <p:embed/>
              </p:oleObj>
            </a:graphicData>
          </a:graphic>
        </p:graphicFrame>
        <p:grpSp>
          <p:nvGrpSpPr>
            <p:cNvPr id="13438" name="Group 548"/>
            <p:cNvGrpSpPr>
              <a:grpSpLocks/>
            </p:cNvGrpSpPr>
            <p:nvPr/>
          </p:nvGrpSpPr>
          <p:grpSpPr bwMode="auto">
            <a:xfrm>
              <a:off x="3567" y="959"/>
              <a:ext cx="512" cy="445"/>
              <a:chOff x="3567" y="959"/>
              <a:chExt cx="512" cy="445"/>
            </a:xfrm>
          </p:grpSpPr>
          <p:sp>
            <p:nvSpPr>
              <p:cNvPr id="13439" name="Rectangle 549"/>
              <p:cNvSpPr>
                <a:spLocks noChangeArrowheads="1"/>
              </p:cNvSpPr>
              <p:nvPr/>
            </p:nvSpPr>
            <p:spPr bwMode="auto">
              <a:xfrm>
                <a:off x="3567" y="972"/>
                <a:ext cx="488" cy="426"/>
              </a:xfrm>
              <a:prstGeom prst="rect">
                <a:avLst/>
              </a:prstGeom>
              <a:solidFill>
                <a:schemeClr val="hlink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pt-BR"/>
              </a:p>
            </p:txBody>
          </p:sp>
          <p:sp>
            <p:nvSpPr>
              <p:cNvPr id="13440" name="Text Box 550"/>
              <p:cNvSpPr txBox="1">
                <a:spLocks noChangeArrowheads="1"/>
              </p:cNvSpPr>
              <p:nvPr/>
            </p:nvSpPr>
            <p:spPr bwMode="auto">
              <a:xfrm>
                <a:off x="3580" y="959"/>
                <a:ext cx="499" cy="44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 eaLnBrk="0" hangingPunct="0"/>
                <a:r>
                  <a:rPr lang="pt-BR" sz="1400">
                    <a:latin typeface="Comic Sans MS" pitchFamily="66" charset="0"/>
                  </a:rPr>
                  <a:t>agente </a:t>
                </a:r>
                <a:br>
                  <a:rPr lang="pt-BR" sz="1400">
                    <a:latin typeface="Comic Sans MS" pitchFamily="66" charset="0"/>
                  </a:rPr>
                </a:br>
                <a:r>
                  <a:rPr lang="pt-BR" sz="1400">
                    <a:latin typeface="Comic Sans MS" pitchFamily="66" charset="0"/>
                  </a:rPr>
                  <a:t>de </a:t>
                </a:r>
                <a:br>
                  <a:rPr lang="pt-BR" sz="1400">
                    <a:latin typeface="Comic Sans MS" pitchFamily="66" charset="0"/>
                  </a:rPr>
                </a:br>
                <a:r>
                  <a:rPr lang="pt-BR" sz="1400">
                    <a:latin typeface="Comic Sans MS" pitchFamily="66" charset="0"/>
                  </a:rPr>
                  <a:t>usuário</a:t>
                </a:r>
                <a:endParaRPr lang="pt-BR" sz="2000"/>
              </a:p>
            </p:txBody>
          </p:sp>
        </p:grpSp>
      </p:grpSp>
      <p:grpSp>
        <p:nvGrpSpPr>
          <p:cNvPr id="13327" name="Group 619"/>
          <p:cNvGrpSpPr>
            <a:grpSpLocks/>
          </p:cNvGrpSpPr>
          <p:nvPr/>
        </p:nvGrpSpPr>
        <p:grpSpPr bwMode="auto">
          <a:xfrm>
            <a:off x="4459288" y="1270000"/>
            <a:ext cx="4119562" cy="5332413"/>
            <a:chOff x="2809" y="800"/>
            <a:chExt cx="2595" cy="3359"/>
          </a:xfrm>
        </p:grpSpPr>
        <p:sp>
          <p:nvSpPr>
            <p:cNvPr id="13328" name="Line 417"/>
            <p:cNvSpPr>
              <a:spLocks noChangeShapeType="1"/>
            </p:cNvSpPr>
            <p:nvPr/>
          </p:nvSpPr>
          <p:spPr bwMode="auto">
            <a:xfrm>
              <a:off x="3606" y="1608"/>
              <a:ext cx="708" cy="498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 type="triangle" w="med" len="med"/>
              <a:tailEnd type="triangle" w="med" len="med"/>
            </a:ln>
          </p:spPr>
          <p:txBody>
            <a:bodyPr wrap="none" anchor="ctr"/>
            <a:lstStyle/>
            <a:p>
              <a:endParaRPr lang="pt-BR"/>
            </a:p>
          </p:txBody>
        </p:sp>
        <p:grpSp>
          <p:nvGrpSpPr>
            <p:cNvPr id="13329" name="Group 540"/>
            <p:cNvGrpSpPr>
              <a:grpSpLocks/>
            </p:cNvGrpSpPr>
            <p:nvPr/>
          </p:nvGrpSpPr>
          <p:grpSpPr bwMode="auto">
            <a:xfrm>
              <a:off x="2960" y="1028"/>
              <a:ext cx="729" cy="946"/>
              <a:chOff x="2960" y="1028"/>
              <a:chExt cx="729" cy="946"/>
            </a:xfrm>
          </p:grpSpPr>
          <p:grpSp>
            <p:nvGrpSpPr>
              <p:cNvPr id="13413" name="Group 495"/>
              <p:cNvGrpSpPr>
                <a:grpSpLocks/>
              </p:cNvGrpSpPr>
              <p:nvPr/>
            </p:nvGrpSpPr>
            <p:grpSpPr bwMode="auto">
              <a:xfrm>
                <a:off x="3217" y="1028"/>
                <a:ext cx="224" cy="588"/>
                <a:chOff x="4180" y="783"/>
                <a:chExt cx="150" cy="307"/>
              </a:xfrm>
            </p:grpSpPr>
            <p:sp>
              <p:nvSpPr>
                <p:cNvPr id="13430" name="AutoShape 496"/>
                <p:cNvSpPr>
                  <a:spLocks noChangeArrowheads="1"/>
                </p:cNvSpPr>
                <p:nvPr/>
              </p:nvSpPr>
              <p:spPr bwMode="auto">
                <a:xfrm>
                  <a:off x="4180" y="1019"/>
                  <a:ext cx="150" cy="71"/>
                </a:xfrm>
                <a:prstGeom prst="parallelogram">
                  <a:avLst>
                    <a:gd name="adj" fmla="val 81387"/>
                  </a:avLst>
                </a:prstGeom>
                <a:solidFill>
                  <a:srgbClr val="33CCCC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pt-BR"/>
                </a:p>
              </p:txBody>
            </p:sp>
            <p:sp>
              <p:nvSpPr>
                <p:cNvPr id="13431" name="Rectangle 497"/>
                <p:cNvSpPr>
                  <a:spLocks noChangeArrowheads="1"/>
                </p:cNvSpPr>
                <p:nvPr/>
              </p:nvSpPr>
              <p:spPr bwMode="auto">
                <a:xfrm>
                  <a:off x="4256" y="785"/>
                  <a:ext cx="69" cy="236"/>
                </a:xfrm>
                <a:prstGeom prst="rect">
                  <a:avLst/>
                </a:prstGeom>
                <a:solidFill>
                  <a:srgbClr val="33CCCC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pt-BR"/>
                </a:p>
              </p:txBody>
            </p:sp>
            <p:sp>
              <p:nvSpPr>
                <p:cNvPr id="13432" name="Rectangle 498"/>
                <p:cNvSpPr>
                  <a:spLocks noChangeArrowheads="1"/>
                </p:cNvSpPr>
                <p:nvPr/>
              </p:nvSpPr>
              <p:spPr bwMode="auto">
                <a:xfrm>
                  <a:off x="4181" y="852"/>
                  <a:ext cx="95" cy="236"/>
                </a:xfrm>
                <a:prstGeom prst="rect">
                  <a:avLst/>
                </a:prstGeom>
                <a:solidFill>
                  <a:srgbClr val="33CCCC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pt-BR"/>
                </a:p>
              </p:txBody>
            </p:sp>
            <p:sp>
              <p:nvSpPr>
                <p:cNvPr id="13433" name="AutoShape 499"/>
                <p:cNvSpPr>
                  <a:spLocks noChangeArrowheads="1"/>
                </p:cNvSpPr>
                <p:nvPr/>
              </p:nvSpPr>
              <p:spPr bwMode="auto">
                <a:xfrm>
                  <a:off x="4180" y="783"/>
                  <a:ext cx="150" cy="71"/>
                </a:xfrm>
                <a:prstGeom prst="parallelogram">
                  <a:avLst>
                    <a:gd name="adj" fmla="val 81387"/>
                  </a:avLst>
                </a:prstGeom>
                <a:solidFill>
                  <a:srgbClr val="33CCCC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pt-BR"/>
                </a:p>
              </p:txBody>
            </p:sp>
            <p:sp>
              <p:nvSpPr>
                <p:cNvPr id="13434" name="Line 500"/>
                <p:cNvSpPr>
                  <a:spLocks noChangeShapeType="1"/>
                </p:cNvSpPr>
                <p:nvPr/>
              </p:nvSpPr>
              <p:spPr bwMode="auto">
                <a:xfrm>
                  <a:off x="4330" y="788"/>
                  <a:ext cx="0" cy="23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pt-BR"/>
                </a:p>
              </p:txBody>
            </p:sp>
            <p:sp>
              <p:nvSpPr>
                <p:cNvPr id="13435" name="Line 501"/>
                <p:cNvSpPr>
                  <a:spLocks noChangeShapeType="1"/>
                </p:cNvSpPr>
                <p:nvPr/>
              </p:nvSpPr>
              <p:spPr bwMode="auto">
                <a:xfrm flipH="1">
                  <a:off x="4276" y="1019"/>
                  <a:ext cx="54" cy="69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pt-BR"/>
                </a:p>
              </p:txBody>
            </p:sp>
            <p:sp>
              <p:nvSpPr>
                <p:cNvPr id="13436" name="Rectangle 502"/>
                <p:cNvSpPr>
                  <a:spLocks noChangeArrowheads="1"/>
                </p:cNvSpPr>
                <p:nvPr/>
              </p:nvSpPr>
              <p:spPr bwMode="auto">
                <a:xfrm>
                  <a:off x="4193" y="883"/>
                  <a:ext cx="63" cy="136"/>
                </a:xfrm>
                <a:prstGeom prst="rect">
                  <a:avLst/>
                </a:prstGeom>
                <a:solidFill>
                  <a:schemeClr val="accent2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pt-BR"/>
                </a:p>
              </p:txBody>
            </p:sp>
            <p:sp>
              <p:nvSpPr>
                <p:cNvPr id="13437" name="Rectangle 503"/>
                <p:cNvSpPr>
                  <a:spLocks noChangeArrowheads="1"/>
                </p:cNvSpPr>
                <p:nvPr/>
              </p:nvSpPr>
              <p:spPr bwMode="auto">
                <a:xfrm>
                  <a:off x="4202" y="924"/>
                  <a:ext cx="48" cy="48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pt-BR"/>
                </a:p>
              </p:txBody>
            </p:sp>
          </p:grpSp>
          <p:grpSp>
            <p:nvGrpSpPr>
              <p:cNvPr id="13414" name="Group 539"/>
              <p:cNvGrpSpPr>
                <a:grpSpLocks/>
              </p:cNvGrpSpPr>
              <p:nvPr/>
            </p:nvGrpSpPr>
            <p:grpSpPr bwMode="auto">
              <a:xfrm>
                <a:off x="2960" y="1313"/>
                <a:ext cx="729" cy="661"/>
                <a:chOff x="2960" y="1313"/>
                <a:chExt cx="729" cy="661"/>
              </a:xfrm>
            </p:grpSpPr>
            <p:sp>
              <p:nvSpPr>
                <p:cNvPr id="13415" name="Rectangle 505"/>
                <p:cNvSpPr>
                  <a:spLocks noChangeArrowheads="1"/>
                </p:cNvSpPr>
                <p:nvPr/>
              </p:nvSpPr>
              <p:spPr bwMode="auto">
                <a:xfrm>
                  <a:off x="3001" y="1338"/>
                  <a:ext cx="644" cy="636"/>
                </a:xfrm>
                <a:prstGeom prst="rect">
                  <a:avLst/>
                </a:prstGeom>
                <a:solidFill>
                  <a:schemeClr val="hlink"/>
                </a:solid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pt-BR"/>
                </a:p>
              </p:txBody>
            </p:sp>
            <p:sp>
              <p:nvSpPr>
                <p:cNvPr id="13416" name="Text Box 506"/>
                <p:cNvSpPr txBox="1">
                  <a:spLocks noChangeArrowheads="1"/>
                </p:cNvSpPr>
                <p:nvPr/>
              </p:nvSpPr>
              <p:spPr bwMode="auto">
                <a:xfrm>
                  <a:off x="2960" y="1313"/>
                  <a:ext cx="729" cy="366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algn="ctr" eaLnBrk="0" hangingPunct="0"/>
                  <a:r>
                    <a:rPr lang="pt-BR" sz="1600">
                      <a:latin typeface="Comic Sans MS" pitchFamily="66" charset="0"/>
                    </a:rPr>
                    <a:t>servidor </a:t>
                  </a:r>
                  <a:br>
                    <a:rPr lang="pt-BR" sz="1600">
                      <a:latin typeface="Comic Sans MS" pitchFamily="66" charset="0"/>
                    </a:rPr>
                  </a:br>
                  <a:r>
                    <a:rPr lang="pt-BR" sz="1600">
                      <a:latin typeface="Comic Sans MS" pitchFamily="66" charset="0"/>
                    </a:rPr>
                    <a:t>de correio</a:t>
                  </a:r>
                  <a:endParaRPr lang="pt-BR" sz="2400"/>
                </a:p>
              </p:txBody>
            </p:sp>
            <p:sp>
              <p:nvSpPr>
                <p:cNvPr id="13417" name="Rectangle 507"/>
                <p:cNvSpPr>
                  <a:spLocks noChangeArrowheads="1"/>
                </p:cNvSpPr>
                <p:nvPr/>
              </p:nvSpPr>
              <p:spPr bwMode="auto">
                <a:xfrm>
                  <a:off x="3102" y="1692"/>
                  <a:ext cx="450" cy="120"/>
                </a:xfrm>
                <a:prstGeom prst="rect">
                  <a:avLst/>
                </a:prstGeom>
                <a:solidFill>
                  <a:srgbClr val="00FF00"/>
                </a:solid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pt-BR"/>
                </a:p>
              </p:txBody>
            </p:sp>
            <p:sp>
              <p:nvSpPr>
                <p:cNvPr id="13418" name="Line 508"/>
                <p:cNvSpPr>
                  <a:spLocks noChangeShapeType="1"/>
                </p:cNvSpPr>
                <p:nvPr/>
              </p:nvSpPr>
              <p:spPr bwMode="auto">
                <a:xfrm>
                  <a:off x="3151" y="1720"/>
                  <a:ext cx="0" cy="72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pt-BR"/>
                </a:p>
              </p:txBody>
            </p:sp>
            <p:sp>
              <p:nvSpPr>
                <p:cNvPr id="13419" name="Line 509"/>
                <p:cNvSpPr>
                  <a:spLocks noChangeShapeType="1"/>
                </p:cNvSpPr>
                <p:nvPr/>
              </p:nvSpPr>
              <p:spPr bwMode="auto">
                <a:xfrm>
                  <a:off x="3260" y="1719"/>
                  <a:ext cx="0" cy="72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pt-BR"/>
                </a:p>
              </p:txBody>
            </p:sp>
            <p:sp>
              <p:nvSpPr>
                <p:cNvPr id="13420" name="Line 510"/>
                <p:cNvSpPr>
                  <a:spLocks noChangeShapeType="1"/>
                </p:cNvSpPr>
                <p:nvPr/>
              </p:nvSpPr>
              <p:spPr bwMode="auto">
                <a:xfrm>
                  <a:off x="3315" y="1721"/>
                  <a:ext cx="0" cy="72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pt-BR"/>
                </a:p>
              </p:txBody>
            </p:sp>
            <p:sp>
              <p:nvSpPr>
                <p:cNvPr id="13421" name="Line 511"/>
                <p:cNvSpPr>
                  <a:spLocks noChangeShapeType="1"/>
                </p:cNvSpPr>
                <p:nvPr/>
              </p:nvSpPr>
              <p:spPr bwMode="auto">
                <a:xfrm>
                  <a:off x="3372" y="1719"/>
                  <a:ext cx="0" cy="72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pt-BR"/>
                </a:p>
              </p:txBody>
            </p:sp>
            <p:sp>
              <p:nvSpPr>
                <p:cNvPr id="13422" name="Line 512"/>
                <p:cNvSpPr>
                  <a:spLocks noChangeShapeType="1"/>
                </p:cNvSpPr>
                <p:nvPr/>
              </p:nvSpPr>
              <p:spPr bwMode="auto">
                <a:xfrm>
                  <a:off x="3433" y="1719"/>
                  <a:ext cx="0" cy="72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pt-BR"/>
                </a:p>
              </p:txBody>
            </p:sp>
            <p:sp>
              <p:nvSpPr>
                <p:cNvPr id="13423" name="Line 513"/>
                <p:cNvSpPr>
                  <a:spLocks noChangeShapeType="1"/>
                </p:cNvSpPr>
                <p:nvPr/>
              </p:nvSpPr>
              <p:spPr bwMode="auto">
                <a:xfrm>
                  <a:off x="3489" y="1719"/>
                  <a:ext cx="0" cy="72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pt-BR"/>
                </a:p>
              </p:txBody>
            </p:sp>
            <p:sp>
              <p:nvSpPr>
                <p:cNvPr id="13424" name="Line 514"/>
                <p:cNvSpPr>
                  <a:spLocks noChangeShapeType="1"/>
                </p:cNvSpPr>
                <p:nvPr/>
              </p:nvSpPr>
              <p:spPr bwMode="auto">
                <a:xfrm>
                  <a:off x="3204" y="1720"/>
                  <a:ext cx="0" cy="72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pt-BR"/>
                </a:p>
              </p:txBody>
            </p:sp>
            <p:sp>
              <p:nvSpPr>
                <p:cNvPr id="13425" name="Rectangle 515"/>
                <p:cNvSpPr>
                  <a:spLocks noChangeArrowheads="1"/>
                </p:cNvSpPr>
                <p:nvPr/>
              </p:nvSpPr>
              <p:spPr bwMode="auto">
                <a:xfrm>
                  <a:off x="3110" y="1859"/>
                  <a:ext cx="64" cy="93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pt-BR"/>
                </a:p>
              </p:txBody>
            </p:sp>
            <p:sp>
              <p:nvSpPr>
                <p:cNvPr id="13426" name="Rectangle 516"/>
                <p:cNvSpPr>
                  <a:spLocks noChangeArrowheads="1"/>
                </p:cNvSpPr>
                <p:nvPr/>
              </p:nvSpPr>
              <p:spPr bwMode="auto">
                <a:xfrm>
                  <a:off x="3196" y="1859"/>
                  <a:ext cx="64" cy="93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pt-BR"/>
                </a:p>
              </p:txBody>
            </p:sp>
            <p:sp>
              <p:nvSpPr>
                <p:cNvPr id="13427" name="Rectangle 517"/>
                <p:cNvSpPr>
                  <a:spLocks noChangeArrowheads="1"/>
                </p:cNvSpPr>
                <p:nvPr/>
              </p:nvSpPr>
              <p:spPr bwMode="auto">
                <a:xfrm>
                  <a:off x="3282" y="1858"/>
                  <a:ext cx="64" cy="93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pt-BR"/>
                </a:p>
              </p:txBody>
            </p:sp>
            <p:sp>
              <p:nvSpPr>
                <p:cNvPr id="13428" name="Rectangle 518"/>
                <p:cNvSpPr>
                  <a:spLocks noChangeArrowheads="1"/>
                </p:cNvSpPr>
                <p:nvPr/>
              </p:nvSpPr>
              <p:spPr bwMode="auto">
                <a:xfrm>
                  <a:off x="3379" y="1856"/>
                  <a:ext cx="64" cy="93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pt-BR"/>
                </a:p>
              </p:txBody>
            </p:sp>
            <p:sp>
              <p:nvSpPr>
                <p:cNvPr id="13429" name="Rectangle 519"/>
                <p:cNvSpPr>
                  <a:spLocks noChangeArrowheads="1"/>
                </p:cNvSpPr>
                <p:nvPr/>
              </p:nvSpPr>
              <p:spPr bwMode="auto">
                <a:xfrm>
                  <a:off x="3475" y="1856"/>
                  <a:ext cx="64" cy="93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pt-BR"/>
                </a:p>
              </p:txBody>
            </p:sp>
          </p:grpSp>
        </p:grpSp>
        <p:grpSp>
          <p:nvGrpSpPr>
            <p:cNvPr id="13330" name="Group 538"/>
            <p:cNvGrpSpPr>
              <a:grpSpLocks/>
            </p:cNvGrpSpPr>
            <p:nvPr/>
          </p:nvGrpSpPr>
          <p:grpSpPr bwMode="auto">
            <a:xfrm>
              <a:off x="3636" y="800"/>
              <a:ext cx="539" cy="556"/>
              <a:chOff x="3540" y="866"/>
              <a:chExt cx="539" cy="538"/>
            </a:xfrm>
          </p:grpSpPr>
          <p:graphicFrame>
            <p:nvGraphicFramePr>
              <p:cNvPr id="13318" name="Object 4"/>
              <p:cNvGraphicFramePr>
                <a:graphicFrameLocks noChangeAspect="1"/>
              </p:cNvGraphicFramePr>
              <p:nvPr/>
            </p:nvGraphicFramePr>
            <p:xfrm>
              <a:off x="3540" y="866"/>
              <a:ext cx="392" cy="315"/>
            </p:xfrm>
            <a:graphic>
              <a:graphicData uri="http://schemas.openxmlformats.org/presentationml/2006/ole">
                <p:oleObj spid="_x0000_s13479" name="Clip" r:id="rId5" imgW="1307263" imgH="1084139" progId="">
                  <p:embed/>
                </p:oleObj>
              </a:graphicData>
            </a:graphic>
          </p:graphicFrame>
          <p:grpSp>
            <p:nvGrpSpPr>
              <p:cNvPr id="13410" name="Group 537"/>
              <p:cNvGrpSpPr>
                <a:grpSpLocks/>
              </p:cNvGrpSpPr>
              <p:nvPr/>
            </p:nvGrpSpPr>
            <p:grpSpPr bwMode="auto">
              <a:xfrm>
                <a:off x="3567" y="959"/>
                <a:ext cx="512" cy="445"/>
                <a:chOff x="3567" y="959"/>
                <a:chExt cx="512" cy="445"/>
              </a:xfrm>
            </p:grpSpPr>
            <p:sp>
              <p:nvSpPr>
                <p:cNvPr id="13411" name="Rectangle 523"/>
                <p:cNvSpPr>
                  <a:spLocks noChangeArrowheads="1"/>
                </p:cNvSpPr>
                <p:nvPr/>
              </p:nvSpPr>
              <p:spPr bwMode="auto">
                <a:xfrm>
                  <a:off x="3567" y="972"/>
                  <a:ext cx="488" cy="426"/>
                </a:xfrm>
                <a:prstGeom prst="rect">
                  <a:avLst/>
                </a:prstGeom>
                <a:solidFill>
                  <a:schemeClr val="hlink"/>
                </a:solid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pt-BR"/>
                </a:p>
              </p:txBody>
            </p:sp>
            <p:sp>
              <p:nvSpPr>
                <p:cNvPr id="13412" name="Text Box 524"/>
                <p:cNvSpPr txBox="1">
                  <a:spLocks noChangeArrowheads="1"/>
                </p:cNvSpPr>
                <p:nvPr/>
              </p:nvSpPr>
              <p:spPr bwMode="auto">
                <a:xfrm>
                  <a:off x="3580" y="959"/>
                  <a:ext cx="499" cy="44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algn="ctr" eaLnBrk="0" hangingPunct="0"/>
                  <a:r>
                    <a:rPr lang="pt-BR" sz="1400">
                      <a:latin typeface="Comic Sans MS" pitchFamily="66" charset="0"/>
                    </a:rPr>
                    <a:t>agente </a:t>
                  </a:r>
                  <a:br>
                    <a:rPr lang="pt-BR" sz="1400">
                      <a:latin typeface="Comic Sans MS" pitchFamily="66" charset="0"/>
                    </a:rPr>
                  </a:br>
                  <a:r>
                    <a:rPr lang="pt-BR" sz="1400">
                      <a:latin typeface="Comic Sans MS" pitchFamily="66" charset="0"/>
                    </a:rPr>
                    <a:t>de </a:t>
                  </a:r>
                  <a:br>
                    <a:rPr lang="pt-BR" sz="1400">
                      <a:latin typeface="Comic Sans MS" pitchFamily="66" charset="0"/>
                    </a:rPr>
                  </a:br>
                  <a:r>
                    <a:rPr lang="pt-BR" sz="1400">
                      <a:latin typeface="Comic Sans MS" pitchFamily="66" charset="0"/>
                    </a:rPr>
                    <a:t>usuário</a:t>
                  </a:r>
                  <a:endParaRPr lang="pt-BR" sz="2000"/>
                </a:p>
              </p:txBody>
            </p:sp>
          </p:grpSp>
        </p:grpSp>
        <p:sp>
          <p:nvSpPr>
            <p:cNvPr id="13331" name="Line 525"/>
            <p:cNvSpPr>
              <a:spLocks noChangeShapeType="1"/>
            </p:cNvSpPr>
            <p:nvPr/>
          </p:nvSpPr>
          <p:spPr bwMode="auto">
            <a:xfrm flipV="1">
              <a:off x="3606" y="2316"/>
              <a:ext cx="708" cy="684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 type="triangle" w="med" len="med"/>
              <a:tailEnd type="triangle" w="med" len="med"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13332" name="Line 526"/>
            <p:cNvSpPr>
              <a:spLocks noChangeShapeType="1"/>
            </p:cNvSpPr>
            <p:nvPr/>
          </p:nvSpPr>
          <p:spPr bwMode="auto">
            <a:xfrm flipH="1" flipV="1">
              <a:off x="3081" y="1986"/>
              <a:ext cx="0" cy="786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 type="triangle" w="med" len="med"/>
              <a:tailEnd type="triangle" w="med" len="med"/>
            </a:ln>
          </p:spPr>
          <p:txBody>
            <a:bodyPr wrap="none" anchor="ctr"/>
            <a:lstStyle/>
            <a:p>
              <a:endParaRPr lang="pt-BR"/>
            </a:p>
          </p:txBody>
        </p:sp>
        <p:grpSp>
          <p:nvGrpSpPr>
            <p:cNvPr id="13333" name="Group 527"/>
            <p:cNvGrpSpPr>
              <a:grpSpLocks/>
            </p:cNvGrpSpPr>
            <p:nvPr/>
          </p:nvGrpSpPr>
          <p:grpSpPr bwMode="auto">
            <a:xfrm>
              <a:off x="3667" y="2501"/>
              <a:ext cx="650" cy="288"/>
              <a:chOff x="3745" y="2537"/>
              <a:chExt cx="650" cy="288"/>
            </a:xfrm>
          </p:grpSpPr>
          <p:sp>
            <p:nvSpPr>
              <p:cNvPr id="13408" name="Rectangle 528"/>
              <p:cNvSpPr>
                <a:spLocks noChangeArrowheads="1"/>
              </p:cNvSpPr>
              <p:nvPr/>
            </p:nvSpPr>
            <p:spPr bwMode="auto">
              <a:xfrm>
                <a:off x="3798" y="2580"/>
                <a:ext cx="540" cy="192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pt-BR"/>
              </a:p>
            </p:txBody>
          </p:sp>
          <p:sp>
            <p:nvSpPr>
              <p:cNvPr id="13409" name="Text Box 529"/>
              <p:cNvSpPr txBox="1">
                <a:spLocks noChangeArrowheads="1"/>
              </p:cNvSpPr>
              <p:nvPr/>
            </p:nvSpPr>
            <p:spPr bwMode="auto">
              <a:xfrm>
                <a:off x="3745" y="2537"/>
                <a:ext cx="650" cy="2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 eaLnBrk="0" hangingPunct="0"/>
                <a:r>
                  <a:rPr lang="pt-BR" sz="2400">
                    <a:solidFill>
                      <a:srgbClr val="FF0000"/>
                    </a:solidFill>
                    <a:latin typeface="Comic Sans MS" pitchFamily="66" charset="0"/>
                  </a:rPr>
                  <a:t>SMTP</a:t>
                </a:r>
                <a:endParaRPr lang="pt-BR" sz="2400"/>
              </a:p>
            </p:txBody>
          </p:sp>
        </p:grpSp>
        <p:grpSp>
          <p:nvGrpSpPr>
            <p:cNvPr id="13334" name="Group 530"/>
            <p:cNvGrpSpPr>
              <a:grpSpLocks/>
            </p:cNvGrpSpPr>
            <p:nvPr/>
          </p:nvGrpSpPr>
          <p:grpSpPr bwMode="auto">
            <a:xfrm>
              <a:off x="3643" y="1709"/>
              <a:ext cx="650" cy="288"/>
              <a:chOff x="3745" y="2537"/>
              <a:chExt cx="650" cy="288"/>
            </a:xfrm>
          </p:grpSpPr>
          <p:sp>
            <p:nvSpPr>
              <p:cNvPr id="13406" name="Rectangle 531"/>
              <p:cNvSpPr>
                <a:spLocks noChangeArrowheads="1"/>
              </p:cNvSpPr>
              <p:nvPr/>
            </p:nvSpPr>
            <p:spPr bwMode="auto">
              <a:xfrm>
                <a:off x="3798" y="2580"/>
                <a:ext cx="540" cy="192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pt-BR"/>
              </a:p>
            </p:txBody>
          </p:sp>
          <p:sp>
            <p:nvSpPr>
              <p:cNvPr id="13407" name="Text Box 532"/>
              <p:cNvSpPr txBox="1">
                <a:spLocks noChangeArrowheads="1"/>
              </p:cNvSpPr>
              <p:nvPr/>
            </p:nvSpPr>
            <p:spPr bwMode="auto">
              <a:xfrm>
                <a:off x="3745" y="2537"/>
                <a:ext cx="650" cy="2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 eaLnBrk="0" hangingPunct="0"/>
                <a:r>
                  <a:rPr lang="pt-BR" sz="2400">
                    <a:solidFill>
                      <a:srgbClr val="FF0000"/>
                    </a:solidFill>
                    <a:latin typeface="Comic Sans MS" pitchFamily="66" charset="0"/>
                  </a:rPr>
                  <a:t>SMTP</a:t>
                </a:r>
                <a:endParaRPr lang="pt-BR" sz="2400"/>
              </a:p>
            </p:txBody>
          </p:sp>
        </p:grpSp>
        <p:grpSp>
          <p:nvGrpSpPr>
            <p:cNvPr id="13335" name="Group 533"/>
            <p:cNvGrpSpPr>
              <a:grpSpLocks/>
            </p:cNvGrpSpPr>
            <p:nvPr/>
          </p:nvGrpSpPr>
          <p:grpSpPr bwMode="auto">
            <a:xfrm>
              <a:off x="2809" y="2159"/>
              <a:ext cx="650" cy="288"/>
              <a:chOff x="3745" y="2537"/>
              <a:chExt cx="650" cy="288"/>
            </a:xfrm>
          </p:grpSpPr>
          <p:sp>
            <p:nvSpPr>
              <p:cNvPr id="13404" name="Rectangle 534"/>
              <p:cNvSpPr>
                <a:spLocks noChangeArrowheads="1"/>
              </p:cNvSpPr>
              <p:nvPr/>
            </p:nvSpPr>
            <p:spPr bwMode="auto">
              <a:xfrm>
                <a:off x="3798" y="2580"/>
                <a:ext cx="540" cy="192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pt-BR"/>
              </a:p>
            </p:txBody>
          </p:sp>
          <p:sp>
            <p:nvSpPr>
              <p:cNvPr id="13405" name="Text Box 535"/>
              <p:cNvSpPr txBox="1">
                <a:spLocks noChangeArrowheads="1"/>
              </p:cNvSpPr>
              <p:nvPr/>
            </p:nvSpPr>
            <p:spPr bwMode="auto">
              <a:xfrm>
                <a:off x="3745" y="2537"/>
                <a:ext cx="650" cy="2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 eaLnBrk="0" hangingPunct="0"/>
                <a:r>
                  <a:rPr lang="pt-BR" sz="2400">
                    <a:solidFill>
                      <a:srgbClr val="FF0000"/>
                    </a:solidFill>
                    <a:latin typeface="Comic Sans MS" pitchFamily="66" charset="0"/>
                  </a:rPr>
                  <a:t>SMTP</a:t>
                </a:r>
                <a:endParaRPr lang="pt-BR" sz="2400"/>
              </a:p>
            </p:txBody>
          </p:sp>
        </p:grpSp>
        <p:grpSp>
          <p:nvGrpSpPr>
            <p:cNvPr id="13336" name="Group 541"/>
            <p:cNvGrpSpPr>
              <a:grpSpLocks/>
            </p:cNvGrpSpPr>
            <p:nvPr/>
          </p:nvGrpSpPr>
          <p:grpSpPr bwMode="auto">
            <a:xfrm>
              <a:off x="4865" y="1213"/>
              <a:ext cx="539" cy="556"/>
              <a:chOff x="3540" y="866"/>
              <a:chExt cx="539" cy="538"/>
            </a:xfrm>
          </p:grpSpPr>
          <p:graphicFrame>
            <p:nvGraphicFramePr>
              <p:cNvPr id="13317" name="Object 3"/>
              <p:cNvGraphicFramePr>
                <a:graphicFrameLocks noChangeAspect="1"/>
              </p:cNvGraphicFramePr>
              <p:nvPr/>
            </p:nvGraphicFramePr>
            <p:xfrm>
              <a:off x="3540" y="866"/>
              <a:ext cx="392" cy="315"/>
            </p:xfrm>
            <a:graphic>
              <a:graphicData uri="http://schemas.openxmlformats.org/presentationml/2006/ole">
                <p:oleObj spid="_x0000_s13480" name="Clip" r:id="rId6" imgW="1307263" imgH="1084139" progId="">
                  <p:embed/>
                </p:oleObj>
              </a:graphicData>
            </a:graphic>
          </p:graphicFrame>
          <p:grpSp>
            <p:nvGrpSpPr>
              <p:cNvPr id="13401" name="Group 543"/>
              <p:cNvGrpSpPr>
                <a:grpSpLocks/>
              </p:cNvGrpSpPr>
              <p:nvPr/>
            </p:nvGrpSpPr>
            <p:grpSpPr bwMode="auto">
              <a:xfrm>
                <a:off x="3567" y="959"/>
                <a:ext cx="512" cy="445"/>
                <a:chOff x="3567" y="959"/>
                <a:chExt cx="512" cy="445"/>
              </a:xfrm>
            </p:grpSpPr>
            <p:sp>
              <p:nvSpPr>
                <p:cNvPr id="13402" name="Rectangle 544"/>
                <p:cNvSpPr>
                  <a:spLocks noChangeArrowheads="1"/>
                </p:cNvSpPr>
                <p:nvPr/>
              </p:nvSpPr>
              <p:spPr bwMode="auto">
                <a:xfrm>
                  <a:off x="3567" y="972"/>
                  <a:ext cx="488" cy="426"/>
                </a:xfrm>
                <a:prstGeom prst="rect">
                  <a:avLst/>
                </a:prstGeom>
                <a:solidFill>
                  <a:schemeClr val="hlink"/>
                </a:solid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pt-BR"/>
                </a:p>
              </p:txBody>
            </p:sp>
            <p:sp>
              <p:nvSpPr>
                <p:cNvPr id="13403" name="Text Box 545"/>
                <p:cNvSpPr txBox="1">
                  <a:spLocks noChangeArrowheads="1"/>
                </p:cNvSpPr>
                <p:nvPr/>
              </p:nvSpPr>
              <p:spPr bwMode="auto">
                <a:xfrm>
                  <a:off x="3580" y="959"/>
                  <a:ext cx="499" cy="44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algn="ctr" eaLnBrk="0" hangingPunct="0"/>
                  <a:r>
                    <a:rPr lang="pt-BR" sz="1400">
                      <a:latin typeface="Comic Sans MS" pitchFamily="66" charset="0"/>
                    </a:rPr>
                    <a:t>agente </a:t>
                  </a:r>
                  <a:br>
                    <a:rPr lang="pt-BR" sz="1400">
                      <a:latin typeface="Comic Sans MS" pitchFamily="66" charset="0"/>
                    </a:rPr>
                  </a:br>
                  <a:r>
                    <a:rPr lang="pt-BR" sz="1400">
                      <a:latin typeface="Comic Sans MS" pitchFamily="66" charset="0"/>
                    </a:rPr>
                    <a:t>de </a:t>
                  </a:r>
                  <a:br>
                    <a:rPr lang="pt-BR" sz="1400">
                      <a:latin typeface="Comic Sans MS" pitchFamily="66" charset="0"/>
                    </a:rPr>
                  </a:br>
                  <a:r>
                    <a:rPr lang="pt-BR" sz="1400">
                      <a:latin typeface="Comic Sans MS" pitchFamily="66" charset="0"/>
                    </a:rPr>
                    <a:t>usuário</a:t>
                  </a:r>
                  <a:endParaRPr lang="pt-BR" sz="2000"/>
                </a:p>
              </p:txBody>
            </p:sp>
          </p:grpSp>
        </p:grpSp>
        <p:grpSp>
          <p:nvGrpSpPr>
            <p:cNvPr id="13337" name="Group 551"/>
            <p:cNvGrpSpPr>
              <a:grpSpLocks/>
            </p:cNvGrpSpPr>
            <p:nvPr/>
          </p:nvGrpSpPr>
          <p:grpSpPr bwMode="auto">
            <a:xfrm>
              <a:off x="4778" y="2596"/>
              <a:ext cx="539" cy="556"/>
              <a:chOff x="3540" y="866"/>
              <a:chExt cx="539" cy="538"/>
            </a:xfrm>
          </p:grpSpPr>
          <p:graphicFrame>
            <p:nvGraphicFramePr>
              <p:cNvPr id="13316" name="Object 2"/>
              <p:cNvGraphicFramePr>
                <a:graphicFrameLocks noChangeAspect="1"/>
              </p:cNvGraphicFramePr>
              <p:nvPr/>
            </p:nvGraphicFramePr>
            <p:xfrm>
              <a:off x="3540" y="866"/>
              <a:ext cx="392" cy="315"/>
            </p:xfrm>
            <a:graphic>
              <a:graphicData uri="http://schemas.openxmlformats.org/presentationml/2006/ole">
                <p:oleObj spid="_x0000_s13481" name="Clip" r:id="rId7" imgW="1307263" imgH="1084139" progId="">
                  <p:embed/>
                </p:oleObj>
              </a:graphicData>
            </a:graphic>
          </p:graphicFrame>
          <p:grpSp>
            <p:nvGrpSpPr>
              <p:cNvPr id="13398" name="Group 553"/>
              <p:cNvGrpSpPr>
                <a:grpSpLocks/>
              </p:cNvGrpSpPr>
              <p:nvPr/>
            </p:nvGrpSpPr>
            <p:grpSpPr bwMode="auto">
              <a:xfrm>
                <a:off x="3567" y="959"/>
                <a:ext cx="512" cy="445"/>
                <a:chOff x="3567" y="959"/>
                <a:chExt cx="512" cy="445"/>
              </a:xfrm>
            </p:grpSpPr>
            <p:sp>
              <p:nvSpPr>
                <p:cNvPr id="13399" name="Rectangle 554"/>
                <p:cNvSpPr>
                  <a:spLocks noChangeArrowheads="1"/>
                </p:cNvSpPr>
                <p:nvPr/>
              </p:nvSpPr>
              <p:spPr bwMode="auto">
                <a:xfrm>
                  <a:off x="3567" y="972"/>
                  <a:ext cx="488" cy="426"/>
                </a:xfrm>
                <a:prstGeom prst="rect">
                  <a:avLst/>
                </a:prstGeom>
                <a:solidFill>
                  <a:schemeClr val="hlink"/>
                </a:solid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pt-BR"/>
                </a:p>
              </p:txBody>
            </p:sp>
            <p:sp>
              <p:nvSpPr>
                <p:cNvPr id="13400" name="Text Box 555"/>
                <p:cNvSpPr txBox="1">
                  <a:spLocks noChangeArrowheads="1"/>
                </p:cNvSpPr>
                <p:nvPr/>
              </p:nvSpPr>
              <p:spPr bwMode="auto">
                <a:xfrm>
                  <a:off x="3580" y="959"/>
                  <a:ext cx="499" cy="44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algn="ctr" eaLnBrk="0" hangingPunct="0"/>
                  <a:r>
                    <a:rPr lang="pt-BR" sz="1400">
                      <a:latin typeface="Comic Sans MS" pitchFamily="66" charset="0"/>
                    </a:rPr>
                    <a:t>agente </a:t>
                  </a:r>
                  <a:br>
                    <a:rPr lang="pt-BR" sz="1400">
                      <a:latin typeface="Comic Sans MS" pitchFamily="66" charset="0"/>
                    </a:rPr>
                  </a:br>
                  <a:r>
                    <a:rPr lang="pt-BR" sz="1400">
                      <a:latin typeface="Comic Sans MS" pitchFamily="66" charset="0"/>
                    </a:rPr>
                    <a:t>de </a:t>
                  </a:r>
                  <a:br>
                    <a:rPr lang="pt-BR" sz="1400">
                      <a:latin typeface="Comic Sans MS" pitchFamily="66" charset="0"/>
                    </a:rPr>
                  </a:br>
                  <a:r>
                    <a:rPr lang="pt-BR" sz="1400">
                      <a:latin typeface="Comic Sans MS" pitchFamily="66" charset="0"/>
                    </a:rPr>
                    <a:t>usuário</a:t>
                  </a:r>
                  <a:endParaRPr lang="pt-BR" sz="2000"/>
                </a:p>
              </p:txBody>
            </p:sp>
          </p:grpSp>
        </p:grpSp>
        <p:grpSp>
          <p:nvGrpSpPr>
            <p:cNvPr id="13338" name="Group 556"/>
            <p:cNvGrpSpPr>
              <a:grpSpLocks/>
            </p:cNvGrpSpPr>
            <p:nvPr/>
          </p:nvGrpSpPr>
          <p:grpSpPr bwMode="auto">
            <a:xfrm>
              <a:off x="3761" y="3258"/>
              <a:ext cx="539" cy="556"/>
              <a:chOff x="3540" y="866"/>
              <a:chExt cx="539" cy="538"/>
            </a:xfrm>
          </p:grpSpPr>
          <p:graphicFrame>
            <p:nvGraphicFramePr>
              <p:cNvPr id="13315" name="Object 1"/>
              <p:cNvGraphicFramePr>
                <a:graphicFrameLocks noChangeAspect="1"/>
              </p:cNvGraphicFramePr>
              <p:nvPr/>
            </p:nvGraphicFramePr>
            <p:xfrm>
              <a:off x="3540" y="866"/>
              <a:ext cx="392" cy="315"/>
            </p:xfrm>
            <a:graphic>
              <a:graphicData uri="http://schemas.openxmlformats.org/presentationml/2006/ole">
                <p:oleObj spid="_x0000_s13482" name="Clip" r:id="rId8" imgW="1307263" imgH="1084139" progId="">
                  <p:embed/>
                </p:oleObj>
              </a:graphicData>
            </a:graphic>
          </p:graphicFrame>
          <p:grpSp>
            <p:nvGrpSpPr>
              <p:cNvPr id="13395" name="Group 558"/>
              <p:cNvGrpSpPr>
                <a:grpSpLocks/>
              </p:cNvGrpSpPr>
              <p:nvPr/>
            </p:nvGrpSpPr>
            <p:grpSpPr bwMode="auto">
              <a:xfrm>
                <a:off x="3567" y="959"/>
                <a:ext cx="512" cy="445"/>
                <a:chOff x="3567" y="959"/>
                <a:chExt cx="512" cy="445"/>
              </a:xfrm>
            </p:grpSpPr>
            <p:sp>
              <p:nvSpPr>
                <p:cNvPr id="13396" name="Rectangle 559"/>
                <p:cNvSpPr>
                  <a:spLocks noChangeArrowheads="1"/>
                </p:cNvSpPr>
                <p:nvPr/>
              </p:nvSpPr>
              <p:spPr bwMode="auto">
                <a:xfrm>
                  <a:off x="3567" y="972"/>
                  <a:ext cx="488" cy="426"/>
                </a:xfrm>
                <a:prstGeom prst="rect">
                  <a:avLst/>
                </a:prstGeom>
                <a:solidFill>
                  <a:schemeClr val="hlink"/>
                </a:solid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pt-BR"/>
                </a:p>
              </p:txBody>
            </p:sp>
            <p:sp>
              <p:nvSpPr>
                <p:cNvPr id="13397" name="Text Box 560"/>
                <p:cNvSpPr txBox="1">
                  <a:spLocks noChangeArrowheads="1"/>
                </p:cNvSpPr>
                <p:nvPr/>
              </p:nvSpPr>
              <p:spPr bwMode="auto">
                <a:xfrm>
                  <a:off x="3580" y="959"/>
                  <a:ext cx="499" cy="44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algn="ctr" eaLnBrk="0" hangingPunct="0"/>
                  <a:r>
                    <a:rPr lang="pt-BR" sz="1400">
                      <a:latin typeface="Comic Sans MS" pitchFamily="66" charset="0"/>
                    </a:rPr>
                    <a:t>agente </a:t>
                  </a:r>
                  <a:br>
                    <a:rPr lang="pt-BR" sz="1400">
                      <a:latin typeface="Comic Sans MS" pitchFamily="66" charset="0"/>
                    </a:rPr>
                  </a:br>
                  <a:r>
                    <a:rPr lang="pt-BR" sz="1400">
                      <a:latin typeface="Comic Sans MS" pitchFamily="66" charset="0"/>
                    </a:rPr>
                    <a:t>de </a:t>
                  </a:r>
                  <a:br>
                    <a:rPr lang="pt-BR" sz="1400">
                      <a:latin typeface="Comic Sans MS" pitchFamily="66" charset="0"/>
                    </a:rPr>
                  </a:br>
                  <a:r>
                    <a:rPr lang="pt-BR" sz="1400">
                      <a:latin typeface="Comic Sans MS" pitchFamily="66" charset="0"/>
                    </a:rPr>
                    <a:t>usuário</a:t>
                  </a:r>
                  <a:endParaRPr lang="pt-BR" sz="2000"/>
                </a:p>
              </p:txBody>
            </p:sp>
          </p:grpSp>
        </p:grpSp>
        <p:grpSp>
          <p:nvGrpSpPr>
            <p:cNvPr id="13339" name="Group 561"/>
            <p:cNvGrpSpPr>
              <a:grpSpLocks/>
            </p:cNvGrpSpPr>
            <p:nvPr/>
          </p:nvGrpSpPr>
          <p:grpSpPr bwMode="auto">
            <a:xfrm>
              <a:off x="3089" y="3603"/>
              <a:ext cx="539" cy="556"/>
              <a:chOff x="3540" y="866"/>
              <a:chExt cx="539" cy="538"/>
            </a:xfrm>
          </p:grpSpPr>
          <p:graphicFrame>
            <p:nvGraphicFramePr>
              <p:cNvPr id="13314" name="Object 0"/>
              <p:cNvGraphicFramePr>
                <a:graphicFrameLocks noChangeAspect="1"/>
              </p:cNvGraphicFramePr>
              <p:nvPr/>
            </p:nvGraphicFramePr>
            <p:xfrm>
              <a:off x="3540" y="866"/>
              <a:ext cx="392" cy="315"/>
            </p:xfrm>
            <a:graphic>
              <a:graphicData uri="http://schemas.openxmlformats.org/presentationml/2006/ole">
                <p:oleObj spid="_x0000_s13483" name="Clip" r:id="rId9" imgW="1307263" imgH="1084139" progId="">
                  <p:embed/>
                </p:oleObj>
              </a:graphicData>
            </a:graphic>
          </p:graphicFrame>
          <p:grpSp>
            <p:nvGrpSpPr>
              <p:cNvPr id="13392" name="Group 563"/>
              <p:cNvGrpSpPr>
                <a:grpSpLocks/>
              </p:cNvGrpSpPr>
              <p:nvPr/>
            </p:nvGrpSpPr>
            <p:grpSpPr bwMode="auto">
              <a:xfrm>
                <a:off x="3567" y="959"/>
                <a:ext cx="512" cy="445"/>
                <a:chOff x="3567" y="959"/>
                <a:chExt cx="512" cy="445"/>
              </a:xfrm>
            </p:grpSpPr>
            <p:sp>
              <p:nvSpPr>
                <p:cNvPr id="13393" name="Rectangle 564"/>
                <p:cNvSpPr>
                  <a:spLocks noChangeArrowheads="1"/>
                </p:cNvSpPr>
                <p:nvPr/>
              </p:nvSpPr>
              <p:spPr bwMode="auto">
                <a:xfrm>
                  <a:off x="3567" y="972"/>
                  <a:ext cx="488" cy="426"/>
                </a:xfrm>
                <a:prstGeom prst="rect">
                  <a:avLst/>
                </a:prstGeom>
                <a:solidFill>
                  <a:schemeClr val="hlink"/>
                </a:solid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pt-BR"/>
                </a:p>
              </p:txBody>
            </p:sp>
            <p:sp>
              <p:nvSpPr>
                <p:cNvPr id="13394" name="Text Box 565"/>
                <p:cNvSpPr txBox="1">
                  <a:spLocks noChangeArrowheads="1"/>
                </p:cNvSpPr>
                <p:nvPr/>
              </p:nvSpPr>
              <p:spPr bwMode="auto">
                <a:xfrm>
                  <a:off x="3580" y="959"/>
                  <a:ext cx="499" cy="44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algn="ctr" eaLnBrk="0" hangingPunct="0"/>
                  <a:r>
                    <a:rPr lang="pt-BR" sz="1400">
                      <a:latin typeface="Comic Sans MS" pitchFamily="66" charset="0"/>
                    </a:rPr>
                    <a:t>agente </a:t>
                  </a:r>
                  <a:br>
                    <a:rPr lang="pt-BR" sz="1400">
                      <a:latin typeface="Comic Sans MS" pitchFamily="66" charset="0"/>
                    </a:rPr>
                  </a:br>
                  <a:r>
                    <a:rPr lang="pt-BR" sz="1400">
                      <a:latin typeface="Comic Sans MS" pitchFamily="66" charset="0"/>
                    </a:rPr>
                    <a:t>de </a:t>
                  </a:r>
                  <a:br>
                    <a:rPr lang="pt-BR" sz="1400">
                      <a:latin typeface="Comic Sans MS" pitchFamily="66" charset="0"/>
                    </a:rPr>
                  </a:br>
                  <a:r>
                    <a:rPr lang="pt-BR" sz="1400">
                      <a:latin typeface="Comic Sans MS" pitchFamily="66" charset="0"/>
                    </a:rPr>
                    <a:t>usuário</a:t>
                  </a:r>
                  <a:endParaRPr lang="pt-BR" sz="2000"/>
                </a:p>
              </p:txBody>
            </p:sp>
          </p:grpSp>
        </p:grpSp>
        <p:grpSp>
          <p:nvGrpSpPr>
            <p:cNvPr id="13340" name="Group 566"/>
            <p:cNvGrpSpPr>
              <a:grpSpLocks/>
            </p:cNvGrpSpPr>
            <p:nvPr/>
          </p:nvGrpSpPr>
          <p:grpSpPr bwMode="auto">
            <a:xfrm>
              <a:off x="2880" y="2544"/>
              <a:ext cx="729" cy="946"/>
              <a:chOff x="2960" y="1028"/>
              <a:chExt cx="729" cy="946"/>
            </a:xfrm>
          </p:grpSpPr>
          <p:grpSp>
            <p:nvGrpSpPr>
              <p:cNvPr id="13367" name="Group 567"/>
              <p:cNvGrpSpPr>
                <a:grpSpLocks/>
              </p:cNvGrpSpPr>
              <p:nvPr/>
            </p:nvGrpSpPr>
            <p:grpSpPr bwMode="auto">
              <a:xfrm>
                <a:off x="3217" y="1028"/>
                <a:ext cx="224" cy="588"/>
                <a:chOff x="4180" y="783"/>
                <a:chExt cx="150" cy="307"/>
              </a:xfrm>
            </p:grpSpPr>
            <p:sp>
              <p:nvSpPr>
                <p:cNvPr id="13384" name="AutoShape 568"/>
                <p:cNvSpPr>
                  <a:spLocks noChangeArrowheads="1"/>
                </p:cNvSpPr>
                <p:nvPr/>
              </p:nvSpPr>
              <p:spPr bwMode="auto">
                <a:xfrm>
                  <a:off x="4180" y="1019"/>
                  <a:ext cx="150" cy="71"/>
                </a:xfrm>
                <a:prstGeom prst="parallelogram">
                  <a:avLst>
                    <a:gd name="adj" fmla="val 81387"/>
                  </a:avLst>
                </a:prstGeom>
                <a:solidFill>
                  <a:srgbClr val="33CCCC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pt-BR"/>
                </a:p>
              </p:txBody>
            </p:sp>
            <p:sp>
              <p:nvSpPr>
                <p:cNvPr id="13385" name="Rectangle 569"/>
                <p:cNvSpPr>
                  <a:spLocks noChangeArrowheads="1"/>
                </p:cNvSpPr>
                <p:nvPr/>
              </p:nvSpPr>
              <p:spPr bwMode="auto">
                <a:xfrm>
                  <a:off x="4256" y="785"/>
                  <a:ext cx="69" cy="236"/>
                </a:xfrm>
                <a:prstGeom prst="rect">
                  <a:avLst/>
                </a:prstGeom>
                <a:solidFill>
                  <a:srgbClr val="33CCCC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pt-BR"/>
                </a:p>
              </p:txBody>
            </p:sp>
            <p:sp>
              <p:nvSpPr>
                <p:cNvPr id="13386" name="Rectangle 570"/>
                <p:cNvSpPr>
                  <a:spLocks noChangeArrowheads="1"/>
                </p:cNvSpPr>
                <p:nvPr/>
              </p:nvSpPr>
              <p:spPr bwMode="auto">
                <a:xfrm>
                  <a:off x="4181" y="852"/>
                  <a:ext cx="95" cy="236"/>
                </a:xfrm>
                <a:prstGeom prst="rect">
                  <a:avLst/>
                </a:prstGeom>
                <a:solidFill>
                  <a:srgbClr val="33CCCC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pt-BR"/>
                </a:p>
              </p:txBody>
            </p:sp>
            <p:sp>
              <p:nvSpPr>
                <p:cNvPr id="13387" name="AutoShape 571"/>
                <p:cNvSpPr>
                  <a:spLocks noChangeArrowheads="1"/>
                </p:cNvSpPr>
                <p:nvPr/>
              </p:nvSpPr>
              <p:spPr bwMode="auto">
                <a:xfrm>
                  <a:off x="4180" y="783"/>
                  <a:ext cx="150" cy="71"/>
                </a:xfrm>
                <a:prstGeom prst="parallelogram">
                  <a:avLst>
                    <a:gd name="adj" fmla="val 81387"/>
                  </a:avLst>
                </a:prstGeom>
                <a:solidFill>
                  <a:srgbClr val="33CCCC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pt-BR"/>
                </a:p>
              </p:txBody>
            </p:sp>
            <p:sp>
              <p:nvSpPr>
                <p:cNvPr id="13388" name="Line 572"/>
                <p:cNvSpPr>
                  <a:spLocks noChangeShapeType="1"/>
                </p:cNvSpPr>
                <p:nvPr/>
              </p:nvSpPr>
              <p:spPr bwMode="auto">
                <a:xfrm>
                  <a:off x="4330" y="788"/>
                  <a:ext cx="0" cy="23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pt-BR"/>
                </a:p>
              </p:txBody>
            </p:sp>
            <p:sp>
              <p:nvSpPr>
                <p:cNvPr id="13389" name="Line 573"/>
                <p:cNvSpPr>
                  <a:spLocks noChangeShapeType="1"/>
                </p:cNvSpPr>
                <p:nvPr/>
              </p:nvSpPr>
              <p:spPr bwMode="auto">
                <a:xfrm flipH="1">
                  <a:off x="4276" y="1019"/>
                  <a:ext cx="54" cy="69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pt-BR"/>
                </a:p>
              </p:txBody>
            </p:sp>
            <p:sp>
              <p:nvSpPr>
                <p:cNvPr id="13390" name="Rectangle 574"/>
                <p:cNvSpPr>
                  <a:spLocks noChangeArrowheads="1"/>
                </p:cNvSpPr>
                <p:nvPr/>
              </p:nvSpPr>
              <p:spPr bwMode="auto">
                <a:xfrm>
                  <a:off x="4193" y="883"/>
                  <a:ext cx="63" cy="136"/>
                </a:xfrm>
                <a:prstGeom prst="rect">
                  <a:avLst/>
                </a:prstGeom>
                <a:solidFill>
                  <a:schemeClr val="accent2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pt-BR"/>
                </a:p>
              </p:txBody>
            </p:sp>
            <p:sp>
              <p:nvSpPr>
                <p:cNvPr id="13391" name="Rectangle 575"/>
                <p:cNvSpPr>
                  <a:spLocks noChangeArrowheads="1"/>
                </p:cNvSpPr>
                <p:nvPr/>
              </p:nvSpPr>
              <p:spPr bwMode="auto">
                <a:xfrm>
                  <a:off x="4202" y="924"/>
                  <a:ext cx="48" cy="48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pt-BR"/>
                </a:p>
              </p:txBody>
            </p:sp>
          </p:grpSp>
          <p:grpSp>
            <p:nvGrpSpPr>
              <p:cNvPr id="13368" name="Group 576"/>
              <p:cNvGrpSpPr>
                <a:grpSpLocks/>
              </p:cNvGrpSpPr>
              <p:nvPr/>
            </p:nvGrpSpPr>
            <p:grpSpPr bwMode="auto">
              <a:xfrm>
                <a:off x="2960" y="1313"/>
                <a:ext cx="729" cy="661"/>
                <a:chOff x="2960" y="1313"/>
                <a:chExt cx="729" cy="661"/>
              </a:xfrm>
            </p:grpSpPr>
            <p:sp>
              <p:nvSpPr>
                <p:cNvPr id="13369" name="Rectangle 577"/>
                <p:cNvSpPr>
                  <a:spLocks noChangeArrowheads="1"/>
                </p:cNvSpPr>
                <p:nvPr/>
              </p:nvSpPr>
              <p:spPr bwMode="auto">
                <a:xfrm>
                  <a:off x="3001" y="1338"/>
                  <a:ext cx="644" cy="636"/>
                </a:xfrm>
                <a:prstGeom prst="rect">
                  <a:avLst/>
                </a:prstGeom>
                <a:solidFill>
                  <a:schemeClr val="hlink"/>
                </a:solid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pt-BR"/>
                </a:p>
              </p:txBody>
            </p:sp>
            <p:sp>
              <p:nvSpPr>
                <p:cNvPr id="13370" name="Text Box 578"/>
                <p:cNvSpPr txBox="1">
                  <a:spLocks noChangeArrowheads="1"/>
                </p:cNvSpPr>
                <p:nvPr/>
              </p:nvSpPr>
              <p:spPr bwMode="auto">
                <a:xfrm>
                  <a:off x="2960" y="1313"/>
                  <a:ext cx="729" cy="366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algn="ctr" eaLnBrk="0" hangingPunct="0"/>
                  <a:r>
                    <a:rPr lang="pt-BR" sz="1600">
                      <a:latin typeface="Comic Sans MS" pitchFamily="66" charset="0"/>
                    </a:rPr>
                    <a:t>servidor </a:t>
                  </a:r>
                  <a:br>
                    <a:rPr lang="pt-BR" sz="1600">
                      <a:latin typeface="Comic Sans MS" pitchFamily="66" charset="0"/>
                    </a:rPr>
                  </a:br>
                  <a:r>
                    <a:rPr lang="pt-BR" sz="1600">
                      <a:latin typeface="Comic Sans MS" pitchFamily="66" charset="0"/>
                    </a:rPr>
                    <a:t>de correio</a:t>
                  </a:r>
                  <a:endParaRPr lang="pt-BR" sz="2400"/>
                </a:p>
              </p:txBody>
            </p:sp>
            <p:sp>
              <p:nvSpPr>
                <p:cNvPr id="13371" name="Rectangle 579"/>
                <p:cNvSpPr>
                  <a:spLocks noChangeArrowheads="1"/>
                </p:cNvSpPr>
                <p:nvPr/>
              </p:nvSpPr>
              <p:spPr bwMode="auto">
                <a:xfrm>
                  <a:off x="3102" y="1692"/>
                  <a:ext cx="450" cy="120"/>
                </a:xfrm>
                <a:prstGeom prst="rect">
                  <a:avLst/>
                </a:prstGeom>
                <a:solidFill>
                  <a:srgbClr val="00FF00"/>
                </a:solid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pt-BR"/>
                </a:p>
              </p:txBody>
            </p:sp>
            <p:sp>
              <p:nvSpPr>
                <p:cNvPr id="13372" name="Line 580"/>
                <p:cNvSpPr>
                  <a:spLocks noChangeShapeType="1"/>
                </p:cNvSpPr>
                <p:nvPr/>
              </p:nvSpPr>
              <p:spPr bwMode="auto">
                <a:xfrm>
                  <a:off x="3151" y="1720"/>
                  <a:ext cx="0" cy="72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pt-BR"/>
                </a:p>
              </p:txBody>
            </p:sp>
            <p:sp>
              <p:nvSpPr>
                <p:cNvPr id="13373" name="Line 581"/>
                <p:cNvSpPr>
                  <a:spLocks noChangeShapeType="1"/>
                </p:cNvSpPr>
                <p:nvPr/>
              </p:nvSpPr>
              <p:spPr bwMode="auto">
                <a:xfrm>
                  <a:off x="3260" y="1719"/>
                  <a:ext cx="0" cy="72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pt-BR"/>
                </a:p>
              </p:txBody>
            </p:sp>
            <p:sp>
              <p:nvSpPr>
                <p:cNvPr id="13374" name="Line 582"/>
                <p:cNvSpPr>
                  <a:spLocks noChangeShapeType="1"/>
                </p:cNvSpPr>
                <p:nvPr/>
              </p:nvSpPr>
              <p:spPr bwMode="auto">
                <a:xfrm>
                  <a:off x="3315" y="1721"/>
                  <a:ext cx="0" cy="72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pt-BR"/>
                </a:p>
              </p:txBody>
            </p:sp>
            <p:sp>
              <p:nvSpPr>
                <p:cNvPr id="13375" name="Line 583"/>
                <p:cNvSpPr>
                  <a:spLocks noChangeShapeType="1"/>
                </p:cNvSpPr>
                <p:nvPr/>
              </p:nvSpPr>
              <p:spPr bwMode="auto">
                <a:xfrm>
                  <a:off x="3372" y="1719"/>
                  <a:ext cx="0" cy="72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pt-BR"/>
                </a:p>
              </p:txBody>
            </p:sp>
            <p:sp>
              <p:nvSpPr>
                <p:cNvPr id="13376" name="Line 584"/>
                <p:cNvSpPr>
                  <a:spLocks noChangeShapeType="1"/>
                </p:cNvSpPr>
                <p:nvPr/>
              </p:nvSpPr>
              <p:spPr bwMode="auto">
                <a:xfrm>
                  <a:off x="3433" y="1719"/>
                  <a:ext cx="0" cy="72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pt-BR"/>
                </a:p>
              </p:txBody>
            </p:sp>
            <p:sp>
              <p:nvSpPr>
                <p:cNvPr id="13377" name="Line 585"/>
                <p:cNvSpPr>
                  <a:spLocks noChangeShapeType="1"/>
                </p:cNvSpPr>
                <p:nvPr/>
              </p:nvSpPr>
              <p:spPr bwMode="auto">
                <a:xfrm>
                  <a:off x="3489" y="1719"/>
                  <a:ext cx="0" cy="72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pt-BR"/>
                </a:p>
              </p:txBody>
            </p:sp>
            <p:sp>
              <p:nvSpPr>
                <p:cNvPr id="13378" name="Line 586"/>
                <p:cNvSpPr>
                  <a:spLocks noChangeShapeType="1"/>
                </p:cNvSpPr>
                <p:nvPr/>
              </p:nvSpPr>
              <p:spPr bwMode="auto">
                <a:xfrm>
                  <a:off x="3204" y="1720"/>
                  <a:ext cx="0" cy="72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pt-BR"/>
                </a:p>
              </p:txBody>
            </p:sp>
            <p:sp>
              <p:nvSpPr>
                <p:cNvPr id="13379" name="Rectangle 587"/>
                <p:cNvSpPr>
                  <a:spLocks noChangeArrowheads="1"/>
                </p:cNvSpPr>
                <p:nvPr/>
              </p:nvSpPr>
              <p:spPr bwMode="auto">
                <a:xfrm>
                  <a:off x="3110" y="1859"/>
                  <a:ext cx="64" cy="93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pt-BR"/>
                </a:p>
              </p:txBody>
            </p:sp>
            <p:sp>
              <p:nvSpPr>
                <p:cNvPr id="13380" name="Rectangle 588"/>
                <p:cNvSpPr>
                  <a:spLocks noChangeArrowheads="1"/>
                </p:cNvSpPr>
                <p:nvPr/>
              </p:nvSpPr>
              <p:spPr bwMode="auto">
                <a:xfrm>
                  <a:off x="3196" y="1859"/>
                  <a:ext cx="64" cy="93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pt-BR"/>
                </a:p>
              </p:txBody>
            </p:sp>
            <p:sp>
              <p:nvSpPr>
                <p:cNvPr id="13381" name="Rectangle 589"/>
                <p:cNvSpPr>
                  <a:spLocks noChangeArrowheads="1"/>
                </p:cNvSpPr>
                <p:nvPr/>
              </p:nvSpPr>
              <p:spPr bwMode="auto">
                <a:xfrm>
                  <a:off x="3282" y="1858"/>
                  <a:ext cx="64" cy="93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pt-BR"/>
                </a:p>
              </p:txBody>
            </p:sp>
            <p:sp>
              <p:nvSpPr>
                <p:cNvPr id="13382" name="Rectangle 590"/>
                <p:cNvSpPr>
                  <a:spLocks noChangeArrowheads="1"/>
                </p:cNvSpPr>
                <p:nvPr/>
              </p:nvSpPr>
              <p:spPr bwMode="auto">
                <a:xfrm>
                  <a:off x="3379" y="1856"/>
                  <a:ext cx="64" cy="93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pt-BR"/>
                </a:p>
              </p:txBody>
            </p:sp>
            <p:sp>
              <p:nvSpPr>
                <p:cNvPr id="13383" name="Rectangle 591"/>
                <p:cNvSpPr>
                  <a:spLocks noChangeArrowheads="1"/>
                </p:cNvSpPr>
                <p:nvPr/>
              </p:nvSpPr>
              <p:spPr bwMode="auto">
                <a:xfrm>
                  <a:off x="3475" y="1856"/>
                  <a:ext cx="64" cy="93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pt-BR"/>
                </a:p>
              </p:txBody>
            </p:sp>
          </p:grpSp>
        </p:grpSp>
        <p:grpSp>
          <p:nvGrpSpPr>
            <p:cNvPr id="13341" name="Group 592"/>
            <p:cNvGrpSpPr>
              <a:grpSpLocks/>
            </p:cNvGrpSpPr>
            <p:nvPr/>
          </p:nvGrpSpPr>
          <p:grpSpPr bwMode="auto">
            <a:xfrm>
              <a:off x="4275" y="1595"/>
              <a:ext cx="729" cy="946"/>
              <a:chOff x="2960" y="1028"/>
              <a:chExt cx="729" cy="946"/>
            </a:xfrm>
          </p:grpSpPr>
          <p:grpSp>
            <p:nvGrpSpPr>
              <p:cNvPr id="13342" name="Group 593"/>
              <p:cNvGrpSpPr>
                <a:grpSpLocks/>
              </p:cNvGrpSpPr>
              <p:nvPr/>
            </p:nvGrpSpPr>
            <p:grpSpPr bwMode="auto">
              <a:xfrm>
                <a:off x="3217" y="1028"/>
                <a:ext cx="224" cy="588"/>
                <a:chOff x="4180" y="783"/>
                <a:chExt cx="150" cy="307"/>
              </a:xfrm>
            </p:grpSpPr>
            <p:sp>
              <p:nvSpPr>
                <p:cNvPr id="13359" name="AutoShape 594"/>
                <p:cNvSpPr>
                  <a:spLocks noChangeArrowheads="1"/>
                </p:cNvSpPr>
                <p:nvPr/>
              </p:nvSpPr>
              <p:spPr bwMode="auto">
                <a:xfrm>
                  <a:off x="4180" y="1019"/>
                  <a:ext cx="150" cy="71"/>
                </a:xfrm>
                <a:prstGeom prst="parallelogram">
                  <a:avLst>
                    <a:gd name="adj" fmla="val 81387"/>
                  </a:avLst>
                </a:prstGeom>
                <a:solidFill>
                  <a:srgbClr val="33CCCC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pt-BR"/>
                </a:p>
              </p:txBody>
            </p:sp>
            <p:sp>
              <p:nvSpPr>
                <p:cNvPr id="13360" name="Rectangle 595"/>
                <p:cNvSpPr>
                  <a:spLocks noChangeArrowheads="1"/>
                </p:cNvSpPr>
                <p:nvPr/>
              </p:nvSpPr>
              <p:spPr bwMode="auto">
                <a:xfrm>
                  <a:off x="4256" y="785"/>
                  <a:ext cx="69" cy="236"/>
                </a:xfrm>
                <a:prstGeom prst="rect">
                  <a:avLst/>
                </a:prstGeom>
                <a:solidFill>
                  <a:srgbClr val="33CCCC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pt-BR"/>
                </a:p>
              </p:txBody>
            </p:sp>
            <p:sp>
              <p:nvSpPr>
                <p:cNvPr id="13361" name="Rectangle 596"/>
                <p:cNvSpPr>
                  <a:spLocks noChangeArrowheads="1"/>
                </p:cNvSpPr>
                <p:nvPr/>
              </p:nvSpPr>
              <p:spPr bwMode="auto">
                <a:xfrm>
                  <a:off x="4181" y="852"/>
                  <a:ext cx="95" cy="236"/>
                </a:xfrm>
                <a:prstGeom prst="rect">
                  <a:avLst/>
                </a:prstGeom>
                <a:solidFill>
                  <a:srgbClr val="33CCCC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pt-BR"/>
                </a:p>
              </p:txBody>
            </p:sp>
            <p:sp>
              <p:nvSpPr>
                <p:cNvPr id="13362" name="AutoShape 597"/>
                <p:cNvSpPr>
                  <a:spLocks noChangeArrowheads="1"/>
                </p:cNvSpPr>
                <p:nvPr/>
              </p:nvSpPr>
              <p:spPr bwMode="auto">
                <a:xfrm>
                  <a:off x="4180" y="783"/>
                  <a:ext cx="150" cy="71"/>
                </a:xfrm>
                <a:prstGeom prst="parallelogram">
                  <a:avLst>
                    <a:gd name="adj" fmla="val 81387"/>
                  </a:avLst>
                </a:prstGeom>
                <a:solidFill>
                  <a:srgbClr val="33CCCC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pt-BR"/>
                </a:p>
              </p:txBody>
            </p:sp>
            <p:sp>
              <p:nvSpPr>
                <p:cNvPr id="13363" name="Line 598"/>
                <p:cNvSpPr>
                  <a:spLocks noChangeShapeType="1"/>
                </p:cNvSpPr>
                <p:nvPr/>
              </p:nvSpPr>
              <p:spPr bwMode="auto">
                <a:xfrm>
                  <a:off x="4330" y="788"/>
                  <a:ext cx="0" cy="23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pt-BR"/>
                </a:p>
              </p:txBody>
            </p:sp>
            <p:sp>
              <p:nvSpPr>
                <p:cNvPr id="13364" name="Line 599"/>
                <p:cNvSpPr>
                  <a:spLocks noChangeShapeType="1"/>
                </p:cNvSpPr>
                <p:nvPr/>
              </p:nvSpPr>
              <p:spPr bwMode="auto">
                <a:xfrm flipH="1">
                  <a:off x="4276" y="1019"/>
                  <a:ext cx="54" cy="69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pt-BR"/>
                </a:p>
              </p:txBody>
            </p:sp>
            <p:sp>
              <p:nvSpPr>
                <p:cNvPr id="13365" name="Rectangle 600"/>
                <p:cNvSpPr>
                  <a:spLocks noChangeArrowheads="1"/>
                </p:cNvSpPr>
                <p:nvPr/>
              </p:nvSpPr>
              <p:spPr bwMode="auto">
                <a:xfrm>
                  <a:off x="4193" y="883"/>
                  <a:ext cx="63" cy="136"/>
                </a:xfrm>
                <a:prstGeom prst="rect">
                  <a:avLst/>
                </a:prstGeom>
                <a:solidFill>
                  <a:schemeClr val="accent2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pt-BR"/>
                </a:p>
              </p:txBody>
            </p:sp>
            <p:sp>
              <p:nvSpPr>
                <p:cNvPr id="13366" name="Rectangle 601"/>
                <p:cNvSpPr>
                  <a:spLocks noChangeArrowheads="1"/>
                </p:cNvSpPr>
                <p:nvPr/>
              </p:nvSpPr>
              <p:spPr bwMode="auto">
                <a:xfrm>
                  <a:off x="4202" y="924"/>
                  <a:ext cx="48" cy="48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pt-BR"/>
                </a:p>
              </p:txBody>
            </p:sp>
          </p:grpSp>
          <p:grpSp>
            <p:nvGrpSpPr>
              <p:cNvPr id="13343" name="Group 602"/>
              <p:cNvGrpSpPr>
                <a:grpSpLocks/>
              </p:cNvGrpSpPr>
              <p:nvPr/>
            </p:nvGrpSpPr>
            <p:grpSpPr bwMode="auto">
              <a:xfrm>
                <a:off x="2960" y="1313"/>
                <a:ext cx="729" cy="661"/>
                <a:chOff x="2960" y="1313"/>
                <a:chExt cx="729" cy="661"/>
              </a:xfrm>
            </p:grpSpPr>
            <p:sp>
              <p:nvSpPr>
                <p:cNvPr id="13344" name="Rectangle 603"/>
                <p:cNvSpPr>
                  <a:spLocks noChangeArrowheads="1"/>
                </p:cNvSpPr>
                <p:nvPr/>
              </p:nvSpPr>
              <p:spPr bwMode="auto">
                <a:xfrm>
                  <a:off x="3001" y="1338"/>
                  <a:ext cx="644" cy="636"/>
                </a:xfrm>
                <a:prstGeom prst="rect">
                  <a:avLst/>
                </a:prstGeom>
                <a:solidFill>
                  <a:schemeClr val="hlink"/>
                </a:solid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pt-BR"/>
                </a:p>
              </p:txBody>
            </p:sp>
            <p:sp>
              <p:nvSpPr>
                <p:cNvPr id="13345" name="Text Box 604"/>
                <p:cNvSpPr txBox="1">
                  <a:spLocks noChangeArrowheads="1"/>
                </p:cNvSpPr>
                <p:nvPr/>
              </p:nvSpPr>
              <p:spPr bwMode="auto">
                <a:xfrm>
                  <a:off x="2960" y="1313"/>
                  <a:ext cx="729" cy="366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algn="ctr" eaLnBrk="0" hangingPunct="0"/>
                  <a:r>
                    <a:rPr lang="pt-BR" sz="1600">
                      <a:latin typeface="Comic Sans MS" pitchFamily="66" charset="0"/>
                    </a:rPr>
                    <a:t>servidor </a:t>
                  </a:r>
                  <a:br>
                    <a:rPr lang="pt-BR" sz="1600">
                      <a:latin typeface="Comic Sans MS" pitchFamily="66" charset="0"/>
                    </a:rPr>
                  </a:br>
                  <a:r>
                    <a:rPr lang="pt-BR" sz="1600">
                      <a:latin typeface="Comic Sans MS" pitchFamily="66" charset="0"/>
                    </a:rPr>
                    <a:t>de correio</a:t>
                  </a:r>
                  <a:endParaRPr lang="pt-BR" sz="2400"/>
                </a:p>
              </p:txBody>
            </p:sp>
            <p:sp>
              <p:nvSpPr>
                <p:cNvPr id="13346" name="Rectangle 605"/>
                <p:cNvSpPr>
                  <a:spLocks noChangeArrowheads="1"/>
                </p:cNvSpPr>
                <p:nvPr/>
              </p:nvSpPr>
              <p:spPr bwMode="auto">
                <a:xfrm>
                  <a:off x="3102" y="1692"/>
                  <a:ext cx="450" cy="120"/>
                </a:xfrm>
                <a:prstGeom prst="rect">
                  <a:avLst/>
                </a:prstGeom>
                <a:solidFill>
                  <a:srgbClr val="00FF00"/>
                </a:solid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pt-BR"/>
                </a:p>
              </p:txBody>
            </p:sp>
            <p:sp>
              <p:nvSpPr>
                <p:cNvPr id="13347" name="Line 606"/>
                <p:cNvSpPr>
                  <a:spLocks noChangeShapeType="1"/>
                </p:cNvSpPr>
                <p:nvPr/>
              </p:nvSpPr>
              <p:spPr bwMode="auto">
                <a:xfrm>
                  <a:off x="3151" y="1720"/>
                  <a:ext cx="0" cy="72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pt-BR"/>
                </a:p>
              </p:txBody>
            </p:sp>
            <p:sp>
              <p:nvSpPr>
                <p:cNvPr id="13348" name="Line 607"/>
                <p:cNvSpPr>
                  <a:spLocks noChangeShapeType="1"/>
                </p:cNvSpPr>
                <p:nvPr/>
              </p:nvSpPr>
              <p:spPr bwMode="auto">
                <a:xfrm>
                  <a:off x="3260" y="1719"/>
                  <a:ext cx="0" cy="72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pt-BR"/>
                </a:p>
              </p:txBody>
            </p:sp>
            <p:sp>
              <p:nvSpPr>
                <p:cNvPr id="13349" name="Line 608"/>
                <p:cNvSpPr>
                  <a:spLocks noChangeShapeType="1"/>
                </p:cNvSpPr>
                <p:nvPr/>
              </p:nvSpPr>
              <p:spPr bwMode="auto">
                <a:xfrm>
                  <a:off x="3315" y="1721"/>
                  <a:ext cx="0" cy="72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pt-BR"/>
                </a:p>
              </p:txBody>
            </p:sp>
            <p:sp>
              <p:nvSpPr>
                <p:cNvPr id="13350" name="Line 609"/>
                <p:cNvSpPr>
                  <a:spLocks noChangeShapeType="1"/>
                </p:cNvSpPr>
                <p:nvPr/>
              </p:nvSpPr>
              <p:spPr bwMode="auto">
                <a:xfrm>
                  <a:off x="3372" y="1719"/>
                  <a:ext cx="0" cy="72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pt-BR"/>
                </a:p>
              </p:txBody>
            </p:sp>
            <p:sp>
              <p:nvSpPr>
                <p:cNvPr id="13351" name="Line 610"/>
                <p:cNvSpPr>
                  <a:spLocks noChangeShapeType="1"/>
                </p:cNvSpPr>
                <p:nvPr/>
              </p:nvSpPr>
              <p:spPr bwMode="auto">
                <a:xfrm>
                  <a:off x="3433" y="1719"/>
                  <a:ext cx="0" cy="72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pt-BR"/>
                </a:p>
              </p:txBody>
            </p:sp>
            <p:sp>
              <p:nvSpPr>
                <p:cNvPr id="13352" name="Line 611"/>
                <p:cNvSpPr>
                  <a:spLocks noChangeShapeType="1"/>
                </p:cNvSpPr>
                <p:nvPr/>
              </p:nvSpPr>
              <p:spPr bwMode="auto">
                <a:xfrm>
                  <a:off x="3489" y="1719"/>
                  <a:ext cx="0" cy="72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pt-BR"/>
                </a:p>
              </p:txBody>
            </p:sp>
            <p:sp>
              <p:nvSpPr>
                <p:cNvPr id="13353" name="Line 612"/>
                <p:cNvSpPr>
                  <a:spLocks noChangeShapeType="1"/>
                </p:cNvSpPr>
                <p:nvPr/>
              </p:nvSpPr>
              <p:spPr bwMode="auto">
                <a:xfrm>
                  <a:off x="3204" y="1720"/>
                  <a:ext cx="0" cy="72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pt-BR"/>
                </a:p>
              </p:txBody>
            </p:sp>
            <p:sp>
              <p:nvSpPr>
                <p:cNvPr id="13354" name="Rectangle 613"/>
                <p:cNvSpPr>
                  <a:spLocks noChangeArrowheads="1"/>
                </p:cNvSpPr>
                <p:nvPr/>
              </p:nvSpPr>
              <p:spPr bwMode="auto">
                <a:xfrm>
                  <a:off x="3110" y="1859"/>
                  <a:ext cx="64" cy="93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pt-BR"/>
                </a:p>
              </p:txBody>
            </p:sp>
            <p:sp>
              <p:nvSpPr>
                <p:cNvPr id="13355" name="Rectangle 614"/>
                <p:cNvSpPr>
                  <a:spLocks noChangeArrowheads="1"/>
                </p:cNvSpPr>
                <p:nvPr/>
              </p:nvSpPr>
              <p:spPr bwMode="auto">
                <a:xfrm>
                  <a:off x="3196" y="1859"/>
                  <a:ext cx="64" cy="93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pt-BR"/>
                </a:p>
              </p:txBody>
            </p:sp>
            <p:sp>
              <p:nvSpPr>
                <p:cNvPr id="13356" name="Rectangle 615"/>
                <p:cNvSpPr>
                  <a:spLocks noChangeArrowheads="1"/>
                </p:cNvSpPr>
                <p:nvPr/>
              </p:nvSpPr>
              <p:spPr bwMode="auto">
                <a:xfrm>
                  <a:off x="3282" y="1858"/>
                  <a:ext cx="64" cy="93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pt-BR"/>
                </a:p>
              </p:txBody>
            </p:sp>
            <p:sp>
              <p:nvSpPr>
                <p:cNvPr id="13357" name="Rectangle 616"/>
                <p:cNvSpPr>
                  <a:spLocks noChangeArrowheads="1"/>
                </p:cNvSpPr>
                <p:nvPr/>
              </p:nvSpPr>
              <p:spPr bwMode="auto">
                <a:xfrm>
                  <a:off x="3379" y="1856"/>
                  <a:ext cx="64" cy="93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pt-BR"/>
                </a:p>
              </p:txBody>
            </p:sp>
            <p:sp>
              <p:nvSpPr>
                <p:cNvPr id="13358" name="Rectangle 617"/>
                <p:cNvSpPr>
                  <a:spLocks noChangeArrowheads="1"/>
                </p:cNvSpPr>
                <p:nvPr/>
              </p:nvSpPr>
              <p:spPr bwMode="auto">
                <a:xfrm>
                  <a:off x="3475" y="1856"/>
                  <a:ext cx="64" cy="93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pt-BR"/>
                </a:p>
              </p:txBody>
            </p:sp>
          </p:grp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2: Camada de Aplicação</a:t>
            </a:r>
            <a:endParaRPr lang="pt-BR">
              <a:latin typeface="Times New Roman" pitchFamily="18" charset="0"/>
            </a:endParaRPr>
          </a:p>
        </p:txBody>
      </p:sp>
      <p:sp>
        <p:nvSpPr>
          <p:cNvPr id="14344" name="Espaço Reservado para Número de Slide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7E43D702-2370-4591-940B-1F1190D63347}" type="slidenum">
              <a:rPr lang="en-US" smtClean="0"/>
              <a:pPr/>
              <a:t>54</a:t>
            </a:fld>
            <a:endParaRPr lang="en-US" smtClean="0"/>
          </a:p>
        </p:txBody>
      </p:sp>
      <p:sp>
        <p:nvSpPr>
          <p:cNvPr id="14345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28600"/>
            <a:ext cx="9144000" cy="1143000"/>
          </a:xfrm>
        </p:spPr>
        <p:txBody>
          <a:bodyPr/>
          <a:lstStyle/>
          <a:p>
            <a:r>
              <a:rPr lang="pt-BR" sz="3600" smtClean="0"/>
              <a:t>Correio Eletrônico: servidores de correio</a:t>
            </a:r>
            <a:endParaRPr lang="pt-BR" smtClean="0"/>
          </a:p>
        </p:txBody>
      </p:sp>
      <p:sp>
        <p:nvSpPr>
          <p:cNvPr id="14346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33400" y="1600200"/>
            <a:ext cx="3933825" cy="4648200"/>
          </a:xfrm>
        </p:spPr>
        <p:txBody>
          <a:bodyPr/>
          <a:lstStyle/>
          <a:p>
            <a:pPr>
              <a:lnSpc>
                <a:spcPct val="90000"/>
              </a:lnSpc>
              <a:buFont typeface="ZapfDingbats" pitchFamily="82" charset="0"/>
              <a:buNone/>
            </a:pPr>
            <a:r>
              <a:rPr lang="pt-BR" sz="2400" smtClean="0">
                <a:solidFill>
                  <a:srgbClr val="FF0000"/>
                </a:solidFill>
              </a:rPr>
              <a:t>Servidores de correio</a:t>
            </a:r>
            <a:r>
              <a:rPr lang="pt-BR" sz="2400" smtClean="0"/>
              <a:t> </a:t>
            </a:r>
          </a:p>
          <a:p>
            <a:pPr>
              <a:lnSpc>
                <a:spcPct val="90000"/>
              </a:lnSpc>
            </a:pPr>
            <a:r>
              <a:rPr lang="pt-BR" sz="2000" smtClean="0">
                <a:solidFill>
                  <a:srgbClr val="FF0000"/>
                </a:solidFill>
              </a:rPr>
              <a:t>caixa de correio </a:t>
            </a:r>
            <a:r>
              <a:rPr lang="pt-BR" sz="2000" smtClean="0"/>
              <a:t>contém mensagens de chegada (ainda não lidas) p/ usuário</a:t>
            </a:r>
          </a:p>
          <a:p>
            <a:pPr>
              <a:lnSpc>
                <a:spcPct val="90000"/>
              </a:lnSpc>
            </a:pPr>
            <a:r>
              <a:rPr lang="pt-BR" sz="2000" smtClean="0">
                <a:solidFill>
                  <a:srgbClr val="FF0000"/>
                </a:solidFill>
              </a:rPr>
              <a:t>fila de mensagens</a:t>
            </a:r>
            <a:r>
              <a:rPr lang="pt-BR" sz="2000" smtClean="0"/>
              <a:t> contém mensagens de saída (a serem enviadas)</a:t>
            </a:r>
          </a:p>
          <a:p>
            <a:pPr>
              <a:lnSpc>
                <a:spcPct val="90000"/>
              </a:lnSpc>
            </a:pPr>
            <a:r>
              <a:rPr lang="pt-BR" sz="2000" smtClean="0">
                <a:solidFill>
                  <a:srgbClr val="FF0000"/>
                </a:solidFill>
              </a:rPr>
              <a:t>protocolo SMTP</a:t>
            </a:r>
            <a:r>
              <a:rPr lang="pt-BR" sz="2000" smtClean="0"/>
              <a:t> entre servidores de correio para transferir mensagens de correio</a:t>
            </a:r>
          </a:p>
          <a:p>
            <a:pPr lvl="1">
              <a:lnSpc>
                <a:spcPct val="90000"/>
              </a:lnSpc>
            </a:pPr>
            <a:r>
              <a:rPr lang="pt-BR" sz="2000" smtClean="0"/>
              <a:t>cliente: servidor de correio que envia</a:t>
            </a:r>
          </a:p>
          <a:p>
            <a:pPr lvl="1">
              <a:lnSpc>
                <a:spcPct val="90000"/>
              </a:lnSpc>
            </a:pPr>
            <a:r>
              <a:rPr lang="pt-BR" sz="2000" smtClean="0"/>
              <a:t>“servidor”: servidor de correio que recebe</a:t>
            </a:r>
          </a:p>
        </p:txBody>
      </p:sp>
      <p:grpSp>
        <p:nvGrpSpPr>
          <p:cNvPr id="14347" name="Group 258"/>
          <p:cNvGrpSpPr>
            <a:grpSpLocks/>
          </p:cNvGrpSpPr>
          <p:nvPr/>
        </p:nvGrpSpPr>
        <p:grpSpPr bwMode="auto">
          <a:xfrm>
            <a:off x="4459288" y="1270000"/>
            <a:ext cx="4119562" cy="5332413"/>
            <a:chOff x="2809" y="800"/>
            <a:chExt cx="2595" cy="3359"/>
          </a:xfrm>
        </p:grpSpPr>
        <p:sp>
          <p:nvSpPr>
            <p:cNvPr id="14348" name="Line 259"/>
            <p:cNvSpPr>
              <a:spLocks noChangeShapeType="1"/>
            </p:cNvSpPr>
            <p:nvPr/>
          </p:nvSpPr>
          <p:spPr bwMode="auto">
            <a:xfrm>
              <a:off x="3606" y="1608"/>
              <a:ext cx="708" cy="498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 type="triangle" w="med" len="med"/>
              <a:tailEnd type="triangle" w="med" len="med"/>
            </a:ln>
          </p:spPr>
          <p:txBody>
            <a:bodyPr wrap="none" anchor="ctr"/>
            <a:lstStyle/>
            <a:p>
              <a:endParaRPr lang="pt-BR"/>
            </a:p>
          </p:txBody>
        </p:sp>
        <p:grpSp>
          <p:nvGrpSpPr>
            <p:cNvPr id="14349" name="Group 260"/>
            <p:cNvGrpSpPr>
              <a:grpSpLocks/>
            </p:cNvGrpSpPr>
            <p:nvPr/>
          </p:nvGrpSpPr>
          <p:grpSpPr bwMode="auto">
            <a:xfrm>
              <a:off x="2960" y="1028"/>
              <a:ext cx="729" cy="946"/>
              <a:chOff x="2960" y="1028"/>
              <a:chExt cx="729" cy="946"/>
            </a:xfrm>
          </p:grpSpPr>
          <p:grpSp>
            <p:nvGrpSpPr>
              <p:cNvPr id="14433" name="Group 261"/>
              <p:cNvGrpSpPr>
                <a:grpSpLocks/>
              </p:cNvGrpSpPr>
              <p:nvPr/>
            </p:nvGrpSpPr>
            <p:grpSpPr bwMode="auto">
              <a:xfrm>
                <a:off x="3217" y="1028"/>
                <a:ext cx="224" cy="588"/>
                <a:chOff x="4180" y="783"/>
                <a:chExt cx="150" cy="307"/>
              </a:xfrm>
            </p:grpSpPr>
            <p:sp>
              <p:nvSpPr>
                <p:cNvPr id="14450" name="AutoShape 262"/>
                <p:cNvSpPr>
                  <a:spLocks noChangeArrowheads="1"/>
                </p:cNvSpPr>
                <p:nvPr/>
              </p:nvSpPr>
              <p:spPr bwMode="auto">
                <a:xfrm>
                  <a:off x="4180" y="1019"/>
                  <a:ext cx="150" cy="71"/>
                </a:xfrm>
                <a:prstGeom prst="parallelogram">
                  <a:avLst>
                    <a:gd name="adj" fmla="val 81387"/>
                  </a:avLst>
                </a:prstGeom>
                <a:solidFill>
                  <a:srgbClr val="33CCCC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pt-BR"/>
                </a:p>
              </p:txBody>
            </p:sp>
            <p:sp>
              <p:nvSpPr>
                <p:cNvPr id="14451" name="Rectangle 263"/>
                <p:cNvSpPr>
                  <a:spLocks noChangeArrowheads="1"/>
                </p:cNvSpPr>
                <p:nvPr/>
              </p:nvSpPr>
              <p:spPr bwMode="auto">
                <a:xfrm>
                  <a:off x="4256" y="785"/>
                  <a:ext cx="69" cy="236"/>
                </a:xfrm>
                <a:prstGeom prst="rect">
                  <a:avLst/>
                </a:prstGeom>
                <a:solidFill>
                  <a:srgbClr val="33CCCC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pt-BR"/>
                </a:p>
              </p:txBody>
            </p:sp>
            <p:sp>
              <p:nvSpPr>
                <p:cNvPr id="14452" name="Rectangle 264"/>
                <p:cNvSpPr>
                  <a:spLocks noChangeArrowheads="1"/>
                </p:cNvSpPr>
                <p:nvPr/>
              </p:nvSpPr>
              <p:spPr bwMode="auto">
                <a:xfrm>
                  <a:off x="4181" y="852"/>
                  <a:ext cx="95" cy="236"/>
                </a:xfrm>
                <a:prstGeom prst="rect">
                  <a:avLst/>
                </a:prstGeom>
                <a:solidFill>
                  <a:srgbClr val="33CCCC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pt-BR"/>
                </a:p>
              </p:txBody>
            </p:sp>
            <p:sp>
              <p:nvSpPr>
                <p:cNvPr id="14453" name="AutoShape 265"/>
                <p:cNvSpPr>
                  <a:spLocks noChangeArrowheads="1"/>
                </p:cNvSpPr>
                <p:nvPr/>
              </p:nvSpPr>
              <p:spPr bwMode="auto">
                <a:xfrm>
                  <a:off x="4180" y="783"/>
                  <a:ext cx="150" cy="71"/>
                </a:xfrm>
                <a:prstGeom prst="parallelogram">
                  <a:avLst>
                    <a:gd name="adj" fmla="val 81387"/>
                  </a:avLst>
                </a:prstGeom>
                <a:solidFill>
                  <a:srgbClr val="33CCCC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pt-BR"/>
                </a:p>
              </p:txBody>
            </p:sp>
            <p:sp>
              <p:nvSpPr>
                <p:cNvPr id="14454" name="Line 266"/>
                <p:cNvSpPr>
                  <a:spLocks noChangeShapeType="1"/>
                </p:cNvSpPr>
                <p:nvPr/>
              </p:nvSpPr>
              <p:spPr bwMode="auto">
                <a:xfrm>
                  <a:off x="4330" y="788"/>
                  <a:ext cx="0" cy="23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pt-BR"/>
                </a:p>
              </p:txBody>
            </p:sp>
            <p:sp>
              <p:nvSpPr>
                <p:cNvPr id="14455" name="Line 267"/>
                <p:cNvSpPr>
                  <a:spLocks noChangeShapeType="1"/>
                </p:cNvSpPr>
                <p:nvPr/>
              </p:nvSpPr>
              <p:spPr bwMode="auto">
                <a:xfrm flipH="1">
                  <a:off x="4276" y="1019"/>
                  <a:ext cx="54" cy="69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pt-BR"/>
                </a:p>
              </p:txBody>
            </p:sp>
            <p:sp>
              <p:nvSpPr>
                <p:cNvPr id="14456" name="Rectangle 268"/>
                <p:cNvSpPr>
                  <a:spLocks noChangeArrowheads="1"/>
                </p:cNvSpPr>
                <p:nvPr/>
              </p:nvSpPr>
              <p:spPr bwMode="auto">
                <a:xfrm>
                  <a:off x="4193" y="883"/>
                  <a:ext cx="63" cy="136"/>
                </a:xfrm>
                <a:prstGeom prst="rect">
                  <a:avLst/>
                </a:prstGeom>
                <a:solidFill>
                  <a:schemeClr val="accent2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pt-BR"/>
                </a:p>
              </p:txBody>
            </p:sp>
            <p:sp>
              <p:nvSpPr>
                <p:cNvPr id="14457" name="Rectangle 269"/>
                <p:cNvSpPr>
                  <a:spLocks noChangeArrowheads="1"/>
                </p:cNvSpPr>
                <p:nvPr/>
              </p:nvSpPr>
              <p:spPr bwMode="auto">
                <a:xfrm>
                  <a:off x="4202" y="924"/>
                  <a:ext cx="48" cy="48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pt-BR"/>
                </a:p>
              </p:txBody>
            </p:sp>
          </p:grpSp>
          <p:grpSp>
            <p:nvGrpSpPr>
              <p:cNvPr id="14434" name="Group 270"/>
              <p:cNvGrpSpPr>
                <a:grpSpLocks/>
              </p:cNvGrpSpPr>
              <p:nvPr/>
            </p:nvGrpSpPr>
            <p:grpSpPr bwMode="auto">
              <a:xfrm>
                <a:off x="2960" y="1313"/>
                <a:ext cx="729" cy="661"/>
                <a:chOff x="2960" y="1313"/>
                <a:chExt cx="729" cy="661"/>
              </a:xfrm>
            </p:grpSpPr>
            <p:sp>
              <p:nvSpPr>
                <p:cNvPr id="14435" name="Rectangle 271"/>
                <p:cNvSpPr>
                  <a:spLocks noChangeArrowheads="1"/>
                </p:cNvSpPr>
                <p:nvPr/>
              </p:nvSpPr>
              <p:spPr bwMode="auto">
                <a:xfrm>
                  <a:off x="3001" y="1338"/>
                  <a:ext cx="644" cy="636"/>
                </a:xfrm>
                <a:prstGeom prst="rect">
                  <a:avLst/>
                </a:prstGeom>
                <a:solidFill>
                  <a:schemeClr val="hlink"/>
                </a:solid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pt-BR"/>
                </a:p>
              </p:txBody>
            </p:sp>
            <p:sp>
              <p:nvSpPr>
                <p:cNvPr id="14436" name="Text Box 272"/>
                <p:cNvSpPr txBox="1">
                  <a:spLocks noChangeArrowheads="1"/>
                </p:cNvSpPr>
                <p:nvPr/>
              </p:nvSpPr>
              <p:spPr bwMode="auto">
                <a:xfrm>
                  <a:off x="2960" y="1313"/>
                  <a:ext cx="729" cy="366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algn="ctr" eaLnBrk="0" hangingPunct="0"/>
                  <a:r>
                    <a:rPr lang="pt-BR" sz="1600">
                      <a:latin typeface="Comic Sans MS" pitchFamily="66" charset="0"/>
                    </a:rPr>
                    <a:t>servidor </a:t>
                  </a:r>
                  <a:br>
                    <a:rPr lang="pt-BR" sz="1600">
                      <a:latin typeface="Comic Sans MS" pitchFamily="66" charset="0"/>
                    </a:rPr>
                  </a:br>
                  <a:r>
                    <a:rPr lang="pt-BR" sz="1600">
                      <a:latin typeface="Comic Sans MS" pitchFamily="66" charset="0"/>
                    </a:rPr>
                    <a:t>de correio</a:t>
                  </a:r>
                  <a:endParaRPr lang="pt-BR" sz="2400"/>
                </a:p>
              </p:txBody>
            </p:sp>
            <p:sp>
              <p:nvSpPr>
                <p:cNvPr id="14437" name="Rectangle 273"/>
                <p:cNvSpPr>
                  <a:spLocks noChangeArrowheads="1"/>
                </p:cNvSpPr>
                <p:nvPr/>
              </p:nvSpPr>
              <p:spPr bwMode="auto">
                <a:xfrm>
                  <a:off x="3102" y="1692"/>
                  <a:ext cx="450" cy="120"/>
                </a:xfrm>
                <a:prstGeom prst="rect">
                  <a:avLst/>
                </a:prstGeom>
                <a:solidFill>
                  <a:srgbClr val="00FF00"/>
                </a:solid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pt-BR"/>
                </a:p>
              </p:txBody>
            </p:sp>
            <p:sp>
              <p:nvSpPr>
                <p:cNvPr id="14438" name="Line 274"/>
                <p:cNvSpPr>
                  <a:spLocks noChangeShapeType="1"/>
                </p:cNvSpPr>
                <p:nvPr/>
              </p:nvSpPr>
              <p:spPr bwMode="auto">
                <a:xfrm>
                  <a:off x="3151" y="1720"/>
                  <a:ext cx="0" cy="72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pt-BR"/>
                </a:p>
              </p:txBody>
            </p:sp>
            <p:sp>
              <p:nvSpPr>
                <p:cNvPr id="14439" name="Line 275"/>
                <p:cNvSpPr>
                  <a:spLocks noChangeShapeType="1"/>
                </p:cNvSpPr>
                <p:nvPr/>
              </p:nvSpPr>
              <p:spPr bwMode="auto">
                <a:xfrm>
                  <a:off x="3260" y="1719"/>
                  <a:ext cx="0" cy="72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pt-BR"/>
                </a:p>
              </p:txBody>
            </p:sp>
            <p:sp>
              <p:nvSpPr>
                <p:cNvPr id="14440" name="Line 276"/>
                <p:cNvSpPr>
                  <a:spLocks noChangeShapeType="1"/>
                </p:cNvSpPr>
                <p:nvPr/>
              </p:nvSpPr>
              <p:spPr bwMode="auto">
                <a:xfrm>
                  <a:off x="3315" y="1721"/>
                  <a:ext cx="0" cy="72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pt-BR"/>
                </a:p>
              </p:txBody>
            </p:sp>
            <p:sp>
              <p:nvSpPr>
                <p:cNvPr id="14441" name="Line 277"/>
                <p:cNvSpPr>
                  <a:spLocks noChangeShapeType="1"/>
                </p:cNvSpPr>
                <p:nvPr/>
              </p:nvSpPr>
              <p:spPr bwMode="auto">
                <a:xfrm>
                  <a:off x="3372" y="1719"/>
                  <a:ext cx="0" cy="72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pt-BR"/>
                </a:p>
              </p:txBody>
            </p:sp>
            <p:sp>
              <p:nvSpPr>
                <p:cNvPr id="14442" name="Line 278"/>
                <p:cNvSpPr>
                  <a:spLocks noChangeShapeType="1"/>
                </p:cNvSpPr>
                <p:nvPr/>
              </p:nvSpPr>
              <p:spPr bwMode="auto">
                <a:xfrm>
                  <a:off x="3433" y="1719"/>
                  <a:ext cx="0" cy="72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pt-BR"/>
                </a:p>
              </p:txBody>
            </p:sp>
            <p:sp>
              <p:nvSpPr>
                <p:cNvPr id="14443" name="Line 279"/>
                <p:cNvSpPr>
                  <a:spLocks noChangeShapeType="1"/>
                </p:cNvSpPr>
                <p:nvPr/>
              </p:nvSpPr>
              <p:spPr bwMode="auto">
                <a:xfrm>
                  <a:off x="3489" y="1719"/>
                  <a:ext cx="0" cy="72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pt-BR"/>
                </a:p>
              </p:txBody>
            </p:sp>
            <p:sp>
              <p:nvSpPr>
                <p:cNvPr id="14444" name="Line 280"/>
                <p:cNvSpPr>
                  <a:spLocks noChangeShapeType="1"/>
                </p:cNvSpPr>
                <p:nvPr/>
              </p:nvSpPr>
              <p:spPr bwMode="auto">
                <a:xfrm>
                  <a:off x="3204" y="1720"/>
                  <a:ext cx="0" cy="72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pt-BR"/>
                </a:p>
              </p:txBody>
            </p:sp>
            <p:sp>
              <p:nvSpPr>
                <p:cNvPr id="14445" name="Rectangle 281"/>
                <p:cNvSpPr>
                  <a:spLocks noChangeArrowheads="1"/>
                </p:cNvSpPr>
                <p:nvPr/>
              </p:nvSpPr>
              <p:spPr bwMode="auto">
                <a:xfrm>
                  <a:off x="3110" y="1859"/>
                  <a:ext cx="64" cy="93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pt-BR"/>
                </a:p>
              </p:txBody>
            </p:sp>
            <p:sp>
              <p:nvSpPr>
                <p:cNvPr id="14446" name="Rectangle 282"/>
                <p:cNvSpPr>
                  <a:spLocks noChangeArrowheads="1"/>
                </p:cNvSpPr>
                <p:nvPr/>
              </p:nvSpPr>
              <p:spPr bwMode="auto">
                <a:xfrm>
                  <a:off x="3196" y="1859"/>
                  <a:ext cx="64" cy="93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pt-BR"/>
                </a:p>
              </p:txBody>
            </p:sp>
            <p:sp>
              <p:nvSpPr>
                <p:cNvPr id="14447" name="Rectangle 283"/>
                <p:cNvSpPr>
                  <a:spLocks noChangeArrowheads="1"/>
                </p:cNvSpPr>
                <p:nvPr/>
              </p:nvSpPr>
              <p:spPr bwMode="auto">
                <a:xfrm>
                  <a:off x="3282" y="1858"/>
                  <a:ext cx="64" cy="93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pt-BR"/>
                </a:p>
              </p:txBody>
            </p:sp>
            <p:sp>
              <p:nvSpPr>
                <p:cNvPr id="14448" name="Rectangle 284"/>
                <p:cNvSpPr>
                  <a:spLocks noChangeArrowheads="1"/>
                </p:cNvSpPr>
                <p:nvPr/>
              </p:nvSpPr>
              <p:spPr bwMode="auto">
                <a:xfrm>
                  <a:off x="3379" y="1856"/>
                  <a:ext cx="64" cy="93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pt-BR"/>
                </a:p>
              </p:txBody>
            </p:sp>
            <p:sp>
              <p:nvSpPr>
                <p:cNvPr id="14449" name="Rectangle 285"/>
                <p:cNvSpPr>
                  <a:spLocks noChangeArrowheads="1"/>
                </p:cNvSpPr>
                <p:nvPr/>
              </p:nvSpPr>
              <p:spPr bwMode="auto">
                <a:xfrm>
                  <a:off x="3475" y="1856"/>
                  <a:ext cx="64" cy="93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pt-BR"/>
                </a:p>
              </p:txBody>
            </p:sp>
          </p:grpSp>
        </p:grpSp>
        <p:grpSp>
          <p:nvGrpSpPr>
            <p:cNvPr id="14350" name="Group 286"/>
            <p:cNvGrpSpPr>
              <a:grpSpLocks/>
            </p:cNvGrpSpPr>
            <p:nvPr/>
          </p:nvGrpSpPr>
          <p:grpSpPr bwMode="auto">
            <a:xfrm>
              <a:off x="3636" y="800"/>
              <a:ext cx="539" cy="556"/>
              <a:chOff x="3540" y="866"/>
              <a:chExt cx="539" cy="538"/>
            </a:xfrm>
          </p:grpSpPr>
          <p:graphicFrame>
            <p:nvGraphicFramePr>
              <p:cNvPr id="14342" name="Object 4"/>
              <p:cNvGraphicFramePr>
                <a:graphicFrameLocks noChangeAspect="1"/>
              </p:cNvGraphicFramePr>
              <p:nvPr/>
            </p:nvGraphicFramePr>
            <p:xfrm>
              <a:off x="3540" y="866"/>
              <a:ext cx="392" cy="315"/>
            </p:xfrm>
            <a:graphic>
              <a:graphicData uri="http://schemas.openxmlformats.org/presentationml/2006/ole">
                <p:oleObj spid="_x0000_s14470" name="Clip" r:id="rId4" imgW="1307263" imgH="1084139" progId="">
                  <p:embed/>
                </p:oleObj>
              </a:graphicData>
            </a:graphic>
          </p:graphicFrame>
          <p:grpSp>
            <p:nvGrpSpPr>
              <p:cNvPr id="14430" name="Group 288"/>
              <p:cNvGrpSpPr>
                <a:grpSpLocks/>
              </p:cNvGrpSpPr>
              <p:nvPr/>
            </p:nvGrpSpPr>
            <p:grpSpPr bwMode="auto">
              <a:xfrm>
                <a:off x="3567" y="959"/>
                <a:ext cx="512" cy="445"/>
                <a:chOff x="3567" y="959"/>
                <a:chExt cx="512" cy="445"/>
              </a:xfrm>
            </p:grpSpPr>
            <p:sp>
              <p:nvSpPr>
                <p:cNvPr id="14431" name="Rectangle 289"/>
                <p:cNvSpPr>
                  <a:spLocks noChangeArrowheads="1"/>
                </p:cNvSpPr>
                <p:nvPr/>
              </p:nvSpPr>
              <p:spPr bwMode="auto">
                <a:xfrm>
                  <a:off x="3567" y="972"/>
                  <a:ext cx="488" cy="426"/>
                </a:xfrm>
                <a:prstGeom prst="rect">
                  <a:avLst/>
                </a:prstGeom>
                <a:solidFill>
                  <a:schemeClr val="hlink"/>
                </a:solid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pt-BR"/>
                </a:p>
              </p:txBody>
            </p:sp>
            <p:sp>
              <p:nvSpPr>
                <p:cNvPr id="14432" name="Text Box 290"/>
                <p:cNvSpPr txBox="1">
                  <a:spLocks noChangeArrowheads="1"/>
                </p:cNvSpPr>
                <p:nvPr/>
              </p:nvSpPr>
              <p:spPr bwMode="auto">
                <a:xfrm>
                  <a:off x="3580" y="959"/>
                  <a:ext cx="499" cy="44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algn="ctr" eaLnBrk="0" hangingPunct="0"/>
                  <a:r>
                    <a:rPr lang="pt-BR" sz="1400">
                      <a:latin typeface="Comic Sans MS" pitchFamily="66" charset="0"/>
                    </a:rPr>
                    <a:t>agente </a:t>
                  </a:r>
                  <a:br>
                    <a:rPr lang="pt-BR" sz="1400">
                      <a:latin typeface="Comic Sans MS" pitchFamily="66" charset="0"/>
                    </a:rPr>
                  </a:br>
                  <a:r>
                    <a:rPr lang="pt-BR" sz="1400">
                      <a:latin typeface="Comic Sans MS" pitchFamily="66" charset="0"/>
                    </a:rPr>
                    <a:t>de </a:t>
                  </a:r>
                  <a:br>
                    <a:rPr lang="pt-BR" sz="1400">
                      <a:latin typeface="Comic Sans MS" pitchFamily="66" charset="0"/>
                    </a:rPr>
                  </a:br>
                  <a:r>
                    <a:rPr lang="pt-BR" sz="1400">
                      <a:latin typeface="Comic Sans MS" pitchFamily="66" charset="0"/>
                    </a:rPr>
                    <a:t>usuário</a:t>
                  </a:r>
                  <a:endParaRPr lang="pt-BR" sz="2000"/>
                </a:p>
              </p:txBody>
            </p:sp>
          </p:grpSp>
        </p:grpSp>
        <p:sp>
          <p:nvSpPr>
            <p:cNvPr id="14351" name="Line 291"/>
            <p:cNvSpPr>
              <a:spLocks noChangeShapeType="1"/>
            </p:cNvSpPr>
            <p:nvPr/>
          </p:nvSpPr>
          <p:spPr bwMode="auto">
            <a:xfrm flipV="1">
              <a:off x="3606" y="2316"/>
              <a:ext cx="708" cy="684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 type="triangle" w="med" len="med"/>
              <a:tailEnd type="triangle" w="med" len="med"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14352" name="Line 292"/>
            <p:cNvSpPr>
              <a:spLocks noChangeShapeType="1"/>
            </p:cNvSpPr>
            <p:nvPr/>
          </p:nvSpPr>
          <p:spPr bwMode="auto">
            <a:xfrm flipH="1" flipV="1">
              <a:off x="3081" y="1986"/>
              <a:ext cx="0" cy="786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 type="triangle" w="med" len="med"/>
              <a:tailEnd type="triangle" w="med" len="med"/>
            </a:ln>
          </p:spPr>
          <p:txBody>
            <a:bodyPr wrap="none" anchor="ctr"/>
            <a:lstStyle/>
            <a:p>
              <a:endParaRPr lang="pt-BR"/>
            </a:p>
          </p:txBody>
        </p:sp>
        <p:grpSp>
          <p:nvGrpSpPr>
            <p:cNvPr id="14353" name="Group 293"/>
            <p:cNvGrpSpPr>
              <a:grpSpLocks/>
            </p:cNvGrpSpPr>
            <p:nvPr/>
          </p:nvGrpSpPr>
          <p:grpSpPr bwMode="auto">
            <a:xfrm>
              <a:off x="3667" y="2501"/>
              <a:ext cx="650" cy="288"/>
              <a:chOff x="3745" y="2537"/>
              <a:chExt cx="650" cy="288"/>
            </a:xfrm>
          </p:grpSpPr>
          <p:sp>
            <p:nvSpPr>
              <p:cNvPr id="14428" name="Rectangle 294"/>
              <p:cNvSpPr>
                <a:spLocks noChangeArrowheads="1"/>
              </p:cNvSpPr>
              <p:nvPr/>
            </p:nvSpPr>
            <p:spPr bwMode="auto">
              <a:xfrm>
                <a:off x="3798" y="2580"/>
                <a:ext cx="540" cy="192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pt-BR"/>
              </a:p>
            </p:txBody>
          </p:sp>
          <p:sp>
            <p:nvSpPr>
              <p:cNvPr id="14429" name="Text Box 295"/>
              <p:cNvSpPr txBox="1">
                <a:spLocks noChangeArrowheads="1"/>
              </p:cNvSpPr>
              <p:nvPr/>
            </p:nvSpPr>
            <p:spPr bwMode="auto">
              <a:xfrm>
                <a:off x="3745" y="2537"/>
                <a:ext cx="650" cy="2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 eaLnBrk="0" hangingPunct="0"/>
                <a:r>
                  <a:rPr lang="pt-BR" sz="2400">
                    <a:solidFill>
                      <a:srgbClr val="FF0000"/>
                    </a:solidFill>
                    <a:latin typeface="Comic Sans MS" pitchFamily="66" charset="0"/>
                  </a:rPr>
                  <a:t>SMTP</a:t>
                </a:r>
                <a:endParaRPr lang="pt-BR" sz="2400"/>
              </a:p>
            </p:txBody>
          </p:sp>
        </p:grpSp>
        <p:grpSp>
          <p:nvGrpSpPr>
            <p:cNvPr id="14354" name="Group 296"/>
            <p:cNvGrpSpPr>
              <a:grpSpLocks/>
            </p:cNvGrpSpPr>
            <p:nvPr/>
          </p:nvGrpSpPr>
          <p:grpSpPr bwMode="auto">
            <a:xfrm>
              <a:off x="3643" y="1709"/>
              <a:ext cx="650" cy="288"/>
              <a:chOff x="3745" y="2537"/>
              <a:chExt cx="650" cy="288"/>
            </a:xfrm>
          </p:grpSpPr>
          <p:sp>
            <p:nvSpPr>
              <p:cNvPr id="14426" name="Rectangle 297"/>
              <p:cNvSpPr>
                <a:spLocks noChangeArrowheads="1"/>
              </p:cNvSpPr>
              <p:nvPr/>
            </p:nvSpPr>
            <p:spPr bwMode="auto">
              <a:xfrm>
                <a:off x="3798" y="2580"/>
                <a:ext cx="540" cy="192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pt-BR"/>
              </a:p>
            </p:txBody>
          </p:sp>
          <p:sp>
            <p:nvSpPr>
              <p:cNvPr id="14427" name="Text Box 298"/>
              <p:cNvSpPr txBox="1">
                <a:spLocks noChangeArrowheads="1"/>
              </p:cNvSpPr>
              <p:nvPr/>
            </p:nvSpPr>
            <p:spPr bwMode="auto">
              <a:xfrm>
                <a:off x="3745" y="2537"/>
                <a:ext cx="650" cy="2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 eaLnBrk="0" hangingPunct="0"/>
                <a:r>
                  <a:rPr lang="pt-BR" sz="2400">
                    <a:solidFill>
                      <a:srgbClr val="FF0000"/>
                    </a:solidFill>
                    <a:latin typeface="Comic Sans MS" pitchFamily="66" charset="0"/>
                  </a:rPr>
                  <a:t>SMTP</a:t>
                </a:r>
                <a:endParaRPr lang="pt-BR" sz="2400"/>
              </a:p>
            </p:txBody>
          </p:sp>
        </p:grpSp>
        <p:grpSp>
          <p:nvGrpSpPr>
            <p:cNvPr id="14355" name="Group 299"/>
            <p:cNvGrpSpPr>
              <a:grpSpLocks/>
            </p:cNvGrpSpPr>
            <p:nvPr/>
          </p:nvGrpSpPr>
          <p:grpSpPr bwMode="auto">
            <a:xfrm>
              <a:off x="2809" y="2159"/>
              <a:ext cx="650" cy="288"/>
              <a:chOff x="3745" y="2537"/>
              <a:chExt cx="650" cy="288"/>
            </a:xfrm>
          </p:grpSpPr>
          <p:sp>
            <p:nvSpPr>
              <p:cNvPr id="14424" name="Rectangle 300"/>
              <p:cNvSpPr>
                <a:spLocks noChangeArrowheads="1"/>
              </p:cNvSpPr>
              <p:nvPr/>
            </p:nvSpPr>
            <p:spPr bwMode="auto">
              <a:xfrm>
                <a:off x="3798" y="2580"/>
                <a:ext cx="540" cy="192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pt-BR"/>
              </a:p>
            </p:txBody>
          </p:sp>
          <p:sp>
            <p:nvSpPr>
              <p:cNvPr id="14425" name="Text Box 301"/>
              <p:cNvSpPr txBox="1">
                <a:spLocks noChangeArrowheads="1"/>
              </p:cNvSpPr>
              <p:nvPr/>
            </p:nvSpPr>
            <p:spPr bwMode="auto">
              <a:xfrm>
                <a:off x="3745" y="2537"/>
                <a:ext cx="650" cy="2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 eaLnBrk="0" hangingPunct="0"/>
                <a:r>
                  <a:rPr lang="pt-BR" sz="2400">
                    <a:solidFill>
                      <a:srgbClr val="FF0000"/>
                    </a:solidFill>
                    <a:latin typeface="Comic Sans MS" pitchFamily="66" charset="0"/>
                  </a:rPr>
                  <a:t>SMTP</a:t>
                </a:r>
                <a:endParaRPr lang="pt-BR" sz="2400"/>
              </a:p>
            </p:txBody>
          </p:sp>
        </p:grpSp>
        <p:grpSp>
          <p:nvGrpSpPr>
            <p:cNvPr id="14356" name="Group 302"/>
            <p:cNvGrpSpPr>
              <a:grpSpLocks/>
            </p:cNvGrpSpPr>
            <p:nvPr/>
          </p:nvGrpSpPr>
          <p:grpSpPr bwMode="auto">
            <a:xfrm>
              <a:off x="4865" y="1213"/>
              <a:ext cx="539" cy="556"/>
              <a:chOff x="3540" y="866"/>
              <a:chExt cx="539" cy="538"/>
            </a:xfrm>
          </p:grpSpPr>
          <p:graphicFrame>
            <p:nvGraphicFramePr>
              <p:cNvPr id="14341" name="Object 3"/>
              <p:cNvGraphicFramePr>
                <a:graphicFrameLocks noChangeAspect="1"/>
              </p:cNvGraphicFramePr>
              <p:nvPr/>
            </p:nvGraphicFramePr>
            <p:xfrm>
              <a:off x="3540" y="866"/>
              <a:ext cx="392" cy="315"/>
            </p:xfrm>
            <a:graphic>
              <a:graphicData uri="http://schemas.openxmlformats.org/presentationml/2006/ole">
                <p:oleObj spid="_x0000_s14471" name="Clip" r:id="rId5" imgW="1307263" imgH="1084139" progId="">
                  <p:embed/>
                </p:oleObj>
              </a:graphicData>
            </a:graphic>
          </p:graphicFrame>
          <p:grpSp>
            <p:nvGrpSpPr>
              <p:cNvPr id="14421" name="Group 304"/>
              <p:cNvGrpSpPr>
                <a:grpSpLocks/>
              </p:cNvGrpSpPr>
              <p:nvPr/>
            </p:nvGrpSpPr>
            <p:grpSpPr bwMode="auto">
              <a:xfrm>
                <a:off x="3567" y="959"/>
                <a:ext cx="512" cy="445"/>
                <a:chOff x="3567" y="959"/>
                <a:chExt cx="512" cy="445"/>
              </a:xfrm>
            </p:grpSpPr>
            <p:sp>
              <p:nvSpPr>
                <p:cNvPr id="14422" name="Rectangle 305"/>
                <p:cNvSpPr>
                  <a:spLocks noChangeArrowheads="1"/>
                </p:cNvSpPr>
                <p:nvPr/>
              </p:nvSpPr>
              <p:spPr bwMode="auto">
                <a:xfrm>
                  <a:off x="3567" y="972"/>
                  <a:ext cx="488" cy="426"/>
                </a:xfrm>
                <a:prstGeom prst="rect">
                  <a:avLst/>
                </a:prstGeom>
                <a:solidFill>
                  <a:schemeClr val="hlink"/>
                </a:solid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pt-BR"/>
                </a:p>
              </p:txBody>
            </p:sp>
            <p:sp>
              <p:nvSpPr>
                <p:cNvPr id="14423" name="Text Box 306"/>
                <p:cNvSpPr txBox="1">
                  <a:spLocks noChangeArrowheads="1"/>
                </p:cNvSpPr>
                <p:nvPr/>
              </p:nvSpPr>
              <p:spPr bwMode="auto">
                <a:xfrm>
                  <a:off x="3580" y="959"/>
                  <a:ext cx="499" cy="44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algn="ctr" eaLnBrk="0" hangingPunct="0"/>
                  <a:r>
                    <a:rPr lang="pt-BR" sz="1400">
                      <a:latin typeface="Comic Sans MS" pitchFamily="66" charset="0"/>
                    </a:rPr>
                    <a:t>agente </a:t>
                  </a:r>
                  <a:br>
                    <a:rPr lang="pt-BR" sz="1400">
                      <a:latin typeface="Comic Sans MS" pitchFamily="66" charset="0"/>
                    </a:rPr>
                  </a:br>
                  <a:r>
                    <a:rPr lang="pt-BR" sz="1400">
                      <a:latin typeface="Comic Sans MS" pitchFamily="66" charset="0"/>
                    </a:rPr>
                    <a:t>de </a:t>
                  </a:r>
                  <a:br>
                    <a:rPr lang="pt-BR" sz="1400">
                      <a:latin typeface="Comic Sans MS" pitchFamily="66" charset="0"/>
                    </a:rPr>
                  </a:br>
                  <a:r>
                    <a:rPr lang="pt-BR" sz="1400">
                      <a:latin typeface="Comic Sans MS" pitchFamily="66" charset="0"/>
                    </a:rPr>
                    <a:t>usuário</a:t>
                  </a:r>
                  <a:endParaRPr lang="pt-BR" sz="2000"/>
                </a:p>
              </p:txBody>
            </p:sp>
          </p:grpSp>
        </p:grpSp>
        <p:grpSp>
          <p:nvGrpSpPr>
            <p:cNvPr id="14357" name="Group 307"/>
            <p:cNvGrpSpPr>
              <a:grpSpLocks/>
            </p:cNvGrpSpPr>
            <p:nvPr/>
          </p:nvGrpSpPr>
          <p:grpSpPr bwMode="auto">
            <a:xfrm>
              <a:off x="4778" y="2596"/>
              <a:ext cx="539" cy="556"/>
              <a:chOff x="3540" y="866"/>
              <a:chExt cx="539" cy="538"/>
            </a:xfrm>
          </p:grpSpPr>
          <p:graphicFrame>
            <p:nvGraphicFramePr>
              <p:cNvPr id="14340" name="Object 2"/>
              <p:cNvGraphicFramePr>
                <a:graphicFrameLocks noChangeAspect="1"/>
              </p:cNvGraphicFramePr>
              <p:nvPr/>
            </p:nvGraphicFramePr>
            <p:xfrm>
              <a:off x="3540" y="866"/>
              <a:ext cx="392" cy="315"/>
            </p:xfrm>
            <a:graphic>
              <a:graphicData uri="http://schemas.openxmlformats.org/presentationml/2006/ole">
                <p:oleObj spid="_x0000_s14472" name="Clip" r:id="rId6" imgW="1307263" imgH="1084139" progId="">
                  <p:embed/>
                </p:oleObj>
              </a:graphicData>
            </a:graphic>
          </p:graphicFrame>
          <p:grpSp>
            <p:nvGrpSpPr>
              <p:cNvPr id="14418" name="Group 309"/>
              <p:cNvGrpSpPr>
                <a:grpSpLocks/>
              </p:cNvGrpSpPr>
              <p:nvPr/>
            </p:nvGrpSpPr>
            <p:grpSpPr bwMode="auto">
              <a:xfrm>
                <a:off x="3567" y="959"/>
                <a:ext cx="512" cy="445"/>
                <a:chOff x="3567" y="959"/>
                <a:chExt cx="512" cy="445"/>
              </a:xfrm>
            </p:grpSpPr>
            <p:sp>
              <p:nvSpPr>
                <p:cNvPr id="14419" name="Rectangle 310"/>
                <p:cNvSpPr>
                  <a:spLocks noChangeArrowheads="1"/>
                </p:cNvSpPr>
                <p:nvPr/>
              </p:nvSpPr>
              <p:spPr bwMode="auto">
                <a:xfrm>
                  <a:off x="3567" y="972"/>
                  <a:ext cx="488" cy="426"/>
                </a:xfrm>
                <a:prstGeom prst="rect">
                  <a:avLst/>
                </a:prstGeom>
                <a:solidFill>
                  <a:schemeClr val="hlink"/>
                </a:solid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pt-BR"/>
                </a:p>
              </p:txBody>
            </p:sp>
            <p:sp>
              <p:nvSpPr>
                <p:cNvPr id="14420" name="Text Box 311"/>
                <p:cNvSpPr txBox="1">
                  <a:spLocks noChangeArrowheads="1"/>
                </p:cNvSpPr>
                <p:nvPr/>
              </p:nvSpPr>
              <p:spPr bwMode="auto">
                <a:xfrm>
                  <a:off x="3580" y="959"/>
                  <a:ext cx="499" cy="44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algn="ctr" eaLnBrk="0" hangingPunct="0"/>
                  <a:r>
                    <a:rPr lang="pt-BR" sz="1400">
                      <a:latin typeface="Comic Sans MS" pitchFamily="66" charset="0"/>
                    </a:rPr>
                    <a:t>agente </a:t>
                  </a:r>
                  <a:br>
                    <a:rPr lang="pt-BR" sz="1400">
                      <a:latin typeface="Comic Sans MS" pitchFamily="66" charset="0"/>
                    </a:rPr>
                  </a:br>
                  <a:r>
                    <a:rPr lang="pt-BR" sz="1400">
                      <a:latin typeface="Comic Sans MS" pitchFamily="66" charset="0"/>
                    </a:rPr>
                    <a:t>de </a:t>
                  </a:r>
                  <a:br>
                    <a:rPr lang="pt-BR" sz="1400">
                      <a:latin typeface="Comic Sans MS" pitchFamily="66" charset="0"/>
                    </a:rPr>
                  </a:br>
                  <a:r>
                    <a:rPr lang="pt-BR" sz="1400">
                      <a:latin typeface="Comic Sans MS" pitchFamily="66" charset="0"/>
                    </a:rPr>
                    <a:t>usuário</a:t>
                  </a:r>
                  <a:endParaRPr lang="pt-BR" sz="2000"/>
                </a:p>
              </p:txBody>
            </p:sp>
          </p:grpSp>
        </p:grpSp>
        <p:grpSp>
          <p:nvGrpSpPr>
            <p:cNvPr id="14358" name="Group 312"/>
            <p:cNvGrpSpPr>
              <a:grpSpLocks/>
            </p:cNvGrpSpPr>
            <p:nvPr/>
          </p:nvGrpSpPr>
          <p:grpSpPr bwMode="auto">
            <a:xfrm>
              <a:off x="3761" y="3258"/>
              <a:ext cx="539" cy="556"/>
              <a:chOff x="3540" y="866"/>
              <a:chExt cx="539" cy="538"/>
            </a:xfrm>
          </p:grpSpPr>
          <p:graphicFrame>
            <p:nvGraphicFramePr>
              <p:cNvPr id="14339" name="Object 1"/>
              <p:cNvGraphicFramePr>
                <a:graphicFrameLocks noChangeAspect="1"/>
              </p:cNvGraphicFramePr>
              <p:nvPr/>
            </p:nvGraphicFramePr>
            <p:xfrm>
              <a:off x="3540" y="866"/>
              <a:ext cx="392" cy="315"/>
            </p:xfrm>
            <a:graphic>
              <a:graphicData uri="http://schemas.openxmlformats.org/presentationml/2006/ole">
                <p:oleObj spid="_x0000_s14473" name="Clip" r:id="rId7" imgW="1307263" imgH="1084139" progId="">
                  <p:embed/>
                </p:oleObj>
              </a:graphicData>
            </a:graphic>
          </p:graphicFrame>
          <p:grpSp>
            <p:nvGrpSpPr>
              <p:cNvPr id="14415" name="Group 314"/>
              <p:cNvGrpSpPr>
                <a:grpSpLocks/>
              </p:cNvGrpSpPr>
              <p:nvPr/>
            </p:nvGrpSpPr>
            <p:grpSpPr bwMode="auto">
              <a:xfrm>
                <a:off x="3567" y="959"/>
                <a:ext cx="512" cy="445"/>
                <a:chOff x="3567" y="959"/>
                <a:chExt cx="512" cy="445"/>
              </a:xfrm>
            </p:grpSpPr>
            <p:sp>
              <p:nvSpPr>
                <p:cNvPr id="14416" name="Rectangle 315"/>
                <p:cNvSpPr>
                  <a:spLocks noChangeArrowheads="1"/>
                </p:cNvSpPr>
                <p:nvPr/>
              </p:nvSpPr>
              <p:spPr bwMode="auto">
                <a:xfrm>
                  <a:off x="3567" y="972"/>
                  <a:ext cx="488" cy="426"/>
                </a:xfrm>
                <a:prstGeom prst="rect">
                  <a:avLst/>
                </a:prstGeom>
                <a:solidFill>
                  <a:schemeClr val="hlink"/>
                </a:solid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pt-BR"/>
                </a:p>
              </p:txBody>
            </p:sp>
            <p:sp>
              <p:nvSpPr>
                <p:cNvPr id="14417" name="Text Box 316"/>
                <p:cNvSpPr txBox="1">
                  <a:spLocks noChangeArrowheads="1"/>
                </p:cNvSpPr>
                <p:nvPr/>
              </p:nvSpPr>
              <p:spPr bwMode="auto">
                <a:xfrm>
                  <a:off x="3580" y="959"/>
                  <a:ext cx="499" cy="44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algn="ctr" eaLnBrk="0" hangingPunct="0"/>
                  <a:r>
                    <a:rPr lang="pt-BR" sz="1400">
                      <a:latin typeface="Comic Sans MS" pitchFamily="66" charset="0"/>
                    </a:rPr>
                    <a:t>agente </a:t>
                  </a:r>
                  <a:br>
                    <a:rPr lang="pt-BR" sz="1400">
                      <a:latin typeface="Comic Sans MS" pitchFamily="66" charset="0"/>
                    </a:rPr>
                  </a:br>
                  <a:r>
                    <a:rPr lang="pt-BR" sz="1400">
                      <a:latin typeface="Comic Sans MS" pitchFamily="66" charset="0"/>
                    </a:rPr>
                    <a:t>de </a:t>
                  </a:r>
                  <a:br>
                    <a:rPr lang="pt-BR" sz="1400">
                      <a:latin typeface="Comic Sans MS" pitchFamily="66" charset="0"/>
                    </a:rPr>
                  </a:br>
                  <a:r>
                    <a:rPr lang="pt-BR" sz="1400">
                      <a:latin typeface="Comic Sans MS" pitchFamily="66" charset="0"/>
                    </a:rPr>
                    <a:t>usuário</a:t>
                  </a:r>
                  <a:endParaRPr lang="pt-BR" sz="2000"/>
                </a:p>
              </p:txBody>
            </p:sp>
          </p:grpSp>
        </p:grpSp>
        <p:grpSp>
          <p:nvGrpSpPr>
            <p:cNvPr id="14359" name="Group 317"/>
            <p:cNvGrpSpPr>
              <a:grpSpLocks/>
            </p:cNvGrpSpPr>
            <p:nvPr/>
          </p:nvGrpSpPr>
          <p:grpSpPr bwMode="auto">
            <a:xfrm>
              <a:off x="3089" y="3603"/>
              <a:ext cx="539" cy="556"/>
              <a:chOff x="3540" y="866"/>
              <a:chExt cx="539" cy="538"/>
            </a:xfrm>
          </p:grpSpPr>
          <p:graphicFrame>
            <p:nvGraphicFramePr>
              <p:cNvPr id="14338" name="Object 0"/>
              <p:cNvGraphicFramePr>
                <a:graphicFrameLocks noChangeAspect="1"/>
              </p:cNvGraphicFramePr>
              <p:nvPr/>
            </p:nvGraphicFramePr>
            <p:xfrm>
              <a:off x="3540" y="866"/>
              <a:ext cx="392" cy="315"/>
            </p:xfrm>
            <a:graphic>
              <a:graphicData uri="http://schemas.openxmlformats.org/presentationml/2006/ole">
                <p:oleObj spid="_x0000_s14474" name="Clip" r:id="rId8" imgW="1307263" imgH="1084139" progId="">
                  <p:embed/>
                </p:oleObj>
              </a:graphicData>
            </a:graphic>
          </p:graphicFrame>
          <p:grpSp>
            <p:nvGrpSpPr>
              <p:cNvPr id="14412" name="Group 319"/>
              <p:cNvGrpSpPr>
                <a:grpSpLocks/>
              </p:cNvGrpSpPr>
              <p:nvPr/>
            </p:nvGrpSpPr>
            <p:grpSpPr bwMode="auto">
              <a:xfrm>
                <a:off x="3567" y="959"/>
                <a:ext cx="512" cy="445"/>
                <a:chOff x="3567" y="959"/>
                <a:chExt cx="512" cy="445"/>
              </a:xfrm>
            </p:grpSpPr>
            <p:sp>
              <p:nvSpPr>
                <p:cNvPr id="14413" name="Rectangle 320"/>
                <p:cNvSpPr>
                  <a:spLocks noChangeArrowheads="1"/>
                </p:cNvSpPr>
                <p:nvPr/>
              </p:nvSpPr>
              <p:spPr bwMode="auto">
                <a:xfrm>
                  <a:off x="3567" y="972"/>
                  <a:ext cx="488" cy="426"/>
                </a:xfrm>
                <a:prstGeom prst="rect">
                  <a:avLst/>
                </a:prstGeom>
                <a:solidFill>
                  <a:schemeClr val="hlink"/>
                </a:solid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pt-BR"/>
                </a:p>
              </p:txBody>
            </p:sp>
            <p:sp>
              <p:nvSpPr>
                <p:cNvPr id="14414" name="Text Box 321"/>
                <p:cNvSpPr txBox="1">
                  <a:spLocks noChangeArrowheads="1"/>
                </p:cNvSpPr>
                <p:nvPr/>
              </p:nvSpPr>
              <p:spPr bwMode="auto">
                <a:xfrm>
                  <a:off x="3580" y="959"/>
                  <a:ext cx="499" cy="44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algn="ctr" eaLnBrk="0" hangingPunct="0"/>
                  <a:r>
                    <a:rPr lang="pt-BR" sz="1400">
                      <a:latin typeface="Comic Sans MS" pitchFamily="66" charset="0"/>
                    </a:rPr>
                    <a:t>agente </a:t>
                  </a:r>
                  <a:br>
                    <a:rPr lang="pt-BR" sz="1400">
                      <a:latin typeface="Comic Sans MS" pitchFamily="66" charset="0"/>
                    </a:rPr>
                  </a:br>
                  <a:r>
                    <a:rPr lang="pt-BR" sz="1400">
                      <a:latin typeface="Comic Sans MS" pitchFamily="66" charset="0"/>
                    </a:rPr>
                    <a:t>de </a:t>
                  </a:r>
                  <a:br>
                    <a:rPr lang="pt-BR" sz="1400">
                      <a:latin typeface="Comic Sans MS" pitchFamily="66" charset="0"/>
                    </a:rPr>
                  </a:br>
                  <a:r>
                    <a:rPr lang="pt-BR" sz="1400">
                      <a:latin typeface="Comic Sans MS" pitchFamily="66" charset="0"/>
                    </a:rPr>
                    <a:t>usuário</a:t>
                  </a:r>
                  <a:endParaRPr lang="pt-BR" sz="2000"/>
                </a:p>
              </p:txBody>
            </p:sp>
          </p:grpSp>
        </p:grpSp>
        <p:grpSp>
          <p:nvGrpSpPr>
            <p:cNvPr id="14360" name="Group 322"/>
            <p:cNvGrpSpPr>
              <a:grpSpLocks/>
            </p:cNvGrpSpPr>
            <p:nvPr/>
          </p:nvGrpSpPr>
          <p:grpSpPr bwMode="auto">
            <a:xfrm>
              <a:off x="2880" y="2544"/>
              <a:ext cx="729" cy="946"/>
              <a:chOff x="2960" y="1028"/>
              <a:chExt cx="729" cy="946"/>
            </a:xfrm>
          </p:grpSpPr>
          <p:grpSp>
            <p:nvGrpSpPr>
              <p:cNvPr id="14387" name="Group 323"/>
              <p:cNvGrpSpPr>
                <a:grpSpLocks/>
              </p:cNvGrpSpPr>
              <p:nvPr/>
            </p:nvGrpSpPr>
            <p:grpSpPr bwMode="auto">
              <a:xfrm>
                <a:off x="3217" y="1028"/>
                <a:ext cx="224" cy="588"/>
                <a:chOff x="4180" y="783"/>
                <a:chExt cx="150" cy="307"/>
              </a:xfrm>
            </p:grpSpPr>
            <p:sp>
              <p:nvSpPr>
                <p:cNvPr id="14404" name="AutoShape 324"/>
                <p:cNvSpPr>
                  <a:spLocks noChangeArrowheads="1"/>
                </p:cNvSpPr>
                <p:nvPr/>
              </p:nvSpPr>
              <p:spPr bwMode="auto">
                <a:xfrm>
                  <a:off x="4180" y="1019"/>
                  <a:ext cx="150" cy="71"/>
                </a:xfrm>
                <a:prstGeom prst="parallelogram">
                  <a:avLst>
                    <a:gd name="adj" fmla="val 81387"/>
                  </a:avLst>
                </a:prstGeom>
                <a:solidFill>
                  <a:srgbClr val="33CCCC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pt-BR"/>
                </a:p>
              </p:txBody>
            </p:sp>
            <p:sp>
              <p:nvSpPr>
                <p:cNvPr id="14405" name="Rectangle 325"/>
                <p:cNvSpPr>
                  <a:spLocks noChangeArrowheads="1"/>
                </p:cNvSpPr>
                <p:nvPr/>
              </p:nvSpPr>
              <p:spPr bwMode="auto">
                <a:xfrm>
                  <a:off x="4256" y="785"/>
                  <a:ext cx="69" cy="236"/>
                </a:xfrm>
                <a:prstGeom prst="rect">
                  <a:avLst/>
                </a:prstGeom>
                <a:solidFill>
                  <a:srgbClr val="33CCCC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pt-BR"/>
                </a:p>
              </p:txBody>
            </p:sp>
            <p:sp>
              <p:nvSpPr>
                <p:cNvPr id="14406" name="Rectangle 326"/>
                <p:cNvSpPr>
                  <a:spLocks noChangeArrowheads="1"/>
                </p:cNvSpPr>
                <p:nvPr/>
              </p:nvSpPr>
              <p:spPr bwMode="auto">
                <a:xfrm>
                  <a:off x="4181" y="852"/>
                  <a:ext cx="95" cy="236"/>
                </a:xfrm>
                <a:prstGeom prst="rect">
                  <a:avLst/>
                </a:prstGeom>
                <a:solidFill>
                  <a:srgbClr val="33CCCC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pt-BR"/>
                </a:p>
              </p:txBody>
            </p:sp>
            <p:sp>
              <p:nvSpPr>
                <p:cNvPr id="14407" name="AutoShape 327"/>
                <p:cNvSpPr>
                  <a:spLocks noChangeArrowheads="1"/>
                </p:cNvSpPr>
                <p:nvPr/>
              </p:nvSpPr>
              <p:spPr bwMode="auto">
                <a:xfrm>
                  <a:off x="4180" y="783"/>
                  <a:ext cx="150" cy="71"/>
                </a:xfrm>
                <a:prstGeom prst="parallelogram">
                  <a:avLst>
                    <a:gd name="adj" fmla="val 81387"/>
                  </a:avLst>
                </a:prstGeom>
                <a:solidFill>
                  <a:srgbClr val="33CCCC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pt-BR"/>
                </a:p>
              </p:txBody>
            </p:sp>
            <p:sp>
              <p:nvSpPr>
                <p:cNvPr id="14408" name="Line 328"/>
                <p:cNvSpPr>
                  <a:spLocks noChangeShapeType="1"/>
                </p:cNvSpPr>
                <p:nvPr/>
              </p:nvSpPr>
              <p:spPr bwMode="auto">
                <a:xfrm>
                  <a:off x="4330" y="788"/>
                  <a:ext cx="0" cy="23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pt-BR"/>
                </a:p>
              </p:txBody>
            </p:sp>
            <p:sp>
              <p:nvSpPr>
                <p:cNvPr id="14409" name="Line 329"/>
                <p:cNvSpPr>
                  <a:spLocks noChangeShapeType="1"/>
                </p:cNvSpPr>
                <p:nvPr/>
              </p:nvSpPr>
              <p:spPr bwMode="auto">
                <a:xfrm flipH="1">
                  <a:off x="4276" y="1019"/>
                  <a:ext cx="54" cy="69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pt-BR"/>
                </a:p>
              </p:txBody>
            </p:sp>
            <p:sp>
              <p:nvSpPr>
                <p:cNvPr id="14410" name="Rectangle 330"/>
                <p:cNvSpPr>
                  <a:spLocks noChangeArrowheads="1"/>
                </p:cNvSpPr>
                <p:nvPr/>
              </p:nvSpPr>
              <p:spPr bwMode="auto">
                <a:xfrm>
                  <a:off x="4193" y="883"/>
                  <a:ext cx="63" cy="136"/>
                </a:xfrm>
                <a:prstGeom prst="rect">
                  <a:avLst/>
                </a:prstGeom>
                <a:solidFill>
                  <a:schemeClr val="accent2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pt-BR"/>
                </a:p>
              </p:txBody>
            </p:sp>
            <p:sp>
              <p:nvSpPr>
                <p:cNvPr id="14411" name="Rectangle 331"/>
                <p:cNvSpPr>
                  <a:spLocks noChangeArrowheads="1"/>
                </p:cNvSpPr>
                <p:nvPr/>
              </p:nvSpPr>
              <p:spPr bwMode="auto">
                <a:xfrm>
                  <a:off x="4202" y="924"/>
                  <a:ext cx="48" cy="48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pt-BR"/>
                </a:p>
              </p:txBody>
            </p:sp>
          </p:grpSp>
          <p:grpSp>
            <p:nvGrpSpPr>
              <p:cNvPr id="14388" name="Group 332"/>
              <p:cNvGrpSpPr>
                <a:grpSpLocks/>
              </p:cNvGrpSpPr>
              <p:nvPr/>
            </p:nvGrpSpPr>
            <p:grpSpPr bwMode="auto">
              <a:xfrm>
                <a:off x="2960" y="1313"/>
                <a:ext cx="729" cy="661"/>
                <a:chOff x="2960" y="1313"/>
                <a:chExt cx="729" cy="661"/>
              </a:xfrm>
            </p:grpSpPr>
            <p:sp>
              <p:nvSpPr>
                <p:cNvPr id="14389" name="Rectangle 333"/>
                <p:cNvSpPr>
                  <a:spLocks noChangeArrowheads="1"/>
                </p:cNvSpPr>
                <p:nvPr/>
              </p:nvSpPr>
              <p:spPr bwMode="auto">
                <a:xfrm>
                  <a:off x="3001" y="1338"/>
                  <a:ext cx="644" cy="636"/>
                </a:xfrm>
                <a:prstGeom prst="rect">
                  <a:avLst/>
                </a:prstGeom>
                <a:solidFill>
                  <a:schemeClr val="hlink"/>
                </a:solid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pt-BR"/>
                </a:p>
              </p:txBody>
            </p:sp>
            <p:sp>
              <p:nvSpPr>
                <p:cNvPr id="14390" name="Text Box 334"/>
                <p:cNvSpPr txBox="1">
                  <a:spLocks noChangeArrowheads="1"/>
                </p:cNvSpPr>
                <p:nvPr/>
              </p:nvSpPr>
              <p:spPr bwMode="auto">
                <a:xfrm>
                  <a:off x="2960" y="1313"/>
                  <a:ext cx="729" cy="366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algn="ctr" eaLnBrk="0" hangingPunct="0"/>
                  <a:r>
                    <a:rPr lang="pt-BR" sz="1600">
                      <a:latin typeface="Comic Sans MS" pitchFamily="66" charset="0"/>
                    </a:rPr>
                    <a:t>servidor </a:t>
                  </a:r>
                  <a:br>
                    <a:rPr lang="pt-BR" sz="1600">
                      <a:latin typeface="Comic Sans MS" pitchFamily="66" charset="0"/>
                    </a:rPr>
                  </a:br>
                  <a:r>
                    <a:rPr lang="pt-BR" sz="1600">
                      <a:latin typeface="Comic Sans MS" pitchFamily="66" charset="0"/>
                    </a:rPr>
                    <a:t>de correio</a:t>
                  </a:r>
                  <a:endParaRPr lang="pt-BR" sz="2400"/>
                </a:p>
              </p:txBody>
            </p:sp>
            <p:sp>
              <p:nvSpPr>
                <p:cNvPr id="14391" name="Rectangle 335"/>
                <p:cNvSpPr>
                  <a:spLocks noChangeArrowheads="1"/>
                </p:cNvSpPr>
                <p:nvPr/>
              </p:nvSpPr>
              <p:spPr bwMode="auto">
                <a:xfrm>
                  <a:off x="3102" y="1692"/>
                  <a:ext cx="450" cy="120"/>
                </a:xfrm>
                <a:prstGeom prst="rect">
                  <a:avLst/>
                </a:prstGeom>
                <a:solidFill>
                  <a:srgbClr val="00FF00"/>
                </a:solid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pt-BR"/>
                </a:p>
              </p:txBody>
            </p:sp>
            <p:sp>
              <p:nvSpPr>
                <p:cNvPr id="14392" name="Line 336"/>
                <p:cNvSpPr>
                  <a:spLocks noChangeShapeType="1"/>
                </p:cNvSpPr>
                <p:nvPr/>
              </p:nvSpPr>
              <p:spPr bwMode="auto">
                <a:xfrm>
                  <a:off x="3151" y="1720"/>
                  <a:ext cx="0" cy="72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pt-BR"/>
                </a:p>
              </p:txBody>
            </p:sp>
            <p:sp>
              <p:nvSpPr>
                <p:cNvPr id="14393" name="Line 337"/>
                <p:cNvSpPr>
                  <a:spLocks noChangeShapeType="1"/>
                </p:cNvSpPr>
                <p:nvPr/>
              </p:nvSpPr>
              <p:spPr bwMode="auto">
                <a:xfrm>
                  <a:off x="3260" y="1719"/>
                  <a:ext cx="0" cy="72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pt-BR"/>
                </a:p>
              </p:txBody>
            </p:sp>
            <p:sp>
              <p:nvSpPr>
                <p:cNvPr id="14394" name="Line 338"/>
                <p:cNvSpPr>
                  <a:spLocks noChangeShapeType="1"/>
                </p:cNvSpPr>
                <p:nvPr/>
              </p:nvSpPr>
              <p:spPr bwMode="auto">
                <a:xfrm>
                  <a:off x="3315" y="1721"/>
                  <a:ext cx="0" cy="72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pt-BR"/>
                </a:p>
              </p:txBody>
            </p:sp>
            <p:sp>
              <p:nvSpPr>
                <p:cNvPr id="14395" name="Line 339"/>
                <p:cNvSpPr>
                  <a:spLocks noChangeShapeType="1"/>
                </p:cNvSpPr>
                <p:nvPr/>
              </p:nvSpPr>
              <p:spPr bwMode="auto">
                <a:xfrm>
                  <a:off x="3372" y="1719"/>
                  <a:ext cx="0" cy="72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pt-BR"/>
                </a:p>
              </p:txBody>
            </p:sp>
            <p:sp>
              <p:nvSpPr>
                <p:cNvPr id="14396" name="Line 340"/>
                <p:cNvSpPr>
                  <a:spLocks noChangeShapeType="1"/>
                </p:cNvSpPr>
                <p:nvPr/>
              </p:nvSpPr>
              <p:spPr bwMode="auto">
                <a:xfrm>
                  <a:off x="3433" y="1719"/>
                  <a:ext cx="0" cy="72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pt-BR"/>
                </a:p>
              </p:txBody>
            </p:sp>
            <p:sp>
              <p:nvSpPr>
                <p:cNvPr id="14397" name="Line 341"/>
                <p:cNvSpPr>
                  <a:spLocks noChangeShapeType="1"/>
                </p:cNvSpPr>
                <p:nvPr/>
              </p:nvSpPr>
              <p:spPr bwMode="auto">
                <a:xfrm>
                  <a:off x="3489" y="1719"/>
                  <a:ext cx="0" cy="72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pt-BR"/>
                </a:p>
              </p:txBody>
            </p:sp>
            <p:sp>
              <p:nvSpPr>
                <p:cNvPr id="14398" name="Line 342"/>
                <p:cNvSpPr>
                  <a:spLocks noChangeShapeType="1"/>
                </p:cNvSpPr>
                <p:nvPr/>
              </p:nvSpPr>
              <p:spPr bwMode="auto">
                <a:xfrm>
                  <a:off x="3204" y="1720"/>
                  <a:ext cx="0" cy="72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pt-BR"/>
                </a:p>
              </p:txBody>
            </p:sp>
            <p:sp>
              <p:nvSpPr>
                <p:cNvPr id="14399" name="Rectangle 343"/>
                <p:cNvSpPr>
                  <a:spLocks noChangeArrowheads="1"/>
                </p:cNvSpPr>
                <p:nvPr/>
              </p:nvSpPr>
              <p:spPr bwMode="auto">
                <a:xfrm>
                  <a:off x="3110" y="1859"/>
                  <a:ext cx="64" cy="93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pt-BR"/>
                </a:p>
              </p:txBody>
            </p:sp>
            <p:sp>
              <p:nvSpPr>
                <p:cNvPr id="14400" name="Rectangle 344"/>
                <p:cNvSpPr>
                  <a:spLocks noChangeArrowheads="1"/>
                </p:cNvSpPr>
                <p:nvPr/>
              </p:nvSpPr>
              <p:spPr bwMode="auto">
                <a:xfrm>
                  <a:off x="3196" y="1859"/>
                  <a:ext cx="64" cy="93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pt-BR"/>
                </a:p>
              </p:txBody>
            </p:sp>
            <p:sp>
              <p:nvSpPr>
                <p:cNvPr id="14401" name="Rectangle 345"/>
                <p:cNvSpPr>
                  <a:spLocks noChangeArrowheads="1"/>
                </p:cNvSpPr>
                <p:nvPr/>
              </p:nvSpPr>
              <p:spPr bwMode="auto">
                <a:xfrm>
                  <a:off x="3282" y="1858"/>
                  <a:ext cx="64" cy="93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pt-BR"/>
                </a:p>
              </p:txBody>
            </p:sp>
            <p:sp>
              <p:nvSpPr>
                <p:cNvPr id="14402" name="Rectangle 346"/>
                <p:cNvSpPr>
                  <a:spLocks noChangeArrowheads="1"/>
                </p:cNvSpPr>
                <p:nvPr/>
              </p:nvSpPr>
              <p:spPr bwMode="auto">
                <a:xfrm>
                  <a:off x="3379" y="1856"/>
                  <a:ext cx="64" cy="93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pt-BR"/>
                </a:p>
              </p:txBody>
            </p:sp>
            <p:sp>
              <p:nvSpPr>
                <p:cNvPr id="14403" name="Rectangle 347"/>
                <p:cNvSpPr>
                  <a:spLocks noChangeArrowheads="1"/>
                </p:cNvSpPr>
                <p:nvPr/>
              </p:nvSpPr>
              <p:spPr bwMode="auto">
                <a:xfrm>
                  <a:off x="3475" y="1856"/>
                  <a:ext cx="64" cy="93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pt-BR"/>
                </a:p>
              </p:txBody>
            </p:sp>
          </p:grpSp>
        </p:grpSp>
        <p:grpSp>
          <p:nvGrpSpPr>
            <p:cNvPr id="14361" name="Group 348"/>
            <p:cNvGrpSpPr>
              <a:grpSpLocks/>
            </p:cNvGrpSpPr>
            <p:nvPr/>
          </p:nvGrpSpPr>
          <p:grpSpPr bwMode="auto">
            <a:xfrm>
              <a:off x="4275" y="1595"/>
              <a:ext cx="729" cy="946"/>
              <a:chOff x="2960" y="1028"/>
              <a:chExt cx="729" cy="946"/>
            </a:xfrm>
          </p:grpSpPr>
          <p:grpSp>
            <p:nvGrpSpPr>
              <p:cNvPr id="14362" name="Group 349"/>
              <p:cNvGrpSpPr>
                <a:grpSpLocks/>
              </p:cNvGrpSpPr>
              <p:nvPr/>
            </p:nvGrpSpPr>
            <p:grpSpPr bwMode="auto">
              <a:xfrm>
                <a:off x="3217" y="1028"/>
                <a:ext cx="224" cy="588"/>
                <a:chOff x="4180" y="783"/>
                <a:chExt cx="150" cy="307"/>
              </a:xfrm>
            </p:grpSpPr>
            <p:sp>
              <p:nvSpPr>
                <p:cNvPr id="14379" name="AutoShape 350"/>
                <p:cNvSpPr>
                  <a:spLocks noChangeArrowheads="1"/>
                </p:cNvSpPr>
                <p:nvPr/>
              </p:nvSpPr>
              <p:spPr bwMode="auto">
                <a:xfrm>
                  <a:off x="4180" y="1019"/>
                  <a:ext cx="150" cy="71"/>
                </a:xfrm>
                <a:prstGeom prst="parallelogram">
                  <a:avLst>
                    <a:gd name="adj" fmla="val 81387"/>
                  </a:avLst>
                </a:prstGeom>
                <a:solidFill>
                  <a:srgbClr val="33CCCC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pt-BR"/>
                </a:p>
              </p:txBody>
            </p:sp>
            <p:sp>
              <p:nvSpPr>
                <p:cNvPr id="14380" name="Rectangle 351"/>
                <p:cNvSpPr>
                  <a:spLocks noChangeArrowheads="1"/>
                </p:cNvSpPr>
                <p:nvPr/>
              </p:nvSpPr>
              <p:spPr bwMode="auto">
                <a:xfrm>
                  <a:off x="4256" y="785"/>
                  <a:ext cx="69" cy="236"/>
                </a:xfrm>
                <a:prstGeom prst="rect">
                  <a:avLst/>
                </a:prstGeom>
                <a:solidFill>
                  <a:srgbClr val="33CCCC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pt-BR"/>
                </a:p>
              </p:txBody>
            </p:sp>
            <p:sp>
              <p:nvSpPr>
                <p:cNvPr id="14381" name="Rectangle 352"/>
                <p:cNvSpPr>
                  <a:spLocks noChangeArrowheads="1"/>
                </p:cNvSpPr>
                <p:nvPr/>
              </p:nvSpPr>
              <p:spPr bwMode="auto">
                <a:xfrm>
                  <a:off x="4181" y="852"/>
                  <a:ext cx="95" cy="236"/>
                </a:xfrm>
                <a:prstGeom prst="rect">
                  <a:avLst/>
                </a:prstGeom>
                <a:solidFill>
                  <a:srgbClr val="33CCCC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pt-BR"/>
                </a:p>
              </p:txBody>
            </p:sp>
            <p:sp>
              <p:nvSpPr>
                <p:cNvPr id="14382" name="AutoShape 353"/>
                <p:cNvSpPr>
                  <a:spLocks noChangeArrowheads="1"/>
                </p:cNvSpPr>
                <p:nvPr/>
              </p:nvSpPr>
              <p:spPr bwMode="auto">
                <a:xfrm>
                  <a:off x="4180" y="783"/>
                  <a:ext cx="150" cy="71"/>
                </a:xfrm>
                <a:prstGeom prst="parallelogram">
                  <a:avLst>
                    <a:gd name="adj" fmla="val 81387"/>
                  </a:avLst>
                </a:prstGeom>
                <a:solidFill>
                  <a:srgbClr val="33CCCC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pt-BR"/>
                </a:p>
              </p:txBody>
            </p:sp>
            <p:sp>
              <p:nvSpPr>
                <p:cNvPr id="14383" name="Line 354"/>
                <p:cNvSpPr>
                  <a:spLocks noChangeShapeType="1"/>
                </p:cNvSpPr>
                <p:nvPr/>
              </p:nvSpPr>
              <p:spPr bwMode="auto">
                <a:xfrm>
                  <a:off x="4330" y="788"/>
                  <a:ext cx="0" cy="23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pt-BR"/>
                </a:p>
              </p:txBody>
            </p:sp>
            <p:sp>
              <p:nvSpPr>
                <p:cNvPr id="14384" name="Line 355"/>
                <p:cNvSpPr>
                  <a:spLocks noChangeShapeType="1"/>
                </p:cNvSpPr>
                <p:nvPr/>
              </p:nvSpPr>
              <p:spPr bwMode="auto">
                <a:xfrm flipH="1">
                  <a:off x="4276" y="1019"/>
                  <a:ext cx="54" cy="69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pt-BR"/>
                </a:p>
              </p:txBody>
            </p:sp>
            <p:sp>
              <p:nvSpPr>
                <p:cNvPr id="14385" name="Rectangle 356"/>
                <p:cNvSpPr>
                  <a:spLocks noChangeArrowheads="1"/>
                </p:cNvSpPr>
                <p:nvPr/>
              </p:nvSpPr>
              <p:spPr bwMode="auto">
                <a:xfrm>
                  <a:off x="4193" y="883"/>
                  <a:ext cx="63" cy="136"/>
                </a:xfrm>
                <a:prstGeom prst="rect">
                  <a:avLst/>
                </a:prstGeom>
                <a:solidFill>
                  <a:schemeClr val="accent2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pt-BR"/>
                </a:p>
              </p:txBody>
            </p:sp>
            <p:sp>
              <p:nvSpPr>
                <p:cNvPr id="14386" name="Rectangle 357"/>
                <p:cNvSpPr>
                  <a:spLocks noChangeArrowheads="1"/>
                </p:cNvSpPr>
                <p:nvPr/>
              </p:nvSpPr>
              <p:spPr bwMode="auto">
                <a:xfrm>
                  <a:off x="4202" y="924"/>
                  <a:ext cx="48" cy="48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pt-BR"/>
                </a:p>
              </p:txBody>
            </p:sp>
          </p:grpSp>
          <p:grpSp>
            <p:nvGrpSpPr>
              <p:cNvPr id="14363" name="Group 358"/>
              <p:cNvGrpSpPr>
                <a:grpSpLocks/>
              </p:cNvGrpSpPr>
              <p:nvPr/>
            </p:nvGrpSpPr>
            <p:grpSpPr bwMode="auto">
              <a:xfrm>
                <a:off x="2960" y="1313"/>
                <a:ext cx="729" cy="661"/>
                <a:chOff x="2960" y="1313"/>
                <a:chExt cx="729" cy="661"/>
              </a:xfrm>
            </p:grpSpPr>
            <p:sp>
              <p:nvSpPr>
                <p:cNvPr id="14364" name="Rectangle 359"/>
                <p:cNvSpPr>
                  <a:spLocks noChangeArrowheads="1"/>
                </p:cNvSpPr>
                <p:nvPr/>
              </p:nvSpPr>
              <p:spPr bwMode="auto">
                <a:xfrm>
                  <a:off x="3001" y="1338"/>
                  <a:ext cx="644" cy="636"/>
                </a:xfrm>
                <a:prstGeom prst="rect">
                  <a:avLst/>
                </a:prstGeom>
                <a:solidFill>
                  <a:schemeClr val="hlink"/>
                </a:solid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pt-BR"/>
                </a:p>
              </p:txBody>
            </p:sp>
            <p:sp>
              <p:nvSpPr>
                <p:cNvPr id="14365" name="Text Box 360"/>
                <p:cNvSpPr txBox="1">
                  <a:spLocks noChangeArrowheads="1"/>
                </p:cNvSpPr>
                <p:nvPr/>
              </p:nvSpPr>
              <p:spPr bwMode="auto">
                <a:xfrm>
                  <a:off x="2960" y="1313"/>
                  <a:ext cx="729" cy="366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algn="ctr" eaLnBrk="0" hangingPunct="0"/>
                  <a:r>
                    <a:rPr lang="pt-BR" sz="1600">
                      <a:latin typeface="Comic Sans MS" pitchFamily="66" charset="0"/>
                    </a:rPr>
                    <a:t>servidor </a:t>
                  </a:r>
                  <a:br>
                    <a:rPr lang="pt-BR" sz="1600">
                      <a:latin typeface="Comic Sans MS" pitchFamily="66" charset="0"/>
                    </a:rPr>
                  </a:br>
                  <a:r>
                    <a:rPr lang="pt-BR" sz="1600">
                      <a:latin typeface="Comic Sans MS" pitchFamily="66" charset="0"/>
                    </a:rPr>
                    <a:t>de correio</a:t>
                  </a:r>
                  <a:endParaRPr lang="pt-BR" sz="2400"/>
                </a:p>
              </p:txBody>
            </p:sp>
            <p:sp>
              <p:nvSpPr>
                <p:cNvPr id="14366" name="Rectangle 361"/>
                <p:cNvSpPr>
                  <a:spLocks noChangeArrowheads="1"/>
                </p:cNvSpPr>
                <p:nvPr/>
              </p:nvSpPr>
              <p:spPr bwMode="auto">
                <a:xfrm>
                  <a:off x="3102" y="1692"/>
                  <a:ext cx="450" cy="120"/>
                </a:xfrm>
                <a:prstGeom prst="rect">
                  <a:avLst/>
                </a:prstGeom>
                <a:solidFill>
                  <a:srgbClr val="00FF00"/>
                </a:solid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pt-BR"/>
                </a:p>
              </p:txBody>
            </p:sp>
            <p:sp>
              <p:nvSpPr>
                <p:cNvPr id="14367" name="Line 362"/>
                <p:cNvSpPr>
                  <a:spLocks noChangeShapeType="1"/>
                </p:cNvSpPr>
                <p:nvPr/>
              </p:nvSpPr>
              <p:spPr bwMode="auto">
                <a:xfrm>
                  <a:off x="3151" y="1720"/>
                  <a:ext cx="0" cy="72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pt-BR"/>
                </a:p>
              </p:txBody>
            </p:sp>
            <p:sp>
              <p:nvSpPr>
                <p:cNvPr id="14368" name="Line 363"/>
                <p:cNvSpPr>
                  <a:spLocks noChangeShapeType="1"/>
                </p:cNvSpPr>
                <p:nvPr/>
              </p:nvSpPr>
              <p:spPr bwMode="auto">
                <a:xfrm>
                  <a:off x="3260" y="1719"/>
                  <a:ext cx="0" cy="72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pt-BR"/>
                </a:p>
              </p:txBody>
            </p:sp>
            <p:sp>
              <p:nvSpPr>
                <p:cNvPr id="14369" name="Line 364"/>
                <p:cNvSpPr>
                  <a:spLocks noChangeShapeType="1"/>
                </p:cNvSpPr>
                <p:nvPr/>
              </p:nvSpPr>
              <p:spPr bwMode="auto">
                <a:xfrm>
                  <a:off x="3315" y="1721"/>
                  <a:ext cx="0" cy="72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pt-BR"/>
                </a:p>
              </p:txBody>
            </p:sp>
            <p:sp>
              <p:nvSpPr>
                <p:cNvPr id="14370" name="Line 365"/>
                <p:cNvSpPr>
                  <a:spLocks noChangeShapeType="1"/>
                </p:cNvSpPr>
                <p:nvPr/>
              </p:nvSpPr>
              <p:spPr bwMode="auto">
                <a:xfrm>
                  <a:off x="3372" y="1719"/>
                  <a:ext cx="0" cy="72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pt-BR"/>
                </a:p>
              </p:txBody>
            </p:sp>
            <p:sp>
              <p:nvSpPr>
                <p:cNvPr id="14371" name="Line 366"/>
                <p:cNvSpPr>
                  <a:spLocks noChangeShapeType="1"/>
                </p:cNvSpPr>
                <p:nvPr/>
              </p:nvSpPr>
              <p:spPr bwMode="auto">
                <a:xfrm>
                  <a:off x="3433" y="1719"/>
                  <a:ext cx="0" cy="72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pt-BR"/>
                </a:p>
              </p:txBody>
            </p:sp>
            <p:sp>
              <p:nvSpPr>
                <p:cNvPr id="14372" name="Line 367"/>
                <p:cNvSpPr>
                  <a:spLocks noChangeShapeType="1"/>
                </p:cNvSpPr>
                <p:nvPr/>
              </p:nvSpPr>
              <p:spPr bwMode="auto">
                <a:xfrm>
                  <a:off x="3489" y="1719"/>
                  <a:ext cx="0" cy="72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pt-BR"/>
                </a:p>
              </p:txBody>
            </p:sp>
            <p:sp>
              <p:nvSpPr>
                <p:cNvPr id="14373" name="Line 368"/>
                <p:cNvSpPr>
                  <a:spLocks noChangeShapeType="1"/>
                </p:cNvSpPr>
                <p:nvPr/>
              </p:nvSpPr>
              <p:spPr bwMode="auto">
                <a:xfrm>
                  <a:off x="3204" y="1720"/>
                  <a:ext cx="0" cy="72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pt-BR"/>
                </a:p>
              </p:txBody>
            </p:sp>
            <p:sp>
              <p:nvSpPr>
                <p:cNvPr id="14374" name="Rectangle 369"/>
                <p:cNvSpPr>
                  <a:spLocks noChangeArrowheads="1"/>
                </p:cNvSpPr>
                <p:nvPr/>
              </p:nvSpPr>
              <p:spPr bwMode="auto">
                <a:xfrm>
                  <a:off x="3110" y="1859"/>
                  <a:ext cx="64" cy="93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pt-BR"/>
                </a:p>
              </p:txBody>
            </p:sp>
            <p:sp>
              <p:nvSpPr>
                <p:cNvPr id="14375" name="Rectangle 370"/>
                <p:cNvSpPr>
                  <a:spLocks noChangeArrowheads="1"/>
                </p:cNvSpPr>
                <p:nvPr/>
              </p:nvSpPr>
              <p:spPr bwMode="auto">
                <a:xfrm>
                  <a:off x="3196" y="1859"/>
                  <a:ext cx="64" cy="93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pt-BR"/>
                </a:p>
              </p:txBody>
            </p:sp>
            <p:sp>
              <p:nvSpPr>
                <p:cNvPr id="14376" name="Rectangle 371"/>
                <p:cNvSpPr>
                  <a:spLocks noChangeArrowheads="1"/>
                </p:cNvSpPr>
                <p:nvPr/>
              </p:nvSpPr>
              <p:spPr bwMode="auto">
                <a:xfrm>
                  <a:off x="3282" y="1858"/>
                  <a:ext cx="64" cy="93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pt-BR"/>
                </a:p>
              </p:txBody>
            </p:sp>
            <p:sp>
              <p:nvSpPr>
                <p:cNvPr id="14377" name="Rectangle 372"/>
                <p:cNvSpPr>
                  <a:spLocks noChangeArrowheads="1"/>
                </p:cNvSpPr>
                <p:nvPr/>
              </p:nvSpPr>
              <p:spPr bwMode="auto">
                <a:xfrm>
                  <a:off x="3379" y="1856"/>
                  <a:ext cx="64" cy="93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pt-BR"/>
                </a:p>
              </p:txBody>
            </p:sp>
            <p:sp>
              <p:nvSpPr>
                <p:cNvPr id="14378" name="Rectangle 373"/>
                <p:cNvSpPr>
                  <a:spLocks noChangeArrowheads="1"/>
                </p:cNvSpPr>
                <p:nvPr/>
              </p:nvSpPr>
              <p:spPr bwMode="auto">
                <a:xfrm>
                  <a:off x="3475" y="1856"/>
                  <a:ext cx="64" cy="93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pt-BR"/>
                </a:p>
              </p:txBody>
            </p:sp>
          </p:grp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sz="3600" smtClean="0"/>
              <a:t>Correio Eletrônico: </a:t>
            </a:r>
            <a:br>
              <a:rPr lang="pt-BR" sz="3600" smtClean="0"/>
            </a:br>
            <a:r>
              <a:rPr lang="pt-BR" sz="3600" smtClean="0"/>
              <a:t>SMTP </a:t>
            </a:r>
            <a:r>
              <a:rPr lang="pt-BR" sz="3200" smtClean="0"/>
              <a:t>[RFC 2821]</a:t>
            </a:r>
          </a:p>
        </p:txBody>
      </p:sp>
      <p:sp>
        <p:nvSpPr>
          <p:cNvPr id="6758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pt-BR" sz="2000" smtClean="0"/>
              <a:t>usa TCP para a transferência confiável de </a:t>
            </a:r>
            <a:r>
              <a:rPr lang="pt-BR" sz="2000" err="1" smtClean="0"/>
              <a:t>msgs</a:t>
            </a:r>
            <a:r>
              <a:rPr lang="pt-BR" sz="2000" smtClean="0"/>
              <a:t> do correio do cliente ao servidor, porta 25</a:t>
            </a:r>
          </a:p>
          <a:p>
            <a:r>
              <a:rPr lang="pt-BR" sz="2000" smtClean="0"/>
              <a:t>transferência direta: servidor remetente ao servidor receptor</a:t>
            </a:r>
          </a:p>
          <a:p>
            <a:r>
              <a:rPr lang="pt-BR" sz="2000" smtClean="0"/>
              <a:t>três fases da transferência</a:t>
            </a:r>
          </a:p>
          <a:p>
            <a:pPr lvl="1"/>
            <a:r>
              <a:rPr lang="pt-BR" sz="2000" i="1" err="1" smtClean="0"/>
              <a:t>handshaking</a:t>
            </a:r>
            <a:r>
              <a:rPr lang="pt-BR" sz="2000" smtClean="0"/>
              <a:t> (saudação)</a:t>
            </a:r>
          </a:p>
          <a:p>
            <a:pPr lvl="1"/>
            <a:r>
              <a:rPr lang="pt-BR" sz="2000" smtClean="0"/>
              <a:t>transferência das mensagens</a:t>
            </a:r>
          </a:p>
          <a:p>
            <a:pPr lvl="1"/>
            <a:r>
              <a:rPr lang="pt-BR" sz="2000" smtClean="0"/>
              <a:t>encerramento</a:t>
            </a:r>
          </a:p>
          <a:p>
            <a:r>
              <a:rPr lang="pt-BR" sz="2000" smtClean="0"/>
              <a:t>interação comando/resposta (como o HTTP e o FTP)</a:t>
            </a:r>
            <a:endParaRPr lang="pt-BR" sz="2000" smtClean="0">
              <a:solidFill>
                <a:schemeClr val="accent2"/>
              </a:solidFill>
            </a:endParaRPr>
          </a:p>
          <a:p>
            <a:pPr lvl="1"/>
            <a:r>
              <a:rPr lang="pt-BR" sz="2000" smtClean="0">
                <a:solidFill>
                  <a:schemeClr val="accent2"/>
                </a:solidFill>
              </a:rPr>
              <a:t>comandos:</a:t>
            </a:r>
            <a:r>
              <a:rPr lang="pt-BR" sz="2000" smtClean="0"/>
              <a:t> texto ASCII</a:t>
            </a:r>
          </a:p>
          <a:p>
            <a:pPr lvl="1"/>
            <a:r>
              <a:rPr lang="pt-BR" sz="2000" smtClean="0">
                <a:solidFill>
                  <a:schemeClr val="accent2"/>
                </a:solidFill>
              </a:rPr>
              <a:t>resposta:</a:t>
            </a:r>
            <a:r>
              <a:rPr lang="pt-BR" sz="2000" smtClean="0"/>
              <a:t> código e frase de status</a:t>
            </a:r>
          </a:p>
          <a:p>
            <a:r>
              <a:rPr lang="pt-BR" sz="2400" smtClean="0"/>
              <a:t>mensagens precisam ser em ASCII de 7-bits</a:t>
            </a:r>
          </a:p>
          <a:p>
            <a:pPr lvl="1"/>
            <a:endParaRPr lang="pt-BR" sz="2000" smtClean="0"/>
          </a:p>
          <a:p>
            <a:pPr lvl="1"/>
            <a:endParaRPr lang="pt-BR" sz="2000" smtClean="0"/>
          </a:p>
        </p:txBody>
      </p:sp>
      <p:sp>
        <p:nvSpPr>
          <p:cNvPr id="4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2: Camada de Aplicação</a:t>
            </a:r>
            <a:endParaRPr lang="pt-BR">
              <a:latin typeface="Times New Roman" pitchFamily="18" charset="0"/>
            </a:endParaRPr>
          </a:p>
        </p:txBody>
      </p:sp>
      <p:sp>
        <p:nvSpPr>
          <p:cNvPr id="67587" name="Espaço Reservado para Número de Slide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62A58DD6-BB3B-4311-A36C-5F8F9184B92B}" type="slidenum">
              <a:rPr lang="en-US" smtClean="0"/>
              <a:pPr/>
              <a:t>55</a:t>
            </a:fld>
            <a:endParaRPr 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Gerência da Porta 25</a:t>
            </a:r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2: Camada de Aplicação</a:t>
            </a:r>
            <a:endParaRPr lang="pt-BR">
              <a:latin typeface="Times New Roman" pitchFamily="18" charset="0"/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5706677-C860-4408-991F-9B1D0580ABBC}" type="slidenum">
              <a:rPr lang="en-US" smtClean="0"/>
              <a:pPr>
                <a:defRPr/>
              </a:pPr>
              <a:t>56</a:t>
            </a:fld>
            <a:endParaRPr lang="en-US"/>
          </a:p>
        </p:txBody>
      </p:sp>
      <p:pic>
        <p:nvPicPr>
          <p:cNvPr id="34818" name="Picture 2" descr="Configure a porta de envio de suas mensagens para 587!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99636" y="1390082"/>
            <a:ext cx="6945627" cy="4040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ixaDeTexto 5"/>
          <p:cNvSpPr txBox="1"/>
          <p:nvPr/>
        </p:nvSpPr>
        <p:spPr>
          <a:xfrm>
            <a:off x="3974123" y="5676314"/>
            <a:ext cx="281198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>
                <a:latin typeface="+mj-lt"/>
              </a:rPr>
              <a:t>http://antispam.br/</a:t>
            </a:r>
          </a:p>
        </p:txBody>
      </p:sp>
    </p:spTree>
    <p:extLst>
      <p:ext uri="{BB962C8B-B14F-4D97-AF65-F5344CB8AC3E}">
        <p14:creationId xmlns:p14="http://schemas.microsoft.com/office/powerpoint/2010/main" xmlns="" val="3589790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2: Camada de Aplicação</a:t>
            </a:r>
            <a:endParaRPr lang="pt-BR">
              <a:latin typeface="Times New Roman" pitchFamily="18" charset="0"/>
            </a:endParaRPr>
          </a:p>
        </p:txBody>
      </p:sp>
      <p:sp>
        <p:nvSpPr>
          <p:cNvPr id="68611" name="Espaço Reservado para Número de Slide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0C30CA6A-E0EE-469A-A2DD-05344288A52F}" type="slidenum">
              <a:rPr lang="en-US" smtClean="0"/>
              <a:pPr/>
              <a:t>57</a:t>
            </a:fld>
            <a:endParaRPr lang="en-US" smtClean="0"/>
          </a:p>
        </p:txBody>
      </p:sp>
      <p:pic>
        <p:nvPicPr>
          <p:cNvPr id="68612" name="Picture 78" descr="f021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0825" y="4600575"/>
            <a:ext cx="6862763" cy="2079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8613" name="Rectangle 2"/>
          <p:cNvSpPr>
            <a:spLocks noGrp="1" noChangeArrowheads="1"/>
          </p:cNvSpPr>
          <p:nvPr>
            <p:ph type="title"/>
          </p:nvPr>
        </p:nvSpPr>
        <p:spPr>
          <a:xfrm>
            <a:off x="282575" y="0"/>
            <a:ext cx="8547100" cy="1143000"/>
          </a:xfrm>
        </p:spPr>
        <p:txBody>
          <a:bodyPr/>
          <a:lstStyle/>
          <a:p>
            <a:r>
              <a:rPr lang="pt-BR" sz="3600" smtClean="0"/>
              <a:t>Cenário: Alice envia uma msg para Bob</a:t>
            </a:r>
            <a:endParaRPr lang="pt-BR" smtClean="0"/>
          </a:p>
        </p:txBody>
      </p:sp>
      <p:sp>
        <p:nvSpPr>
          <p:cNvPr id="68614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33400" y="1160463"/>
            <a:ext cx="3810000" cy="3219450"/>
          </a:xfrm>
        </p:spPr>
        <p:txBody>
          <a:bodyPr/>
          <a:lstStyle/>
          <a:p>
            <a:pPr>
              <a:lnSpc>
                <a:spcPct val="90000"/>
              </a:lnSpc>
              <a:buFont typeface="ZapfDingbats" pitchFamily="82" charset="0"/>
              <a:buNone/>
            </a:pPr>
            <a:r>
              <a:rPr lang="pt-BR" sz="2000" smtClean="0"/>
              <a:t>1) Alice usa o UA para compor uma mensagem “para” </a:t>
            </a:r>
            <a:r>
              <a:rPr lang="pt-BR" sz="2000" smtClean="0">
                <a:latin typeface="Courier New" pitchFamily="49" charset="0"/>
              </a:rPr>
              <a:t>bob@someschool.edu</a:t>
            </a:r>
          </a:p>
          <a:p>
            <a:pPr>
              <a:lnSpc>
                <a:spcPct val="90000"/>
              </a:lnSpc>
              <a:buFont typeface="ZapfDingbats" pitchFamily="82" charset="0"/>
              <a:buNone/>
            </a:pPr>
            <a:r>
              <a:rPr lang="pt-BR" sz="2000" smtClean="0"/>
              <a:t>2) O UA de Alice envia a mensagem para o seu servidor de correio; a mensagem é colocada na fila de mensagens</a:t>
            </a:r>
          </a:p>
          <a:p>
            <a:pPr>
              <a:lnSpc>
                <a:spcPct val="90000"/>
              </a:lnSpc>
              <a:buFont typeface="ZapfDingbats" pitchFamily="82" charset="0"/>
              <a:buNone/>
            </a:pPr>
            <a:r>
              <a:rPr lang="pt-BR" sz="2000" smtClean="0"/>
              <a:t>3) O lado cliente do SMTP abre uma conexão TCP com o servidor de correio de Bob</a:t>
            </a:r>
          </a:p>
        </p:txBody>
      </p:sp>
      <p:sp>
        <p:nvSpPr>
          <p:cNvPr id="68615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4508500" y="1135063"/>
            <a:ext cx="3810000" cy="3268662"/>
          </a:xfrm>
        </p:spPr>
        <p:txBody>
          <a:bodyPr/>
          <a:lstStyle/>
          <a:p>
            <a:pPr>
              <a:buFont typeface="ZapfDingbats" pitchFamily="82" charset="0"/>
              <a:buNone/>
            </a:pPr>
            <a:r>
              <a:rPr lang="pt-BR" sz="2000" smtClean="0"/>
              <a:t>4) O cliente SMTP envia a mensagem de Alice através da conexão TCP</a:t>
            </a:r>
          </a:p>
          <a:p>
            <a:pPr>
              <a:buFont typeface="ZapfDingbats" pitchFamily="82" charset="0"/>
              <a:buNone/>
            </a:pPr>
            <a:r>
              <a:rPr lang="pt-BR" sz="2000" smtClean="0"/>
              <a:t>5) O servidor de correio de Bob coloca a mensagem na caixa de entrada de Bob</a:t>
            </a:r>
          </a:p>
          <a:p>
            <a:pPr>
              <a:buFont typeface="ZapfDingbats" pitchFamily="82" charset="0"/>
              <a:buNone/>
            </a:pPr>
            <a:r>
              <a:rPr lang="pt-BR" sz="2000" smtClean="0"/>
              <a:t>6) Bob chama o seu UA para ler a mensagem</a:t>
            </a:r>
          </a:p>
          <a:p>
            <a:pPr>
              <a:buFont typeface="ZapfDingbats" pitchFamily="82" charset="0"/>
              <a:buNone/>
            </a:pPr>
            <a:endParaRPr lang="pt-BR" sz="2400" smtClean="0"/>
          </a:p>
          <a:p>
            <a:pPr>
              <a:buFont typeface="ZapfDingbats" pitchFamily="82" charset="0"/>
              <a:buNone/>
            </a:pPr>
            <a:endParaRPr lang="pt-BR" sz="240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2: Camada de Aplicação</a:t>
            </a:r>
            <a:endParaRPr lang="pt-BR">
              <a:latin typeface="Times New Roman" pitchFamily="18" charset="0"/>
            </a:endParaRPr>
          </a:p>
        </p:txBody>
      </p:sp>
      <p:sp>
        <p:nvSpPr>
          <p:cNvPr id="69635" name="Espaço Reservado para Número de Slide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F0BEEC52-BF87-4181-BBF3-8C0DAFCCE521}" type="slidenum">
              <a:rPr lang="en-US" smtClean="0"/>
              <a:pPr/>
              <a:t>58</a:t>
            </a:fld>
            <a:endParaRPr lang="en-US" smtClean="0"/>
          </a:p>
        </p:txBody>
      </p:sp>
      <p:sp>
        <p:nvSpPr>
          <p:cNvPr id="6963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sz="3600" smtClean="0"/>
              <a:t>Interação SMTP típica</a:t>
            </a:r>
          </a:p>
        </p:txBody>
      </p:sp>
      <p:sp>
        <p:nvSpPr>
          <p:cNvPr id="69637" name="Rectangle 3"/>
          <p:cNvSpPr>
            <a:spLocks noChangeArrowheads="1"/>
          </p:cNvSpPr>
          <p:nvPr/>
        </p:nvSpPr>
        <p:spPr bwMode="auto">
          <a:xfrm>
            <a:off x="0" y="1273175"/>
            <a:ext cx="8956298" cy="47089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2000" b="1">
                <a:latin typeface="Courier New" pitchFamily="49" charset="0"/>
              </a:rPr>
              <a:t>     S: 220 </a:t>
            </a:r>
            <a:r>
              <a:rPr lang="en-US" sz="2000" b="1" smtClean="0">
                <a:latin typeface="Courier New" pitchFamily="49" charset="0"/>
              </a:rPr>
              <a:t>hamburger.edu</a:t>
            </a:r>
            <a:endParaRPr lang="en-US" sz="2000" b="1">
              <a:latin typeface="Courier New" pitchFamily="49" charset="0"/>
            </a:endParaRPr>
          </a:p>
          <a:p>
            <a:pPr eaLnBrk="0" hangingPunct="0"/>
            <a:r>
              <a:rPr lang="en-US" sz="2000" b="1">
                <a:latin typeface="Courier New" pitchFamily="49" charset="0"/>
              </a:rPr>
              <a:t>     C: HELO </a:t>
            </a:r>
            <a:r>
              <a:rPr lang="en-US" sz="2000" b="1" smtClean="0">
                <a:latin typeface="Courier New" pitchFamily="49" charset="0"/>
              </a:rPr>
              <a:t>crepes.fr </a:t>
            </a:r>
            <a:endParaRPr lang="en-US" sz="2000" b="1">
              <a:latin typeface="Courier New" pitchFamily="49" charset="0"/>
            </a:endParaRPr>
          </a:p>
          <a:p>
            <a:pPr eaLnBrk="0" hangingPunct="0"/>
            <a:r>
              <a:rPr lang="en-US" sz="2000" b="1">
                <a:latin typeface="Courier New" pitchFamily="49" charset="0"/>
              </a:rPr>
              <a:t>     S: 250  Hello </a:t>
            </a:r>
            <a:r>
              <a:rPr lang="en-US" sz="2000" b="1" smtClean="0">
                <a:latin typeface="Courier New" pitchFamily="49" charset="0"/>
              </a:rPr>
              <a:t>crepes.fr, </a:t>
            </a:r>
            <a:r>
              <a:rPr lang="en-US" sz="2000" b="1">
                <a:latin typeface="Courier New" pitchFamily="49" charset="0"/>
              </a:rPr>
              <a:t>pleased to meet you </a:t>
            </a:r>
          </a:p>
          <a:p>
            <a:pPr eaLnBrk="0" hangingPunct="0"/>
            <a:r>
              <a:rPr lang="en-US" sz="2000" b="1">
                <a:latin typeface="Courier New" pitchFamily="49" charset="0"/>
              </a:rPr>
              <a:t>     C: MAIL FROM: &lt;</a:t>
            </a:r>
            <a:r>
              <a:rPr lang="en-US" sz="2000" b="1" smtClean="0">
                <a:latin typeface="Courier New" pitchFamily="49" charset="0"/>
              </a:rPr>
              <a:t>alice@crepes.fr&gt; </a:t>
            </a:r>
            <a:endParaRPr lang="en-US" sz="2000" b="1">
              <a:latin typeface="Courier New" pitchFamily="49" charset="0"/>
            </a:endParaRPr>
          </a:p>
          <a:p>
            <a:pPr eaLnBrk="0" hangingPunct="0"/>
            <a:r>
              <a:rPr lang="en-US" sz="2000" b="1">
                <a:latin typeface="Courier New" pitchFamily="49" charset="0"/>
              </a:rPr>
              <a:t>     S: 250 </a:t>
            </a:r>
            <a:r>
              <a:rPr lang="en-US" sz="2000" b="1" smtClean="0">
                <a:latin typeface="Courier New" pitchFamily="49" charset="0"/>
              </a:rPr>
              <a:t>alice@crepes.fr ... </a:t>
            </a:r>
            <a:r>
              <a:rPr lang="en-US" sz="2000" b="1">
                <a:latin typeface="Courier New" pitchFamily="49" charset="0"/>
              </a:rPr>
              <a:t>Sender ok </a:t>
            </a:r>
          </a:p>
          <a:p>
            <a:pPr eaLnBrk="0" hangingPunct="0"/>
            <a:r>
              <a:rPr lang="en-US" sz="2000" b="1">
                <a:latin typeface="Courier New" pitchFamily="49" charset="0"/>
              </a:rPr>
              <a:t>     C: RCPT TO: &lt;</a:t>
            </a:r>
            <a:r>
              <a:rPr lang="en-US" sz="2000" b="1" smtClean="0">
                <a:latin typeface="Courier New" pitchFamily="49" charset="0"/>
              </a:rPr>
              <a:t>bob@hamburger.edu&gt; </a:t>
            </a:r>
            <a:endParaRPr lang="en-US" sz="2000" b="1">
              <a:latin typeface="Courier New" pitchFamily="49" charset="0"/>
            </a:endParaRPr>
          </a:p>
          <a:p>
            <a:pPr eaLnBrk="0" hangingPunct="0"/>
            <a:r>
              <a:rPr lang="en-US" sz="2000" b="1">
                <a:latin typeface="Courier New" pitchFamily="49" charset="0"/>
              </a:rPr>
              <a:t>     S: 250 bob@hamburger.edu ... Recipient ok </a:t>
            </a:r>
          </a:p>
          <a:p>
            <a:pPr eaLnBrk="0" hangingPunct="0"/>
            <a:r>
              <a:rPr lang="en-US" sz="2000" b="1">
                <a:latin typeface="Courier New" pitchFamily="49" charset="0"/>
              </a:rPr>
              <a:t>     C: DATA </a:t>
            </a:r>
          </a:p>
          <a:p>
            <a:pPr eaLnBrk="0" hangingPunct="0"/>
            <a:r>
              <a:rPr lang="en-US" sz="2000" b="1">
                <a:latin typeface="Courier New" pitchFamily="49" charset="0"/>
              </a:rPr>
              <a:t>     S: 354 Enter mail, end with "." on a line by itself </a:t>
            </a:r>
          </a:p>
          <a:p>
            <a:pPr eaLnBrk="0" hangingPunct="0"/>
            <a:r>
              <a:rPr lang="en-US" sz="2000" b="1">
                <a:latin typeface="Courier New" pitchFamily="49" charset="0"/>
              </a:rPr>
              <a:t>     C: </a:t>
            </a:r>
            <a:r>
              <a:rPr lang="en-US" sz="2000" b="1" smtClean="0">
                <a:latin typeface="Courier New" pitchFamily="49" charset="0"/>
              </a:rPr>
              <a:t>Do you like ketchup?</a:t>
            </a:r>
            <a:endParaRPr lang="en-US" sz="2000" b="1">
              <a:latin typeface="Courier New" pitchFamily="49" charset="0"/>
            </a:endParaRPr>
          </a:p>
          <a:p>
            <a:pPr eaLnBrk="0" hangingPunct="0"/>
            <a:r>
              <a:rPr lang="en-US" sz="2000" b="1">
                <a:latin typeface="Courier New" pitchFamily="49" charset="0"/>
              </a:rPr>
              <a:t>     C: </a:t>
            </a:r>
            <a:r>
              <a:rPr lang="en-US" sz="2000" b="1" smtClean="0">
                <a:latin typeface="Courier New" pitchFamily="49" charset="0"/>
              </a:rPr>
              <a:t>How about pickles? </a:t>
            </a:r>
            <a:endParaRPr lang="en-US" sz="2000" b="1">
              <a:latin typeface="Courier New" pitchFamily="49" charset="0"/>
            </a:endParaRPr>
          </a:p>
          <a:p>
            <a:pPr eaLnBrk="0" hangingPunct="0"/>
            <a:r>
              <a:rPr lang="en-US" sz="2000" b="1">
                <a:latin typeface="Courier New" pitchFamily="49" charset="0"/>
              </a:rPr>
              <a:t>     C: . </a:t>
            </a:r>
          </a:p>
          <a:p>
            <a:pPr eaLnBrk="0" hangingPunct="0"/>
            <a:r>
              <a:rPr lang="en-US" sz="2000" b="1">
                <a:latin typeface="Courier New" pitchFamily="49" charset="0"/>
              </a:rPr>
              <a:t>     S: 250 Message accepted for delivery </a:t>
            </a:r>
          </a:p>
          <a:p>
            <a:pPr eaLnBrk="0" hangingPunct="0"/>
            <a:r>
              <a:rPr lang="en-US" sz="2000" b="1">
                <a:latin typeface="Courier New" pitchFamily="49" charset="0"/>
              </a:rPr>
              <a:t>     C: QUIT </a:t>
            </a:r>
          </a:p>
          <a:p>
            <a:pPr eaLnBrk="0" hangingPunct="0"/>
            <a:r>
              <a:rPr lang="en-US" sz="2000" b="1">
                <a:latin typeface="Courier New" pitchFamily="49" charset="0"/>
              </a:rPr>
              <a:t>     S: 221 </a:t>
            </a:r>
            <a:r>
              <a:rPr lang="en-US" sz="2000" b="1" smtClean="0">
                <a:latin typeface="Courier New" pitchFamily="49" charset="0"/>
              </a:rPr>
              <a:t>hamburger.edu </a:t>
            </a:r>
            <a:r>
              <a:rPr lang="en-US" sz="2000" b="1">
                <a:latin typeface="Courier New" pitchFamily="49" charset="0"/>
              </a:rPr>
              <a:t>closing connection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2: Camada de Aplicação</a:t>
            </a:r>
            <a:endParaRPr lang="pt-BR">
              <a:latin typeface="Times New Roman" pitchFamily="18" charset="0"/>
            </a:endParaRPr>
          </a:p>
        </p:txBody>
      </p:sp>
      <p:sp>
        <p:nvSpPr>
          <p:cNvPr id="70659" name="Espaço Reservado para Número de Slide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3D3199A4-2430-4A7E-BCEB-99B547C95719}" type="slidenum">
              <a:rPr lang="en-US" smtClean="0"/>
              <a:pPr/>
              <a:t>59</a:t>
            </a:fld>
            <a:endParaRPr lang="en-US" smtClean="0"/>
          </a:p>
        </p:txBody>
      </p:sp>
      <p:sp>
        <p:nvSpPr>
          <p:cNvPr id="7066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sz="3200" smtClean="0">
                <a:solidFill>
                  <a:srgbClr val="FF0000"/>
                </a:solidFill>
              </a:rPr>
              <a:t>Experimente uma interação SMTP:</a:t>
            </a:r>
            <a:endParaRPr lang="pt-BR" smtClean="0"/>
          </a:p>
        </p:txBody>
      </p:sp>
      <p:sp>
        <p:nvSpPr>
          <p:cNvPr id="7066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2400" b="1" smtClean="0">
                <a:latin typeface="Courier New" pitchFamily="49" charset="0"/>
              </a:rPr>
              <a:t>telnet nomedoservidor 25</a:t>
            </a:r>
            <a:endParaRPr lang="pt-BR" sz="2400" smtClean="0"/>
          </a:p>
          <a:p>
            <a:r>
              <a:rPr lang="pt-BR" sz="2400" smtClean="0"/>
              <a:t>veja resposta 220 do servidor</a:t>
            </a:r>
          </a:p>
          <a:p>
            <a:r>
              <a:rPr lang="pt-BR" sz="2400" smtClean="0"/>
              <a:t>entre comandos HELO, MAIL FROM, RCPT TO, DATA, QUIT</a:t>
            </a:r>
            <a:endParaRPr lang="pt-BR" smtClean="0"/>
          </a:p>
          <a:p>
            <a:pPr>
              <a:buFont typeface="ZapfDingbats" pitchFamily="82" charset="0"/>
              <a:buNone/>
            </a:pPr>
            <a:endParaRPr lang="pt-BR" sz="2400" smtClean="0"/>
          </a:p>
          <a:p>
            <a:pPr>
              <a:buFont typeface="ZapfDingbats" pitchFamily="82" charset="0"/>
              <a:buNone/>
            </a:pPr>
            <a:r>
              <a:rPr lang="pt-BR" sz="2400" smtClean="0"/>
              <a:t>estes comandos permitem que você envie correio sem usar um cliente (leitor de correio)</a:t>
            </a:r>
            <a:endParaRPr lang="pt-BR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2: Camada de Aplicação</a:t>
            </a:r>
            <a:endParaRPr lang="pt-BR">
              <a:latin typeface="Times New Roman" pitchFamily="18" charset="0"/>
            </a:endParaRPr>
          </a:p>
        </p:txBody>
      </p:sp>
      <p:sp>
        <p:nvSpPr>
          <p:cNvPr id="34819" name="Espaço Reservado para Número de Slide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B688226D-1DF8-47F2-B484-0177514B410E}" type="slidenum">
              <a:rPr lang="en-US" smtClean="0"/>
              <a:pPr/>
              <a:t>6</a:t>
            </a:fld>
            <a:endParaRPr lang="en-US" smtClean="0"/>
          </a:p>
        </p:txBody>
      </p:sp>
      <p:sp>
        <p:nvSpPr>
          <p:cNvPr id="3482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sz="3600" smtClean="0"/>
              <a:t>Arquiteturas das aplicações de rede</a:t>
            </a:r>
          </a:p>
        </p:txBody>
      </p:sp>
      <p:sp>
        <p:nvSpPr>
          <p:cNvPr id="3482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mtClean="0"/>
              <a:t>Estruturas possíveis das aplicações:</a:t>
            </a:r>
          </a:p>
          <a:p>
            <a:pPr lvl="1"/>
            <a:r>
              <a:rPr lang="pt-BR" smtClean="0"/>
              <a:t>Cliente-servidor</a:t>
            </a:r>
          </a:p>
          <a:p>
            <a:pPr lvl="1"/>
            <a:r>
              <a:rPr lang="pt-BR" err="1" smtClean="0"/>
              <a:t>Peer-to-peer</a:t>
            </a:r>
            <a:r>
              <a:rPr lang="pt-BR" smtClean="0"/>
              <a:t> (P2P)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2: Camada de Aplicação</a:t>
            </a:r>
            <a:endParaRPr lang="pt-BR">
              <a:latin typeface="Times New Roman" pitchFamily="18" charset="0"/>
            </a:endParaRPr>
          </a:p>
        </p:txBody>
      </p:sp>
      <p:sp>
        <p:nvSpPr>
          <p:cNvPr id="71683" name="Espaço Reservado para Número de Slide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DFDA2B4-2D3E-4F61-8277-06397FA2A228}" type="slidenum">
              <a:rPr lang="en-US" smtClean="0"/>
              <a:pPr/>
              <a:t>60</a:t>
            </a:fld>
            <a:endParaRPr lang="en-US" smtClean="0"/>
          </a:p>
        </p:txBody>
      </p:sp>
      <p:sp>
        <p:nvSpPr>
          <p:cNvPr id="7168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SMTP: últimas palavras</a:t>
            </a:r>
          </a:p>
        </p:txBody>
      </p:sp>
      <p:sp>
        <p:nvSpPr>
          <p:cNvPr id="7168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98438" y="1600200"/>
            <a:ext cx="4160837" cy="46482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pt-BR" sz="2000" smtClean="0"/>
              <a:t>SMTP usa conexões persistentes</a:t>
            </a:r>
          </a:p>
          <a:p>
            <a:pPr>
              <a:lnSpc>
                <a:spcPct val="90000"/>
              </a:lnSpc>
            </a:pPr>
            <a:r>
              <a:rPr lang="pt-BR" sz="2000" smtClean="0"/>
              <a:t>SMTP requer que a mensagem (cabeçalho e corpo) sejam em ASCII de 7-bits</a:t>
            </a:r>
          </a:p>
          <a:p>
            <a:pPr>
              <a:lnSpc>
                <a:spcPct val="90000"/>
              </a:lnSpc>
            </a:pPr>
            <a:r>
              <a:rPr lang="pt-BR" sz="2000" smtClean="0"/>
              <a:t>servidor SMTP usa </a:t>
            </a:r>
            <a:r>
              <a:rPr lang="pt-BR" sz="2000" smtClean="0">
                <a:latin typeface="Courier New" pitchFamily="49" charset="0"/>
              </a:rPr>
              <a:t>CRLF.CRLF</a:t>
            </a:r>
            <a:r>
              <a:rPr lang="pt-BR" sz="2000" smtClean="0"/>
              <a:t> para reconhecer o final da mensagem</a:t>
            </a:r>
          </a:p>
        </p:txBody>
      </p:sp>
      <p:sp>
        <p:nvSpPr>
          <p:cNvPr id="71686" name="Rectangle 4"/>
          <p:cNvSpPr>
            <a:spLocks noGrp="1" noChangeArrowheads="1"/>
          </p:cNvSpPr>
          <p:nvPr>
            <p:ph type="body" sz="half" idx="2"/>
          </p:nvPr>
        </p:nvSpPr>
        <p:spPr/>
        <p:txBody>
          <a:bodyPr/>
          <a:lstStyle/>
          <a:p>
            <a:pPr>
              <a:lnSpc>
                <a:spcPct val="90000"/>
              </a:lnSpc>
              <a:buFont typeface="ZapfDingbats" pitchFamily="82" charset="0"/>
              <a:buNone/>
            </a:pPr>
            <a:r>
              <a:rPr lang="pt-BR" sz="2400" smtClean="0">
                <a:solidFill>
                  <a:srgbClr val="FF0000"/>
                </a:solidFill>
              </a:rPr>
              <a:t>Comparação com HTTP</a:t>
            </a:r>
          </a:p>
          <a:p>
            <a:pPr>
              <a:lnSpc>
                <a:spcPct val="90000"/>
              </a:lnSpc>
              <a:spcBef>
                <a:spcPct val="50000"/>
              </a:spcBef>
            </a:pPr>
            <a:r>
              <a:rPr lang="pt-BR" sz="2000" smtClean="0"/>
              <a:t>HTTP: </a:t>
            </a:r>
            <a:r>
              <a:rPr lang="pt-BR" sz="2000" i="1" smtClean="0"/>
              <a:t>pull</a:t>
            </a:r>
            <a:r>
              <a:rPr lang="pt-BR" sz="2000" smtClean="0"/>
              <a:t> (recupera)</a:t>
            </a:r>
          </a:p>
          <a:p>
            <a:pPr>
              <a:lnSpc>
                <a:spcPct val="90000"/>
              </a:lnSpc>
              <a:spcAft>
                <a:spcPct val="50000"/>
              </a:spcAft>
            </a:pPr>
            <a:r>
              <a:rPr lang="pt-BR" sz="2000" smtClean="0"/>
              <a:t>SMTP: </a:t>
            </a:r>
            <a:r>
              <a:rPr lang="pt-BR" sz="2000" i="1" smtClean="0"/>
              <a:t>push</a:t>
            </a:r>
            <a:r>
              <a:rPr lang="pt-BR" sz="2000" smtClean="0"/>
              <a:t> (envia)</a:t>
            </a:r>
          </a:p>
          <a:p>
            <a:pPr>
              <a:lnSpc>
                <a:spcPct val="90000"/>
              </a:lnSpc>
              <a:spcAft>
                <a:spcPct val="50000"/>
              </a:spcAft>
            </a:pPr>
            <a:r>
              <a:rPr lang="pt-BR" sz="2000" smtClean="0"/>
              <a:t>ambos têm interação comando/resposta, códigos de status em ASCII </a:t>
            </a:r>
          </a:p>
          <a:p>
            <a:pPr>
              <a:lnSpc>
                <a:spcPct val="90000"/>
              </a:lnSpc>
            </a:pPr>
            <a:r>
              <a:rPr lang="pt-BR" sz="2000" smtClean="0"/>
              <a:t>HTTP: cada objeto é encapsulado em sua própria mensagem de resposta</a:t>
            </a:r>
          </a:p>
          <a:p>
            <a:pPr>
              <a:lnSpc>
                <a:spcPct val="90000"/>
              </a:lnSpc>
            </a:pPr>
            <a:r>
              <a:rPr lang="pt-BR" sz="2000" smtClean="0"/>
              <a:t>SMTP: múltiplos objetos de mensagem enviados numa mensagem de múltiplas partes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2: Camada de Aplicação</a:t>
            </a:r>
            <a:endParaRPr lang="pt-BR">
              <a:latin typeface="Times New Roman" pitchFamily="18" charset="0"/>
            </a:endParaRPr>
          </a:p>
        </p:txBody>
      </p:sp>
      <p:sp>
        <p:nvSpPr>
          <p:cNvPr id="72707" name="Espaço Reservado para Número de Slide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3406C25B-F551-47DA-9690-EDDA493F9415}" type="slidenum">
              <a:rPr lang="en-US" smtClean="0"/>
              <a:pPr/>
              <a:t>61</a:t>
            </a:fld>
            <a:endParaRPr lang="en-US" smtClean="0"/>
          </a:p>
        </p:txBody>
      </p:sp>
      <p:sp>
        <p:nvSpPr>
          <p:cNvPr id="7270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sz="3600" smtClean="0"/>
              <a:t>Formato de uma mensagem</a:t>
            </a:r>
          </a:p>
        </p:txBody>
      </p:sp>
      <p:sp>
        <p:nvSpPr>
          <p:cNvPr id="72709" name="Rectangle 3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>
              <a:buFont typeface="ZapfDingbats" pitchFamily="82" charset="0"/>
              <a:buNone/>
            </a:pPr>
            <a:r>
              <a:rPr lang="pt-BR" sz="2000" smtClean="0"/>
              <a:t>SMTP: protocolo para trocar </a:t>
            </a:r>
            <a:r>
              <a:rPr lang="pt-BR" sz="2000" err="1" smtClean="0"/>
              <a:t>msgs</a:t>
            </a:r>
            <a:r>
              <a:rPr lang="pt-BR" sz="2000" smtClean="0"/>
              <a:t> de correio</a:t>
            </a:r>
          </a:p>
          <a:p>
            <a:pPr>
              <a:buFont typeface="ZapfDingbats" pitchFamily="82" charset="0"/>
              <a:buNone/>
            </a:pPr>
            <a:r>
              <a:rPr lang="pt-BR" sz="2000" smtClean="0"/>
              <a:t>RFC 822: padrão para formato de mensagem de texto:</a:t>
            </a:r>
          </a:p>
          <a:p>
            <a:r>
              <a:rPr lang="pt-BR" sz="2000" smtClean="0"/>
              <a:t>linhas de cabeçalho, p.ex.,</a:t>
            </a:r>
          </a:p>
          <a:p>
            <a:pPr lvl="1"/>
            <a:r>
              <a:rPr lang="pt-BR" sz="1800" err="1" smtClean="0"/>
              <a:t>To</a:t>
            </a:r>
            <a:r>
              <a:rPr lang="pt-BR" sz="1800" smtClean="0"/>
              <a:t>:</a:t>
            </a:r>
          </a:p>
          <a:p>
            <a:pPr lvl="1"/>
            <a:r>
              <a:rPr lang="pt-BR" sz="1800" err="1" smtClean="0"/>
              <a:t>From</a:t>
            </a:r>
            <a:r>
              <a:rPr lang="pt-BR" sz="1800" smtClean="0"/>
              <a:t>:</a:t>
            </a:r>
          </a:p>
          <a:p>
            <a:pPr lvl="1"/>
            <a:r>
              <a:rPr lang="pt-BR" sz="1800" err="1" smtClean="0"/>
              <a:t>Subject</a:t>
            </a:r>
            <a:r>
              <a:rPr lang="pt-BR" sz="1800" smtClean="0"/>
              <a:t>:</a:t>
            </a:r>
          </a:p>
          <a:p>
            <a:pPr lvl="1">
              <a:buFont typeface="ZapfDingbats" pitchFamily="82" charset="0"/>
              <a:buNone/>
            </a:pPr>
            <a:r>
              <a:rPr lang="pt-BR" sz="1800" i="1" smtClean="0">
                <a:solidFill>
                  <a:srgbClr val="FF0000"/>
                </a:solidFill>
              </a:rPr>
              <a:t>diferentes</a:t>
            </a:r>
            <a:r>
              <a:rPr lang="pt-BR" sz="1800" i="1" smtClean="0">
                <a:solidFill>
                  <a:srgbClr val="66FFCC"/>
                </a:solidFill>
              </a:rPr>
              <a:t> </a:t>
            </a:r>
            <a:r>
              <a:rPr lang="pt-BR" sz="1800" i="1" smtClean="0"/>
              <a:t>dos comandos de </a:t>
            </a:r>
            <a:r>
              <a:rPr lang="pt-BR" sz="1800" i="1" err="1" smtClean="0"/>
              <a:t>smtp</a:t>
            </a:r>
            <a:r>
              <a:rPr lang="pt-BR" sz="1800"/>
              <a:t> </a:t>
            </a:r>
            <a:r>
              <a:rPr lang="pt-BR" sz="1800" smtClean="0"/>
              <a:t>FROM, RCPT TO</a:t>
            </a:r>
          </a:p>
          <a:p>
            <a:r>
              <a:rPr lang="pt-BR" sz="2000" smtClean="0"/>
              <a:t>corpo</a:t>
            </a:r>
          </a:p>
          <a:p>
            <a:pPr lvl="1"/>
            <a:r>
              <a:rPr lang="pt-BR" sz="1800" smtClean="0"/>
              <a:t>a “mensagem”, somente de caracteres ASCII </a:t>
            </a:r>
          </a:p>
        </p:txBody>
      </p:sp>
      <p:sp>
        <p:nvSpPr>
          <p:cNvPr id="72710" name="Rectangle 5"/>
          <p:cNvSpPr>
            <a:spLocks noChangeArrowheads="1"/>
          </p:cNvSpPr>
          <p:nvPr/>
        </p:nvSpPr>
        <p:spPr bwMode="auto">
          <a:xfrm>
            <a:off x="4978400" y="1892300"/>
            <a:ext cx="2832100" cy="431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pt-BR" sz="2400">
                <a:solidFill>
                  <a:schemeClr val="bg1"/>
                </a:solidFill>
                <a:latin typeface="Comic Sans MS" pitchFamily="66" charset="0"/>
              </a:rPr>
              <a:t>cabeçalho</a:t>
            </a:r>
          </a:p>
        </p:txBody>
      </p:sp>
      <p:sp>
        <p:nvSpPr>
          <p:cNvPr id="72711" name="Rectangle 7"/>
          <p:cNvSpPr>
            <a:spLocks noChangeArrowheads="1"/>
          </p:cNvSpPr>
          <p:nvPr/>
        </p:nvSpPr>
        <p:spPr bwMode="auto">
          <a:xfrm>
            <a:off x="4978400" y="2705100"/>
            <a:ext cx="2832100" cy="1739900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pt-BR" sz="2400">
                <a:solidFill>
                  <a:schemeClr val="bg1"/>
                </a:solidFill>
                <a:latin typeface="Comic Sans MS" pitchFamily="66" charset="0"/>
              </a:rPr>
              <a:t>corpo</a:t>
            </a:r>
          </a:p>
        </p:txBody>
      </p:sp>
      <p:sp>
        <p:nvSpPr>
          <p:cNvPr id="72712" name="Rectangle 9"/>
          <p:cNvSpPr>
            <a:spLocks noChangeArrowheads="1"/>
          </p:cNvSpPr>
          <p:nvPr/>
        </p:nvSpPr>
        <p:spPr bwMode="auto">
          <a:xfrm>
            <a:off x="4775200" y="1778000"/>
            <a:ext cx="3238500" cy="30734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pt-BR"/>
          </a:p>
        </p:txBody>
      </p:sp>
      <p:sp>
        <p:nvSpPr>
          <p:cNvPr id="72713" name="Line 10"/>
          <p:cNvSpPr>
            <a:spLocks noChangeShapeType="1"/>
          </p:cNvSpPr>
          <p:nvPr/>
        </p:nvSpPr>
        <p:spPr bwMode="auto">
          <a:xfrm flipV="1">
            <a:off x="3162300" y="2159000"/>
            <a:ext cx="1765300" cy="10160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72714" name="Line 11"/>
          <p:cNvSpPr>
            <a:spLocks noChangeShapeType="1"/>
          </p:cNvSpPr>
          <p:nvPr/>
        </p:nvSpPr>
        <p:spPr bwMode="auto">
          <a:xfrm flipV="1">
            <a:off x="3009900" y="3327400"/>
            <a:ext cx="1905000" cy="18796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72715" name="Text Box 13"/>
          <p:cNvSpPr txBox="1">
            <a:spLocks noChangeArrowheads="1"/>
          </p:cNvSpPr>
          <p:nvPr/>
        </p:nvSpPr>
        <p:spPr bwMode="auto">
          <a:xfrm>
            <a:off x="7924800" y="2112963"/>
            <a:ext cx="1223963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pt-BR" sz="2000">
                <a:latin typeface="Comic Sans MS" pitchFamily="66" charset="0"/>
              </a:rPr>
              <a:t>linha em </a:t>
            </a:r>
            <a:br>
              <a:rPr lang="pt-BR" sz="2000">
                <a:latin typeface="Comic Sans MS" pitchFamily="66" charset="0"/>
              </a:rPr>
            </a:br>
            <a:r>
              <a:rPr lang="pt-BR" sz="2000">
                <a:latin typeface="Comic Sans MS" pitchFamily="66" charset="0"/>
              </a:rPr>
              <a:t>branco</a:t>
            </a:r>
          </a:p>
        </p:txBody>
      </p:sp>
      <p:sp>
        <p:nvSpPr>
          <p:cNvPr id="72716" name="Line 14"/>
          <p:cNvSpPr>
            <a:spLocks noChangeShapeType="1"/>
          </p:cNvSpPr>
          <p:nvPr/>
        </p:nvSpPr>
        <p:spPr bwMode="auto">
          <a:xfrm flipH="1">
            <a:off x="7251700" y="2552700"/>
            <a:ext cx="965200" cy="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2: Camada de Aplicação</a:t>
            </a:r>
            <a:endParaRPr lang="pt-BR">
              <a:latin typeface="Times New Roman" pitchFamily="18" charset="0"/>
            </a:endParaRPr>
          </a:p>
        </p:txBody>
      </p:sp>
      <p:sp>
        <p:nvSpPr>
          <p:cNvPr id="73731" name="Espaço Reservado para Número de Slide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17137FC9-FC42-4173-A4B2-D8152611A101}" type="slidenum">
              <a:rPr lang="en-US" smtClean="0"/>
              <a:pPr/>
              <a:t>62</a:t>
            </a:fld>
            <a:endParaRPr lang="en-US" smtClean="0"/>
          </a:p>
        </p:txBody>
      </p:sp>
      <p:sp>
        <p:nvSpPr>
          <p:cNvPr id="73732" name="Rectangle 6"/>
          <p:cNvSpPr>
            <a:spLocks noGrp="1" noChangeArrowheads="1"/>
          </p:cNvSpPr>
          <p:nvPr>
            <p:ph type="title"/>
          </p:nvPr>
        </p:nvSpPr>
        <p:spPr>
          <a:xfrm>
            <a:off x="533400" y="228600"/>
            <a:ext cx="8382000" cy="1143000"/>
          </a:xfrm>
        </p:spPr>
        <p:txBody>
          <a:bodyPr/>
          <a:lstStyle/>
          <a:p>
            <a:r>
              <a:rPr lang="pt-BR" sz="3200" smtClean="0"/>
              <a:t>Formato de uma mensagem: extensões para multimídia</a:t>
            </a:r>
            <a:endParaRPr lang="pt-BR" smtClean="0"/>
          </a:p>
        </p:txBody>
      </p:sp>
      <p:sp>
        <p:nvSpPr>
          <p:cNvPr id="73733" name="Rectangle 7"/>
          <p:cNvSpPr>
            <a:spLocks noGrp="1" noChangeArrowheads="1"/>
          </p:cNvSpPr>
          <p:nvPr>
            <p:ph type="body" sz="half" idx="1"/>
          </p:nvPr>
        </p:nvSpPr>
        <p:spPr>
          <a:xfrm>
            <a:off x="495300" y="1384300"/>
            <a:ext cx="7327900" cy="4648200"/>
          </a:xfrm>
        </p:spPr>
        <p:txBody>
          <a:bodyPr/>
          <a:lstStyle/>
          <a:p>
            <a:r>
              <a:rPr lang="pt-BR" sz="2000" smtClean="0"/>
              <a:t>MIME: </a:t>
            </a:r>
            <a:r>
              <a:rPr lang="pt-BR" sz="2000" i="1" smtClean="0"/>
              <a:t>multimedia mail extension</a:t>
            </a:r>
            <a:r>
              <a:rPr lang="pt-BR" sz="2000" smtClean="0"/>
              <a:t>, RFC 2045, 2056</a:t>
            </a:r>
          </a:p>
          <a:p>
            <a:r>
              <a:rPr lang="pt-BR" sz="2000" smtClean="0"/>
              <a:t>linhas adicionais no cabeçalho da msg declaram tipo do conteúdo MIME</a:t>
            </a:r>
            <a:endParaRPr lang="pt-BR" sz="2400" smtClean="0"/>
          </a:p>
        </p:txBody>
      </p:sp>
      <p:grpSp>
        <p:nvGrpSpPr>
          <p:cNvPr id="73734" name="Group 10"/>
          <p:cNvGrpSpPr>
            <a:grpSpLocks/>
          </p:cNvGrpSpPr>
          <p:nvPr/>
        </p:nvGrpSpPr>
        <p:grpSpPr bwMode="auto">
          <a:xfrm>
            <a:off x="3943350" y="2851150"/>
            <a:ext cx="5003800" cy="3113088"/>
            <a:chOff x="1424" y="1808"/>
            <a:chExt cx="3152" cy="2152"/>
          </a:xfrm>
        </p:grpSpPr>
        <p:sp>
          <p:nvSpPr>
            <p:cNvPr id="73744" name="Text Box 5"/>
            <p:cNvSpPr txBox="1">
              <a:spLocks noChangeArrowheads="1"/>
            </p:cNvSpPr>
            <p:nvPr/>
          </p:nvSpPr>
          <p:spPr bwMode="auto">
            <a:xfrm>
              <a:off x="1440" y="1808"/>
              <a:ext cx="3136" cy="21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0" hangingPunct="0"/>
              <a:r>
                <a:rPr lang="pt-BR" sz="1800" b="1">
                  <a:latin typeface="Courier New" pitchFamily="49" charset="0"/>
                </a:rPr>
                <a:t>From: ana@consumidor.br </a:t>
              </a:r>
            </a:p>
            <a:p>
              <a:pPr eaLnBrk="0" hangingPunct="0"/>
              <a:r>
                <a:rPr lang="pt-BR" sz="1800" b="1">
                  <a:latin typeface="Courier New" pitchFamily="49" charset="0"/>
                </a:rPr>
                <a:t>To: bernardo@doces.br</a:t>
              </a:r>
            </a:p>
            <a:p>
              <a:pPr eaLnBrk="0" hangingPunct="0"/>
              <a:r>
                <a:rPr lang="pt-BR" sz="1800" b="1">
                  <a:latin typeface="Courier New" pitchFamily="49" charset="0"/>
                </a:rPr>
                <a:t>Subject: Imagem de uma bela torta </a:t>
              </a:r>
            </a:p>
            <a:p>
              <a:pPr eaLnBrk="0" hangingPunct="0"/>
              <a:r>
                <a:rPr lang="pt-BR" sz="1800" b="1">
                  <a:latin typeface="Courier New" pitchFamily="49" charset="0"/>
                </a:rPr>
                <a:t>MIME-Version: 1.0 </a:t>
              </a:r>
            </a:p>
            <a:p>
              <a:pPr eaLnBrk="0" hangingPunct="0"/>
              <a:r>
                <a:rPr lang="pt-BR" sz="1800" b="1">
                  <a:latin typeface="Courier New" pitchFamily="49" charset="0"/>
                </a:rPr>
                <a:t>Content-Transfer-Encoding: base64 </a:t>
              </a:r>
            </a:p>
            <a:p>
              <a:pPr eaLnBrk="0" hangingPunct="0"/>
              <a:r>
                <a:rPr lang="pt-BR" sz="1800" b="1">
                  <a:latin typeface="Courier New" pitchFamily="49" charset="0"/>
                </a:rPr>
                <a:t>Content-Type: image/jpeg </a:t>
              </a:r>
            </a:p>
            <a:p>
              <a:pPr eaLnBrk="0" hangingPunct="0"/>
              <a:endParaRPr lang="pt-BR" sz="1800" b="1">
                <a:latin typeface="Courier New" pitchFamily="49" charset="0"/>
              </a:endParaRPr>
            </a:p>
            <a:p>
              <a:pPr eaLnBrk="0" hangingPunct="0"/>
              <a:r>
                <a:rPr lang="pt-BR" sz="1800" b="1">
                  <a:latin typeface="Courier New" pitchFamily="49" charset="0"/>
                </a:rPr>
                <a:t>base64 encoded data ..... </a:t>
              </a:r>
            </a:p>
            <a:p>
              <a:pPr eaLnBrk="0" hangingPunct="0"/>
              <a:r>
                <a:rPr lang="pt-BR" sz="1800" b="1">
                  <a:latin typeface="Courier New" pitchFamily="49" charset="0"/>
                </a:rPr>
                <a:t>......................... </a:t>
              </a:r>
            </a:p>
            <a:p>
              <a:pPr eaLnBrk="0" hangingPunct="0"/>
              <a:r>
                <a:rPr lang="pt-BR" sz="1800" b="1">
                  <a:latin typeface="Courier New" pitchFamily="49" charset="0"/>
                </a:rPr>
                <a:t>......base64 encoded data </a:t>
              </a:r>
            </a:p>
            <a:p>
              <a:pPr eaLnBrk="0" hangingPunct="0"/>
              <a:r>
                <a:rPr lang="pt-BR" sz="1800" b="1">
                  <a:latin typeface="Courier New" pitchFamily="49" charset="0"/>
                </a:rPr>
                <a:t> </a:t>
              </a:r>
            </a:p>
          </p:txBody>
        </p:sp>
        <p:sp>
          <p:nvSpPr>
            <p:cNvPr id="73745" name="Rectangle 9"/>
            <p:cNvSpPr>
              <a:spLocks noChangeArrowheads="1"/>
            </p:cNvSpPr>
            <p:nvPr/>
          </p:nvSpPr>
          <p:spPr bwMode="auto">
            <a:xfrm>
              <a:off x="1424" y="1808"/>
              <a:ext cx="2984" cy="2024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pt-BR" sz="2400"/>
            </a:p>
          </p:txBody>
        </p:sp>
      </p:grpSp>
      <p:sp>
        <p:nvSpPr>
          <p:cNvPr id="73735" name="Text Box 11"/>
          <p:cNvSpPr txBox="1">
            <a:spLocks noChangeArrowheads="1"/>
          </p:cNvSpPr>
          <p:nvPr/>
        </p:nvSpPr>
        <p:spPr bwMode="auto">
          <a:xfrm>
            <a:off x="60325" y="4348163"/>
            <a:ext cx="28797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 eaLnBrk="0" hangingPunct="0"/>
            <a:r>
              <a:rPr lang="pt-BR" sz="2000">
                <a:latin typeface="Comic Sans MS" pitchFamily="66" charset="0"/>
              </a:rPr>
              <a:t>tipo, subtipo de</a:t>
            </a:r>
            <a:br>
              <a:rPr lang="pt-BR" sz="2000">
                <a:latin typeface="Comic Sans MS" pitchFamily="66" charset="0"/>
              </a:rPr>
            </a:br>
            <a:r>
              <a:rPr lang="pt-BR" sz="2000">
                <a:latin typeface="Comic Sans MS" pitchFamily="66" charset="0"/>
              </a:rPr>
              <a:t>dados multimídia, </a:t>
            </a:r>
          </a:p>
          <a:p>
            <a:pPr algn="r" eaLnBrk="0" hangingPunct="0"/>
            <a:r>
              <a:rPr lang="pt-BR" sz="2000">
                <a:latin typeface="Comic Sans MS" pitchFamily="66" charset="0"/>
              </a:rPr>
              <a:t>declaração parâmetros</a:t>
            </a:r>
          </a:p>
        </p:txBody>
      </p:sp>
      <p:sp>
        <p:nvSpPr>
          <p:cNvPr id="73736" name="Text Box 12"/>
          <p:cNvSpPr txBox="1">
            <a:spLocks noChangeArrowheads="1"/>
          </p:cNvSpPr>
          <p:nvPr/>
        </p:nvSpPr>
        <p:spPr bwMode="auto">
          <a:xfrm>
            <a:off x="487363" y="3560763"/>
            <a:ext cx="235585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 eaLnBrk="0" hangingPunct="0"/>
            <a:r>
              <a:rPr lang="pt-BR" sz="2000">
                <a:latin typeface="Comic Sans MS" pitchFamily="66" charset="0"/>
              </a:rPr>
              <a:t>método usado</a:t>
            </a:r>
          </a:p>
          <a:p>
            <a:pPr algn="r" eaLnBrk="0" hangingPunct="0"/>
            <a:r>
              <a:rPr lang="pt-BR" sz="2000">
                <a:latin typeface="Comic Sans MS" pitchFamily="66" charset="0"/>
              </a:rPr>
              <a:t>p/ codificar dados</a:t>
            </a:r>
            <a:endParaRPr lang="pt-BR" sz="2400"/>
          </a:p>
        </p:txBody>
      </p:sp>
      <p:sp>
        <p:nvSpPr>
          <p:cNvPr id="73737" name="Text Box 13"/>
          <p:cNvSpPr txBox="1">
            <a:spLocks noChangeArrowheads="1"/>
          </p:cNvSpPr>
          <p:nvPr/>
        </p:nvSpPr>
        <p:spPr bwMode="auto">
          <a:xfrm>
            <a:off x="1009650" y="3001963"/>
            <a:ext cx="17780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pt-BR" sz="2000">
                <a:latin typeface="Comic Sans MS" pitchFamily="66" charset="0"/>
              </a:rPr>
              <a:t>versão MIME</a:t>
            </a:r>
          </a:p>
        </p:txBody>
      </p:sp>
      <p:sp>
        <p:nvSpPr>
          <p:cNvPr id="73738" name="Text Box 14"/>
          <p:cNvSpPr txBox="1">
            <a:spLocks noChangeArrowheads="1"/>
          </p:cNvSpPr>
          <p:nvPr/>
        </p:nvSpPr>
        <p:spPr bwMode="auto">
          <a:xfrm>
            <a:off x="825500" y="5529263"/>
            <a:ext cx="23304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pt-BR" sz="2000">
                <a:latin typeface="Comic Sans MS" pitchFamily="66" charset="0"/>
              </a:rPr>
              <a:t>Dados codificados</a:t>
            </a:r>
            <a:endParaRPr lang="pt-BR" sz="2400"/>
          </a:p>
        </p:txBody>
      </p:sp>
      <p:sp>
        <p:nvSpPr>
          <p:cNvPr id="73739" name="Line 15"/>
          <p:cNvSpPr>
            <a:spLocks noChangeShapeType="1"/>
          </p:cNvSpPr>
          <p:nvPr/>
        </p:nvSpPr>
        <p:spPr bwMode="auto">
          <a:xfrm>
            <a:off x="2857500" y="3276600"/>
            <a:ext cx="1155700" cy="5461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73740" name="Line 16"/>
          <p:cNvSpPr>
            <a:spLocks noChangeShapeType="1"/>
          </p:cNvSpPr>
          <p:nvPr/>
        </p:nvSpPr>
        <p:spPr bwMode="auto">
          <a:xfrm>
            <a:off x="2832100" y="3911600"/>
            <a:ext cx="1181100" cy="1905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73741" name="Line 17"/>
          <p:cNvSpPr>
            <a:spLocks noChangeShapeType="1"/>
          </p:cNvSpPr>
          <p:nvPr/>
        </p:nvSpPr>
        <p:spPr bwMode="auto">
          <a:xfrm flipV="1">
            <a:off x="2806700" y="4419600"/>
            <a:ext cx="1244600" cy="3556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73742" name="Line 18"/>
          <p:cNvSpPr>
            <a:spLocks noChangeShapeType="1"/>
          </p:cNvSpPr>
          <p:nvPr/>
        </p:nvSpPr>
        <p:spPr bwMode="auto">
          <a:xfrm flipV="1">
            <a:off x="2844800" y="5168900"/>
            <a:ext cx="1003300" cy="5080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73743" name="Freeform 19"/>
          <p:cNvSpPr>
            <a:spLocks/>
          </p:cNvSpPr>
          <p:nvPr/>
        </p:nvSpPr>
        <p:spPr bwMode="auto">
          <a:xfrm>
            <a:off x="3871913" y="4810125"/>
            <a:ext cx="309562" cy="881063"/>
          </a:xfrm>
          <a:custGeom>
            <a:avLst/>
            <a:gdLst>
              <a:gd name="T0" fmla="*/ 2147483647 w 195"/>
              <a:gd name="T1" fmla="*/ 2147483647 h 555"/>
              <a:gd name="T2" fmla="*/ 0 w 195"/>
              <a:gd name="T3" fmla="*/ 0 h 555"/>
              <a:gd name="T4" fmla="*/ 0 w 195"/>
              <a:gd name="T5" fmla="*/ 2147483647 h 555"/>
              <a:gd name="T6" fmla="*/ 2147483647 w 195"/>
              <a:gd name="T7" fmla="*/ 2147483647 h 555"/>
              <a:gd name="T8" fmla="*/ 0 60000 65536"/>
              <a:gd name="T9" fmla="*/ 0 60000 65536"/>
              <a:gd name="T10" fmla="*/ 0 60000 65536"/>
              <a:gd name="T11" fmla="*/ 0 60000 65536"/>
              <a:gd name="T12" fmla="*/ 0 w 195"/>
              <a:gd name="T13" fmla="*/ 0 h 555"/>
              <a:gd name="T14" fmla="*/ 195 w 195"/>
              <a:gd name="T15" fmla="*/ 555 h 55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95" h="555">
                <a:moveTo>
                  <a:pt x="159" y="3"/>
                </a:moveTo>
                <a:lnTo>
                  <a:pt x="0" y="0"/>
                </a:lnTo>
                <a:lnTo>
                  <a:pt x="0" y="555"/>
                </a:lnTo>
                <a:lnTo>
                  <a:pt x="195" y="552"/>
                </a:lnTo>
              </a:path>
            </a:pathLst>
          </a:custGeom>
          <a:noFill/>
          <a:ln w="19050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2: Camada de Aplicação</a:t>
            </a:r>
            <a:endParaRPr lang="pt-BR">
              <a:latin typeface="Times New Roman" pitchFamily="18" charset="0"/>
            </a:endParaRPr>
          </a:p>
        </p:txBody>
      </p:sp>
      <p:sp>
        <p:nvSpPr>
          <p:cNvPr id="74755" name="Espaço Reservado para Número de Slide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5DA421D-D8EB-4EBD-B3E5-7EAE5E565265}" type="slidenum">
              <a:rPr lang="en-US" smtClean="0"/>
              <a:pPr/>
              <a:t>63</a:t>
            </a:fld>
            <a:endParaRPr lang="en-US" smtClean="0"/>
          </a:p>
        </p:txBody>
      </p:sp>
      <p:sp>
        <p:nvSpPr>
          <p:cNvPr id="7475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sz="3200" smtClean="0"/>
              <a:t>Tipos MIME </a:t>
            </a:r>
            <a:r>
              <a:rPr lang="pt-BR" smtClean="0"/>
              <a:t/>
            </a:r>
            <a:br>
              <a:rPr lang="pt-BR" smtClean="0"/>
            </a:br>
            <a:r>
              <a:rPr lang="pt-BR" sz="2400" b="1" u="none" smtClean="0">
                <a:latin typeface="Courier New" pitchFamily="49" charset="0"/>
              </a:rPr>
              <a:t>Content-Type: tipo/subtipo; parâmetros</a:t>
            </a:r>
            <a:endParaRPr lang="pt-BR" smtClean="0"/>
          </a:p>
        </p:txBody>
      </p:sp>
      <p:sp>
        <p:nvSpPr>
          <p:cNvPr id="74757" name="Rectangle 3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>
              <a:buFont typeface="ZapfDingbats" pitchFamily="82" charset="0"/>
              <a:buNone/>
            </a:pPr>
            <a:r>
              <a:rPr lang="pt-BR" sz="2400" i="1" smtClean="0">
                <a:solidFill>
                  <a:srgbClr val="FF0000"/>
                </a:solidFill>
              </a:rPr>
              <a:t>Text</a:t>
            </a:r>
            <a:endParaRPr lang="pt-BR" sz="2400" i="1" smtClean="0"/>
          </a:p>
          <a:p>
            <a:r>
              <a:rPr lang="pt-BR" sz="2000" smtClean="0"/>
              <a:t>subtipos exemplos: </a:t>
            </a:r>
            <a:r>
              <a:rPr lang="pt-BR" sz="2000" b="1" smtClean="0">
                <a:latin typeface="Courier New" pitchFamily="49" charset="0"/>
              </a:rPr>
              <a:t>plain, html</a:t>
            </a:r>
          </a:p>
          <a:p>
            <a:r>
              <a:rPr lang="pt-BR" sz="2000" b="1" smtClean="0">
                <a:latin typeface="Courier New" pitchFamily="49" charset="0"/>
              </a:rPr>
              <a:t>charset=“iso-8859-1”, ascii</a:t>
            </a:r>
            <a:br>
              <a:rPr lang="pt-BR" sz="2000" b="1" smtClean="0">
                <a:latin typeface="Courier New" pitchFamily="49" charset="0"/>
              </a:rPr>
            </a:br>
            <a:endParaRPr lang="pt-BR" sz="2000" b="1" smtClean="0">
              <a:latin typeface="Courier New" pitchFamily="49" charset="0"/>
            </a:endParaRPr>
          </a:p>
          <a:p>
            <a:pPr>
              <a:buFont typeface="ZapfDingbats" pitchFamily="82" charset="0"/>
              <a:buNone/>
            </a:pPr>
            <a:r>
              <a:rPr lang="pt-BR" sz="2400" i="1" smtClean="0">
                <a:solidFill>
                  <a:srgbClr val="FF0000"/>
                </a:solidFill>
              </a:rPr>
              <a:t>Image</a:t>
            </a:r>
            <a:endParaRPr lang="pt-BR" sz="2000" i="1" smtClean="0"/>
          </a:p>
          <a:p>
            <a:r>
              <a:rPr lang="pt-BR" sz="2000" smtClean="0"/>
              <a:t>subtipos exemplos : </a:t>
            </a:r>
            <a:r>
              <a:rPr lang="pt-BR" sz="2000" b="1" smtClean="0">
                <a:latin typeface="Courier New" pitchFamily="49" charset="0"/>
              </a:rPr>
              <a:t>jpeg, gif</a:t>
            </a:r>
            <a:br>
              <a:rPr lang="pt-BR" sz="2000" b="1" smtClean="0">
                <a:latin typeface="Courier New" pitchFamily="49" charset="0"/>
              </a:rPr>
            </a:br>
            <a:endParaRPr lang="pt-BR" sz="2000" b="1" smtClean="0">
              <a:latin typeface="Courier New" pitchFamily="49" charset="0"/>
            </a:endParaRPr>
          </a:p>
          <a:p>
            <a:pPr>
              <a:buFont typeface="ZapfDingbats" pitchFamily="82" charset="0"/>
              <a:buNone/>
            </a:pPr>
            <a:r>
              <a:rPr lang="pt-BR" sz="2400" i="1" smtClean="0">
                <a:solidFill>
                  <a:srgbClr val="FF0000"/>
                </a:solidFill>
              </a:rPr>
              <a:t>Video</a:t>
            </a:r>
            <a:endParaRPr lang="pt-BR" sz="2400" i="1" smtClean="0"/>
          </a:p>
          <a:p>
            <a:r>
              <a:rPr lang="pt-BR" sz="2000" smtClean="0"/>
              <a:t>subtipos exemplos : </a:t>
            </a:r>
            <a:r>
              <a:rPr lang="pt-BR" sz="2000" b="1" smtClean="0">
                <a:latin typeface="Courier New" pitchFamily="49" charset="0"/>
              </a:rPr>
              <a:t>mpeg, quicktime</a:t>
            </a:r>
            <a:endParaRPr lang="pt-BR" sz="2400" b="1" smtClean="0">
              <a:latin typeface="Courier New" pitchFamily="49" charset="0"/>
            </a:endParaRPr>
          </a:p>
          <a:p>
            <a:pPr>
              <a:buFont typeface="ZapfDingbats" pitchFamily="82" charset="0"/>
              <a:buNone/>
            </a:pPr>
            <a:endParaRPr lang="pt-BR" sz="2000" smtClean="0"/>
          </a:p>
        </p:txBody>
      </p:sp>
      <p:sp>
        <p:nvSpPr>
          <p:cNvPr id="74758" name="Rectangle 4"/>
          <p:cNvSpPr>
            <a:spLocks noGrp="1" noChangeArrowheads="1"/>
          </p:cNvSpPr>
          <p:nvPr>
            <p:ph type="body" sz="half" idx="2"/>
          </p:nvPr>
        </p:nvSpPr>
        <p:spPr/>
        <p:txBody>
          <a:bodyPr/>
          <a:lstStyle/>
          <a:p>
            <a:pPr>
              <a:buFont typeface="ZapfDingbats" pitchFamily="82" charset="0"/>
              <a:buNone/>
            </a:pPr>
            <a:r>
              <a:rPr lang="pt-BR" sz="2400" i="1" smtClean="0">
                <a:solidFill>
                  <a:srgbClr val="FF0000"/>
                </a:solidFill>
              </a:rPr>
              <a:t>Audio</a:t>
            </a:r>
            <a:endParaRPr lang="pt-BR" sz="2000" i="1" smtClean="0"/>
          </a:p>
          <a:p>
            <a:r>
              <a:rPr lang="pt-BR" sz="2000" smtClean="0"/>
              <a:t>subtipos exemplos : </a:t>
            </a:r>
            <a:r>
              <a:rPr lang="pt-BR" sz="2000" b="1" smtClean="0">
                <a:latin typeface="Courier New" pitchFamily="49" charset="0"/>
              </a:rPr>
              <a:t>basic</a:t>
            </a:r>
            <a:r>
              <a:rPr lang="pt-BR" sz="2000" smtClean="0"/>
              <a:t> (8-bit codificado mu-law), </a:t>
            </a:r>
            <a:r>
              <a:rPr lang="pt-BR" sz="2000" b="1" smtClean="0">
                <a:latin typeface="Courier New" pitchFamily="49" charset="0"/>
              </a:rPr>
              <a:t>32kadpcm </a:t>
            </a:r>
            <a:r>
              <a:rPr lang="pt-BR" sz="2000" smtClean="0"/>
              <a:t>(codificação 32 kbps)</a:t>
            </a:r>
            <a:endParaRPr lang="pt-BR" sz="2000" b="1" smtClean="0"/>
          </a:p>
          <a:p>
            <a:pPr>
              <a:buFont typeface="ZapfDingbats" pitchFamily="82" charset="0"/>
              <a:buNone/>
            </a:pPr>
            <a:r>
              <a:rPr lang="pt-BR" sz="2400" i="1" smtClean="0">
                <a:solidFill>
                  <a:srgbClr val="FF0000"/>
                </a:solidFill>
              </a:rPr>
              <a:t>Application</a:t>
            </a:r>
            <a:endParaRPr lang="pt-BR" sz="2400" i="1" smtClean="0"/>
          </a:p>
          <a:p>
            <a:r>
              <a:rPr lang="pt-BR" sz="2000" smtClean="0"/>
              <a:t>outros dados que precisam ser processados por um leitor para serem “visualizados”</a:t>
            </a:r>
          </a:p>
          <a:p>
            <a:r>
              <a:rPr lang="pt-BR" sz="2000" smtClean="0"/>
              <a:t>subtipos exemplos : </a:t>
            </a:r>
            <a:r>
              <a:rPr lang="pt-BR" sz="2000" b="1" smtClean="0">
                <a:latin typeface="Courier New" pitchFamily="49" charset="0"/>
              </a:rPr>
              <a:t>msword, octet-stream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2: Camada de Aplicação</a:t>
            </a:r>
            <a:endParaRPr lang="pt-BR">
              <a:latin typeface="Times New Roman" pitchFamily="18" charset="0"/>
            </a:endParaRPr>
          </a:p>
        </p:txBody>
      </p:sp>
      <p:sp>
        <p:nvSpPr>
          <p:cNvPr id="75779" name="Espaço Reservado para Número de Slide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733F9894-CA74-4893-B2E6-1E967628692B}" type="slidenum">
              <a:rPr lang="en-US" smtClean="0"/>
              <a:pPr/>
              <a:t>64</a:t>
            </a:fld>
            <a:endParaRPr lang="en-US" smtClean="0"/>
          </a:p>
        </p:txBody>
      </p:sp>
      <p:sp>
        <p:nvSpPr>
          <p:cNvPr id="75780" name="Rectangle 2"/>
          <p:cNvSpPr>
            <a:spLocks noGrp="1" noChangeArrowheads="1"/>
          </p:cNvSpPr>
          <p:nvPr>
            <p:ph type="title"/>
          </p:nvPr>
        </p:nvSpPr>
        <p:spPr>
          <a:xfrm>
            <a:off x="523875" y="266700"/>
            <a:ext cx="8382000" cy="638175"/>
          </a:xfrm>
        </p:spPr>
        <p:txBody>
          <a:bodyPr/>
          <a:lstStyle/>
          <a:p>
            <a:r>
              <a:rPr lang="pt-BR" sz="3200" smtClean="0"/>
              <a:t>Tipo Multipart</a:t>
            </a:r>
            <a:endParaRPr lang="pt-BR" smtClean="0"/>
          </a:p>
        </p:txBody>
      </p:sp>
      <p:sp>
        <p:nvSpPr>
          <p:cNvPr id="75781" name="Freeform 16"/>
          <p:cNvSpPr>
            <a:spLocks/>
          </p:cNvSpPr>
          <p:nvPr/>
        </p:nvSpPr>
        <p:spPr bwMode="auto">
          <a:xfrm>
            <a:off x="5949950" y="2889250"/>
            <a:ext cx="323850" cy="1390650"/>
          </a:xfrm>
          <a:custGeom>
            <a:avLst/>
            <a:gdLst>
              <a:gd name="T0" fmla="*/ 2147483647 w 204"/>
              <a:gd name="T1" fmla="*/ 0 h 806"/>
              <a:gd name="T2" fmla="*/ 2147483647 w 204"/>
              <a:gd name="T3" fmla="*/ 0 h 806"/>
              <a:gd name="T4" fmla="*/ 2147483647 w 204"/>
              <a:gd name="T5" fmla="*/ 2147483647 h 806"/>
              <a:gd name="T6" fmla="*/ 0 w 204"/>
              <a:gd name="T7" fmla="*/ 2147483647 h 806"/>
              <a:gd name="T8" fmla="*/ 0 60000 65536"/>
              <a:gd name="T9" fmla="*/ 0 60000 65536"/>
              <a:gd name="T10" fmla="*/ 0 60000 65536"/>
              <a:gd name="T11" fmla="*/ 0 60000 65536"/>
              <a:gd name="T12" fmla="*/ 0 w 204"/>
              <a:gd name="T13" fmla="*/ 0 h 806"/>
              <a:gd name="T14" fmla="*/ 204 w 204"/>
              <a:gd name="T15" fmla="*/ 806 h 80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04" h="806">
                <a:moveTo>
                  <a:pt x="32" y="0"/>
                </a:moveTo>
                <a:lnTo>
                  <a:pt x="204" y="0"/>
                </a:lnTo>
                <a:lnTo>
                  <a:pt x="203" y="806"/>
                </a:lnTo>
                <a:lnTo>
                  <a:pt x="0" y="806"/>
                </a:lnTo>
              </a:path>
            </a:pathLst>
          </a:custGeom>
          <a:noFill/>
          <a:ln w="38100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75782" name="Freeform 17"/>
          <p:cNvSpPr>
            <a:spLocks/>
          </p:cNvSpPr>
          <p:nvPr/>
        </p:nvSpPr>
        <p:spPr bwMode="auto">
          <a:xfrm>
            <a:off x="5929313" y="4365625"/>
            <a:ext cx="323850" cy="1600200"/>
          </a:xfrm>
          <a:custGeom>
            <a:avLst/>
            <a:gdLst>
              <a:gd name="T0" fmla="*/ 2147483647 w 204"/>
              <a:gd name="T1" fmla="*/ 0 h 806"/>
              <a:gd name="T2" fmla="*/ 2147483647 w 204"/>
              <a:gd name="T3" fmla="*/ 0 h 806"/>
              <a:gd name="T4" fmla="*/ 2147483647 w 204"/>
              <a:gd name="T5" fmla="*/ 2147483647 h 806"/>
              <a:gd name="T6" fmla="*/ 0 w 204"/>
              <a:gd name="T7" fmla="*/ 2147483647 h 806"/>
              <a:gd name="T8" fmla="*/ 0 60000 65536"/>
              <a:gd name="T9" fmla="*/ 0 60000 65536"/>
              <a:gd name="T10" fmla="*/ 0 60000 65536"/>
              <a:gd name="T11" fmla="*/ 0 60000 65536"/>
              <a:gd name="T12" fmla="*/ 0 w 204"/>
              <a:gd name="T13" fmla="*/ 0 h 806"/>
              <a:gd name="T14" fmla="*/ 204 w 204"/>
              <a:gd name="T15" fmla="*/ 806 h 80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04" h="806">
                <a:moveTo>
                  <a:pt x="32" y="0"/>
                </a:moveTo>
                <a:lnTo>
                  <a:pt x="204" y="0"/>
                </a:lnTo>
                <a:lnTo>
                  <a:pt x="203" y="806"/>
                </a:lnTo>
                <a:lnTo>
                  <a:pt x="0" y="806"/>
                </a:lnTo>
              </a:path>
            </a:pathLst>
          </a:custGeom>
          <a:noFill/>
          <a:ln w="38100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75783" name="Line 18"/>
          <p:cNvSpPr>
            <a:spLocks noChangeShapeType="1"/>
          </p:cNvSpPr>
          <p:nvPr/>
        </p:nvSpPr>
        <p:spPr bwMode="auto">
          <a:xfrm>
            <a:off x="2573338" y="2573338"/>
            <a:ext cx="4194175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75784" name="Text Box 19"/>
          <p:cNvSpPr txBox="1">
            <a:spLocks noChangeArrowheads="1"/>
          </p:cNvSpPr>
          <p:nvPr/>
        </p:nvSpPr>
        <p:spPr bwMode="auto">
          <a:xfrm>
            <a:off x="776288" y="1270000"/>
            <a:ext cx="7346950" cy="5256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sz="1600" b="1">
                <a:latin typeface="Courier New" pitchFamily="49" charset="0"/>
              </a:rPr>
              <a:t>From: alice@crepes.fr </a:t>
            </a:r>
          </a:p>
          <a:p>
            <a:pPr eaLnBrk="0" hangingPunct="0"/>
            <a:r>
              <a:rPr lang="en-US" sz="1600" b="1">
                <a:latin typeface="Courier New" pitchFamily="49" charset="0"/>
              </a:rPr>
              <a:t>To: bob@hamburger.edu </a:t>
            </a:r>
          </a:p>
          <a:p>
            <a:pPr eaLnBrk="0" hangingPunct="0"/>
            <a:r>
              <a:rPr lang="en-US" sz="1600" b="1">
                <a:latin typeface="Courier New" pitchFamily="49" charset="0"/>
              </a:rPr>
              <a:t>Subject: Picture of yummy crepe. </a:t>
            </a:r>
          </a:p>
          <a:p>
            <a:pPr eaLnBrk="0" hangingPunct="0"/>
            <a:r>
              <a:rPr lang="en-US" sz="1600" b="1">
                <a:latin typeface="Courier New" pitchFamily="49" charset="0"/>
              </a:rPr>
              <a:t>MIME-Version: 1.0 </a:t>
            </a:r>
          </a:p>
          <a:p>
            <a:pPr eaLnBrk="0" hangingPunct="0"/>
            <a:r>
              <a:rPr lang="en-US" sz="1600" b="1">
                <a:latin typeface="Courier New" pitchFamily="49" charset="0"/>
              </a:rPr>
              <a:t>Content-Type: multipart/mixed; boundary=98766789</a:t>
            </a:r>
          </a:p>
          <a:p>
            <a:pPr eaLnBrk="0" hangingPunct="0"/>
            <a:r>
              <a:rPr lang="en-US" sz="1600" b="1">
                <a:latin typeface="Courier New" pitchFamily="49" charset="0"/>
              </a:rPr>
              <a:t> </a:t>
            </a:r>
          </a:p>
          <a:p>
            <a:pPr eaLnBrk="0" hangingPunct="0"/>
            <a:r>
              <a:rPr lang="en-US" sz="1600" b="1">
                <a:latin typeface="Courier New" pitchFamily="49" charset="0"/>
              </a:rPr>
              <a:t>--98766789</a:t>
            </a:r>
          </a:p>
          <a:p>
            <a:pPr eaLnBrk="0" hangingPunct="0"/>
            <a:r>
              <a:rPr lang="en-US" sz="1600" b="1">
                <a:latin typeface="Courier New" pitchFamily="49" charset="0"/>
              </a:rPr>
              <a:t>Content-Transfer-Encoding: quoted-printable</a:t>
            </a:r>
          </a:p>
          <a:p>
            <a:pPr eaLnBrk="0" hangingPunct="0"/>
            <a:r>
              <a:rPr lang="en-US" sz="1600" b="1">
                <a:latin typeface="Courier New" pitchFamily="49" charset="0"/>
              </a:rPr>
              <a:t>Content-Type: text/plain</a:t>
            </a:r>
          </a:p>
          <a:p>
            <a:pPr eaLnBrk="0" hangingPunct="0"/>
            <a:endParaRPr lang="en-US" sz="1600" b="1">
              <a:latin typeface="Courier New" pitchFamily="49" charset="0"/>
            </a:endParaRPr>
          </a:p>
          <a:p>
            <a:pPr eaLnBrk="0" hangingPunct="0"/>
            <a:r>
              <a:rPr lang="en-US" sz="1600" b="1">
                <a:latin typeface="Courier New" pitchFamily="49" charset="0"/>
              </a:rPr>
              <a:t>Dear Bob, </a:t>
            </a:r>
          </a:p>
          <a:p>
            <a:pPr eaLnBrk="0" hangingPunct="0"/>
            <a:r>
              <a:rPr lang="en-US" sz="1600" b="1">
                <a:latin typeface="Courier New" pitchFamily="49" charset="0"/>
              </a:rPr>
              <a:t>Please find a picture of a crepe.</a:t>
            </a:r>
          </a:p>
          <a:p>
            <a:pPr eaLnBrk="0" hangingPunct="0"/>
            <a:r>
              <a:rPr lang="en-US" sz="1600" b="1">
                <a:latin typeface="Courier New" pitchFamily="49" charset="0"/>
              </a:rPr>
              <a:t>--98766789</a:t>
            </a:r>
          </a:p>
          <a:p>
            <a:pPr eaLnBrk="0" hangingPunct="0"/>
            <a:r>
              <a:rPr lang="en-US" sz="1600" b="1">
                <a:latin typeface="Courier New" pitchFamily="49" charset="0"/>
              </a:rPr>
              <a:t>Content-Transfer-Encoding: base64</a:t>
            </a:r>
          </a:p>
          <a:p>
            <a:pPr eaLnBrk="0" hangingPunct="0"/>
            <a:r>
              <a:rPr lang="en-US" sz="1600" b="1">
                <a:latin typeface="Courier New" pitchFamily="49" charset="0"/>
              </a:rPr>
              <a:t>Content-Type: image/jpeg</a:t>
            </a:r>
          </a:p>
          <a:p>
            <a:pPr eaLnBrk="0" hangingPunct="0"/>
            <a:endParaRPr lang="en-US" sz="1600" b="1">
              <a:latin typeface="Courier New" pitchFamily="49" charset="0"/>
            </a:endParaRPr>
          </a:p>
          <a:p>
            <a:pPr eaLnBrk="0" hangingPunct="0"/>
            <a:r>
              <a:rPr lang="en-US" sz="1600" b="1">
                <a:latin typeface="Courier New" pitchFamily="49" charset="0"/>
              </a:rPr>
              <a:t>base64 encoded data ..... </a:t>
            </a:r>
          </a:p>
          <a:p>
            <a:pPr eaLnBrk="0" hangingPunct="0"/>
            <a:r>
              <a:rPr lang="en-US" sz="1600" b="1">
                <a:latin typeface="Courier New" pitchFamily="49" charset="0"/>
              </a:rPr>
              <a:t>......................... </a:t>
            </a:r>
          </a:p>
          <a:p>
            <a:pPr eaLnBrk="0" hangingPunct="0"/>
            <a:r>
              <a:rPr lang="en-US" sz="1600" b="1">
                <a:latin typeface="Courier New" pitchFamily="49" charset="0"/>
              </a:rPr>
              <a:t>......base64 encoded data </a:t>
            </a:r>
          </a:p>
          <a:p>
            <a:pPr eaLnBrk="0" hangingPunct="0"/>
            <a:r>
              <a:rPr lang="en-US" sz="1600" b="1">
                <a:latin typeface="Courier New" pitchFamily="49" charset="0"/>
              </a:rPr>
              <a:t>--98766789--</a:t>
            </a:r>
          </a:p>
          <a:p>
            <a:pPr eaLnBrk="0" hangingPunct="0"/>
            <a:endParaRPr lang="en-US" sz="1800" b="1">
              <a:latin typeface="Courier New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2: Camada de Aplicação</a:t>
            </a:r>
            <a:endParaRPr lang="pt-BR">
              <a:latin typeface="Times New Roman" pitchFamily="18" charset="0"/>
            </a:endParaRPr>
          </a:p>
        </p:txBody>
      </p:sp>
      <p:sp>
        <p:nvSpPr>
          <p:cNvPr id="15367" name="Espaço Reservado para Número de Slide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1CC827FC-58AC-48A9-8BBE-C3A701E459B6}" type="slidenum">
              <a:rPr lang="en-US" smtClean="0"/>
              <a:pPr/>
              <a:t>65</a:t>
            </a:fld>
            <a:endParaRPr lang="en-US" smtClean="0"/>
          </a:p>
        </p:txBody>
      </p:sp>
      <p:sp>
        <p:nvSpPr>
          <p:cNvPr id="15368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228600"/>
            <a:ext cx="8229600" cy="1143000"/>
          </a:xfrm>
        </p:spPr>
        <p:txBody>
          <a:bodyPr/>
          <a:lstStyle/>
          <a:p>
            <a:r>
              <a:rPr lang="pt-BR" smtClean="0"/>
              <a:t>Protocolos de acesso ao correio</a:t>
            </a:r>
          </a:p>
        </p:txBody>
      </p:sp>
      <p:sp>
        <p:nvSpPr>
          <p:cNvPr id="1536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81025" y="3455752"/>
            <a:ext cx="7381875" cy="22098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pt-BR" sz="2000" smtClean="0"/>
              <a:t>SMTP: entrega/armazenamento no servidor do receptor</a:t>
            </a:r>
          </a:p>
          <a:p>
            <a:pPr>
              <a:lnSpc>
                <a:spcPct val="90000"/>
              </a:lnSpc>
            </a:pPr>
            <a:r>
              <a:rPr lang="pt-BR" sz="2000" smtClean="0"/>
              <a:t>protocolo de acesso ao correio: recupera do servidor</a:t>
            </a:r>
          </a:p>
          <a:p>
            <a:pPr lvl="1">
              <a:lnSpc>
                <a:spcPct val="90000"/>
              </a:lnSpc>
            </a:pPr>
            <a:r>
              <a:rPr lang="pt-BR" sz="2000" smtClean="0"/>
              <a:t>POP: Post Office </a:t>
            </a:r>
            <a:r>
              <a:rPr lang="pt-BR" sz="2000" err="1" smtClean="0"/>
              <a:t>Protocol</a:t>
            </a:r>
            <a:r>
              <a:rPr lang="pt-BR" sz="2000" smtClean="0"/>
              <a:t> [RFC 1939]</a:t>
            </a:r>
          </a:p>
          <a:p>
            <a:pPr lvl="2">
              <a:lnSpc>
                <a:spcPct val="90000"/>
              </a:lnSpc>
            </a:pPr>
            <a:r>
              <a:rPr lang="pt-BR" smtClean="0"/>
              <a:t>autorização (agente &lt;--&gt;servidor) e transferência</a:t>
            </a:r>
          </a:p>
          <a:p>
            <a:pPr lvl="1">
              <a:lnSpc>
                <a:spcPct val="90000"/>
              </a:lnSpc>
            </a:pPr>
            <a:r>
              <a:rPr lang="pt-BR" sz="2000" smtClean="0"/>
              <a:t>IMAP: Internet Mail Access </a:t>
            </a:r>
            <a:r>
              <a:rPr lang="pt-BR" sz="2000" err="1" smtClean="0"/>
              <a:t>Protocol</a:t>
            </a:r>
            <a:r>
              <a:rPr lang="pt-BR" sz="2000" smtClean="0"/>
              <a:t> [RFC 1730]</a:t>
            </a:r>
          </a:p>
          <a:p>
            <a:pPr lvl="2">
              <a:lnSpc>
                <a:spcPct val="90000"/>
              </a:lnSpc>
            </a:pPr>
            <a:r>
              <a:rPr lang="pt-BR" smtClean="0"/>
              <a:t>mais comandos (mais complexo)</a:t>
            </a:r>
          </a:p>
          <a:p>
            <a:pPr lvl="2">
              <a:lnSpc>
                <a:spcPct val="90000"/>
              </a:lnSpc>
            </a:pPr>
            <a:r>
              <a:rPr lang="pt-BR" smtClean="0"/>
              <a:t>manuseio de </a:t>
            </a:r>
            <a:r>
              <a:rPr lang="pt-BR" err="1" smtClean="0"/>
              <a:t>msgs</a:t>
            </a:r>
            <a:r>
              <a:rPr lang="pt-BR" smtClean="0"/>
              <a:t> armazenadas no servidor</a:t>
            </a:r>
          </a:p>
          <a:p>
            <a:pPr lvl="1">
              <a:lnSpc>
                <a:spcPct val="90000"/>
              </a:lnSpc>
            </a:pPr>
            <a:r>
              <a:rPr lang="pt-BR" sz="2000" smtClean="0"/>
              <a:t>HTTP: </a:t>
            </a:r>
            <a:r>
              <a:rPr lang="pt-BR" sz="2000" err="1" smtClean="0"/>
              <a:t>gmail</a:t>
            </a:r>
            <a:r>
              <a:rPr lang="pt-BR" sz="2000" smtClean="0"/>
              <a:t>, Hotmail , Yahoo! Mail, etc.</a:t>
            </a:r>
            <a:endParaRPr lang="pt-BR" smtClean="0"/>
          </a:p>
          <a:p>
            <a:pPr lvl="1">
              <a:lnSpc>
                <a:spcPct val="90000"/>
              </a:lnSpc>
            </a:pPr>
            <a:endParaRPr lang="pt-BR" sz="2000" smtClean="0"/>
          </a:p>
        </p:txBody>
      </p:sp>
      <p:sp>
        <p:nvSpPr>
          <p:cNvPr id="15370" name="Line 6"/>
          <p:cNvSpPr>
            <a:spLocks noChangeShapeType="1"/>
          </p:cNvSpPr>
          <p:nvPr/>
        </p:nvSpPr>
        <p:spPr bwMode="auto">
          <a:xfrm>
            <a:off x="2238375" y="1847850"/>
            <a:ext cx="847725" cy="9525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pt-BR"/>
          </a:p>
        </p:txBody>
      </p:sp>
      <p:grpSp>
        <p:nvGrpSpPr>
          <p:cNvPr id="15371" name="Group 84"/>
          <p:cNvGrpSpPr>
            <a:grpSpLocks/>
          </p:cNvGrpSpPr>
          <p:nvPr/>
        </p:nvGrpSpPr>
        <p:grpSpPr bwMode="auto">
          <a:xfrm>
            <a:off x="3135313" y="1631950"/>
            <a:ext cx="355600" cy="933450"/>
            <a:chOff x="4180" y="783"/>
            <a:chExt cx="150" cy="307"/>
          </a:xfrm>
        </p:grpSpPr>
        <p:sp>
          <p:nvSpPr>
            <p:cNvPr id="15432" name="AutoShape 85"/>
            <p:cNvSpPr>
              <a:spLocks noChangeArrowheads="1"/>
            </p:cNvSpPr>
            <p:nvPr/>
          </p:nvSpPr>
          <p:spPr bwMode="auto">
            <a:xfrm>
              <a:off x="4180" y="1019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pt-BR"/>
            </a:p>
          </p:txBody>
        </p:sp>
        <p:sp>
          <p:nvSpPr>
            <p:cNvPr id="15433" name="Rectangle 86"/>
            <p:cNvSpPr>
              <a:spLocks noChangeArrowheads="1"/>
            </p:cNvSpPr>
            <p:nvPr/>
          </p:nvSpPr>
          <p:spPr bwMode="auto">
            <a:xfrm>
              <a:off x="4256" y="785"/>
              <a:ext cx="69" cy="236"/>
            </a:xfrm>
            <a:prstGeom prst="rect">
              <a:avLst/>
            </a:prstGeom>
            <a:solidFill>
              <a:srgbClr val="33CCCC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pt-BR"/>
            </a:p>
          </p:txBody>
        </p:sp>
        <p:sp>
          <p:nvSpPr>
            <p:cNvPr id="15434" name="Rectangle 87"/>
            <p:cNvSpPr>
              <a:spLocks noChangeArrowheads="1"/>
            </p:cNvSpPr>
            <p:nvPr/>
          </p:nvSpPr>
          <p:spPr bwMode="auto">
            <a:xfrm>
              <a:off x="4181" y="852"/>
              <a:ext cx="95" cy="236"/>
            </a:xfrm>
            <a:prstGeom prst="rect">
              <a:avLst/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pt-BR"/>
            </a:p>
          </p:txBody>
        </p:sp>
        <p:sp>
          <p:nvSpPr>
            <p:cNvPr id="15435" name="AutoShape 88"/>
            <p:cNvSpPr>
              <a:spLocks noChangeArrowheads="1"/>
            </p:cNvSpPr>
            <p:nvPr/>
          </p:nvSpPr>
          <p:spPr bwMode="auto">
            <a:xfrm>
              <a:off x="4180" y="783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pt-BR"/>
            </a:p>
          </p:txBody>
        </p:sp>
        <p:sp>
          <p:nvSpPr>
            <p:cNvPr id="15436" name="Line 89"/>
            <p:cNvSpPr>
              <a:spLocks noChangeShapeType="1"/>
            </p:cNvSpPr>
            <p:nvPr/>
          </p:nvSpPr>
          <p:spPr bwMode="auto">
            <a:xfrm>
              <a:off x="4330" y="788"/>
              <a:ext cx="0" cy="23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15437" name="Line 90"/>
            <p:cNvSpPr>
              <a:spLocks noChangeShapeType="1"/>
            </p:cNvSpPr>
            <p:nvPr/>
          </p:nvSpPr>
          <p:spPr bwMode="auto">
            <a:xfrm flipH="1">
              <a:off x="4276" y="1019"/>
              <a:ext cx="54" cy="6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15438" name="Rectangle 91"/>
            <p:cNvSpPr>
              <a:spLocks noChangeArrowheads="1"/>
            </p:cNvSpPr>
            <p:nvPr/>
          </p:nvSpPr>
          <p:spPr bwMode="auto">
            <a:xfrm>
              <a:off x="4193" y="883"/>
              <a:ext cx="63" cy="136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pt-BR"/>
            </a:p>
          </p:txBody>
        </p:sp>
        <p:sp>
          <p:nvSpPr>
            <p:cNvPr id="15439" name="Rectangle 92"/>
            <p:cNvSpPr>
              <a:spLocks noChangeArrowheads="1"/>
            </p:cNvSpPr>
            <p:nvPr/>
          </p:nvSpPr>
          <p:spPr bwMode="auto">
            <a:xfrm>
              <a:off x="4202" y="924"/>
              <a:ext cx="48" cy="48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pt-BR"/>
            </a:p>
          </p:txBody>
        </p:sp>
      </p:grpSp>
      <p:grpSp>
        <p:nvGrpSpPr>
          <p:cNvPr id="15372" name="Group 190"/>
          <p:cNvGrpSpPr>
            <a:grpSpLocks/>
          </p:cNvGrpSpPr>
          <p:nvPr/>
        </p:nvGrpSpPr>
        <p:grpSpPr bwMode="auto">
          <a:xfrm>
            <a:off x="1839913" y="2009775"/>
            <a:ext cx="2065337" cy="1227138"/>
            <a:chOff x="1159" y="1266"/>
            <a:chExt cx="1301" cy="773"/>
          </a:xfrm>
        </p:grpSpPr>
        <p:sp>
          <p:nvSpPr>
            <p:cNvPr id="15416" name="Text Box 95"/>
            <p:cNvSpPr txBox="1">
              <a:spLocks noChangeArrowheads="1"/>
            </p:cNvSpPr>
            <p:nvPr/>
          </p:nvSpPr>
          <p:spPr bwMode="auto">
            <a:xfrm>
              <a:off x="1159" y="1673"/>
              <a:ext cx="1301" cy="3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r" eaLnBrk="0" hangingPunct="0"/>
              <a:r>
                <a:rPr lang="pt-BR" sz="1600">
                  <a:latin typeface="Comic Sans MS" pitchFamily="66" charset="0"/>
                </a:rPr>
                <a:t>servidor de correio </a:t>
              </a:r>
              <a:br>
                <a:rPr lang="pt-BR" sz="1600">
                  <a:latin typeface="Comic Sans MS" pitchFamily="66" charset="0"/>
                </a:rPr>
              </a:br>
              <a:r>
                <a:rPr lang="pt-BR" sz="1600">
                  <a:latin typeface="Comic Sans MS" pitchFamily="66" charset="0"/>
                </a:rPr>
                <a:t>do remetente</a:t>
              </a:r>
              <a:endParaRPr lang="pt-BR" sz="2400"/>
            </a:p>
          </p:txBody>
        </p:sp>
        <p:grpSp>
          <p:nvGrpSpPr>
            <p:cNvPr id="15417" name="Group 157"/>
            <p:cNvGrpSpPr>
              <a:grpSpLocks/>
            </p:cNvGrpSpPr>
            <p:nvPr/>
          </p:nvGrpSpPr>
          <p:grpSpPr bwMode="auto">
            <a:xfrm>
              <a:off x="1818" y="1266"/>
              <a:ext cx="510" cy="354"/>
              <a:chOff x="2070" y="2004"/>
              <a:chExt cx="510" cy="354"/>
            </a:xfrm>
          </p:grpSpPr>
          <p:sp>
            <p:nvSpPr>
              <p:cNvPr id="15418" name="Rectangle 94"/>
              <p:cNvSpPr>
                <a:spLocks noChangeArrowheads="1"/>
              </p:cNvSpPr>
              <p:nvPr/>
            </p:nvSpPr>
            <p:spPr bwMode="auto">
              <a:xfrm>
                <a:off x="2070" y="2004"/>
                <a:ext cx="510" cy="354"/>
              </a:xfrm>
              <a:prstGeom prst="rect">
                <a:avLst/>
              </a:prstGeom>
              <a:solidFill>
                <a:schemeClr val="hlink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pt-BR"/>
              </a:p>
            </p:txBody>
          </p:sp>
          <p:sp>
            <p:nvSpPr>
              <p:cNvPr id="15419" name="Rectangle 96"/>
              <p:cNvSpPr>
                <a:spLocks noChangeArrowheads="1"/>
              </p:cNvSpPr>
              <p:nvPr/>
            </p:nvSpPr>
            <p:spPr bwMode="auto">
              <a:xfrm>
                <a:off x="2094" y="2076"/>
                <a:ext cx="450" cy="120"/>
              </a:xfrm>
              <a:prstGeom prst="rect">
                <a:avLst/>
              </a:prstGeom>
              <a:solidFill>
                <a:srgbClr val="00FF00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pt-BR"/>
              </a:p>
            </p:txBody>
          </p:sp>
          <p:sp>
            <p:nvSpPr>
              <p:cNvPr id="15420" name="Line 97"/>
              <p:cNvSpPr>
                <a:spLocks noChangeShapeType="1"/>
              </p:cNvSpPr>
              <p:nvPr/>
            </p:nvSpPr>
            <p:spPr bwMode="auto">
              <a:xfrm>
                <a:off x="2143" y="2104"/>
                <a:ext cx="0" cy="7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15421" name="Line 98"/>
              <p:cNvSpPr>
                <a:spLocks noChangeShapeType="1"/>
              </p:cNvSpPr>
              <p:nvPr/>
            </p:nvSpPr>
            <p:spPr bwMode="auto">
              <a:xfrm>
                <a:off x="2252" y="2103"/>
                <a:ext cx="0" cy="7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15422" name="Line 99"/>
              <p:cNvSpPr>
                <a:spLocks noChangeShapeType="1"/>
              </p:cNvSpPr>
              <p:nvPr/>
            </p:nvSpPr>
            <p:spPr bwMode="auto">
              <a:xfrm>
                <a:off x="2307" y="2105"/>
                <a:ext cx="0" cy="7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15423" name="Line 100"/>
              <p:cNvSpPr>
                <a:spLocks noChangeShapeType="1"/>
              </p:cNvSpPr>
              <p:nvPr/>
            </p:nvSpPr>
            <p:spPr bwMode="auto">
              <a:xfrm>
                <a:off x="2364" y="2103"/>
                <a:ext cx="0" cy="7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15424" name="Line 101"/>
              <p:cNvSpPr>
                <a:spLocks noChangeShapeType="1"/>
              </p:cNvSpPr>
              <p:nvPr/>
            </p:nvSpPr>
            <p:spPr bwMode="auto">
              <a:xfrm>
                <a:off x="2425" y="2103"/>
                <a:ext cx="0" cy="7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15425" name="Line 102"/>
              <p:cNvSpPr>
                <a:spLocks noChangeShapeType="1"/>
              </p:cNvSpPr>
              <p:nvPr/>
            </p:nvSpPr>
            <p:spPr bwMode="auto">
              <a:xfrm>
                <a:off x="2481" y="2103"/>
                <a:ext cx="0" cy="7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15426" name="Line 103"/>
              <p:cNvSpPr>
                <a:spLocks noChangeShapeType="1"/>
              </p:cNvSpPr>
              <p:nvPr/>
            </p:nvSpPr>
            <p:spPr bwMode="auto">
              <a:xfrm>
                <a:off x="2196" y="2104"/>
                <a:ext cx="0" cy="7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15427" name="Rectangle 104"/>
              <p:cNvSpPr>
                <a:spLocks noChangeArrowheads="1"/>
              </p:cNvSpPr>
              <p:nvPr/>
            </p:nvSpPr>
            <p:spPr bwMode="auto">
              <a:xfrm>
                <a:off x="2102" y="2243"/>
                <a:ext cx="64" cy="93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pt-BR"/>
              </a:p>
            </p:txBody>
          </p:sp>
          <p:sp>
            <p:nvSpPr>
              <p:cNvPr id="15428" name="Rectangle 105"/>
              <p:cNvSpPr>
                <a:spLocks noChangeArrowheads="1"/>
              </p:cNvSpPr>
              <p:nvPr/>
            </p:nvSpPr>
            <p:spPr bwMode="auto">
              <a:xfrm>
                <a:off x="2188" y="2243"/>
                <a:ext cx="64" cy="93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pt-BR"/>
              </a:p>
            </p:txBody>
          </p:sp>
          <p:sp>
            <p:nvSpPr>
              <p:cNvPr id="15429" name="Rectangle 106"/>
              <p:cNvSpPr>
                <a:spLocks noChangeArrowheads="1"/>
              </p:cNvSpPr>
              <p:nvPr/>
            </p:nvSpPr>
            <p:spPr bwMode="auto">
              <a:xfrm>
                <a:off x="2274" y="2242"/>
                <a:ext cx="64" cy="93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pt-BR"/>
              </a:p>
            </p:txBody>
          </p:sp>
          <p:sp>
            <p:nvSpPr>
              <p:cNvPr id="15430" name="Rectangle 107"/>
              <p:cNvSpPr>
                <a:spLocks noChangeArrowheads="1"/>
              </p:cNvSpPr>
              <p:nvPr/>
            </p:nvSpPr>
            <p:spPr bwMode="auto">
              <a:xfrm>
                <a:off x="2371" y="2240"/>
                <a:ext cx="64" cy="93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pt-BR"/>
              </a:p>
            </p:txBody>
          </p:sp>
          <p:sp>
            <p:nvSpPr>
              <p:cNvPr id="15431" name="Rectangle 108"/>
              <p:cNvSpPr>
                <a:spLocks noChangeArrowheads="1"/>
              </p:cNvSpPr>
              <p:nvPr/>
            </p:nvSpPr>
            <p:spPr bwMode="auto">
              <a:xfrm>
                <a:off x="2467" y="2240"/>
                <a:ext cx="64" cy="93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pt-BR"/>
              </a:p>
            </p:txBody>
          </p:sp>
        </p:grpSp>
      </p:grpSp>
      <p:grpSp>
        <p:nvGrpSpPr>
          <p:cNvPr id="15373" name="Group 119"/>
          <p:cNvGrpSpPr>
            <a:grpSpLocks/>
          </p:cNvGrpSpPr>
          <p:nvPr/>
        </p:nvGrpSpPr>
        <p:grpSpPr bwMode="auto">
          <a:xfrm>
            <a:off x="2173288" y="1389063"/>
            <a:ext cx="1031875" cy="457200"/>
            <a:chOff x="3745" y="2537"/>
            <a:chExt cx="650" cy="288"/>
          </a:xfrm>
        </p:grpSpPr>
        <p:sp>
          <p:nvSpPr>
            <p:cNvPr id="15414" name="Rectangle 120"/>
            <p:cNvSpPr>
              <a:spLocks noChangeArrowheads="1"/>
            </p:cNvSpPr>
            <p:nvPr/>
          </p:nvSpPr>
          <p:spPr bwMode="auto">
            <a:xfrm>
              <a:off x="3798" y="2580"/>
              <a:ext cx="540" cy="192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pt-BR"/>
            </a:p>
          </p:txBody>
        </p:sp>
        <p:sp>
          <p:nvSpPr>
            <p:cNvPr id="15415" name="Text Box 121"/>
            <p:cNvSpPr txBox="1">
              <a:spLocks noChangeArrowheads="1"/>
            </p:cNvSpPr>
            <p:nvPr/>
          </p:nvSpPr>
          <p:spPr bwMode="auto">
            <a:xfrm>
              <a:off x="3745" y="2537"/>
              <a:ext cx="650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pt-BR" sz="2400">
                  <a:solidFill>
                    <a:srgbClr val="FF0000"/>
                  </a:solidFill>
                  <a:latin typeface="Comic Sans MS" pitchFamily="66" charset="0"/>
                </a:rPr>
                <a:t>SMTP</a:t>
              </a:r>
              <a:endParaRPr lang="pt-BR" sz="2400"/>
            </a:p>
          </p:txBody>
        </p:sp>
      </p:grpSp>
      <p:grpSp>
        <p:nvGrpSpPr>
          <p:cNvPr id="15374" name="Group 126"/>
          <p:cNvGrpSpPr>
            <a:grpSpLocks/>
          </p:cNvGrpSpPr>
          <p:nvPr/>
        </p:nvGrpSpPr>
        <p:grpSpPr bwMode="auto">
          <a:xfrm>
            <a:off x="5002213" y="1631950"/>
            <a:ext cx="355600" cy="933450"/>
            <a:chOff x="4180" y="783"/>
            <a:chExt cx="150" cy="307"/>
          </a:xfrm>
        </p:grpSpPr>
        <p:sp>
          <p:nvSpPr>
            <p:cNvPr id="15406" name="AutoShape 127"/>
            <p:cNvSpPr>
              <a:spLocks noChangeArrowheads="1"/>
            </p:cNvSpPr>
            <p:nvPr/>
          </p:nvSpPr>
          <p:spPr bwMode="auto">
            <a:xfrm>
              <a:off x="4180" y="1019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pt-BR"/>
            </a:p>
          </p:txBody>
        </p:sp>
        <p:sp>
          <p:nvSpPr>
            <p:cNvPr id="15407" name="Rectangle 128"/>
            <p:cNvSpPr>
              <a:spLocks noChangeArrowheads="1"/>
            </p:cNvSpPr>
            <p:nvPr/>
          </p:nvSpPr>
          <p:spPr bwMode="auto">
            <a:xfrm>
              <a:off x="4256" y="785"/>
              <a:ext cx="69" cy="236"/>
            </a:xfrm>
            <a:prstGeom prst="rect">
              <a:avLst/>
            </a:prstGeom>
            <a:solidFill>
              <a:srgbClr val="33CCCC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pt-BR"/>
            </a:p>
          </p:txBody>
        </p:sp>
        <p:sp>
          <p:nvSpPr>
            <p:cNvPr id="15408" name="Rectangle 129"/>
            <p:cNvSpPr>
              <a:spLocks noChangeArrowheads="1"/>
            </p:cNvSpPr>
            <p:nvPr/>
          </p:nvSpPr>
          <p:spPr bwMode="auto">
            <a:xfrm>
              <a:off x="4181" y="852"/>
              <a:ext cx="95" cy="236"/>
            </a:xfrm>
            <a:prstGeom prst="rect">
              <a:avLst/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pt-BR"/>
            </a:p>
          </p:txBody>
        </p:sp>
        <p:sp>
          <p:nvSpPr>
            <p:cNvPr id="15409" name="AutoShape 130"/>
            <p:cNvSpPr>
              <a:spLocks noChangeArrowheads="1"/>
            </p:cNvSpPr>
            <p:nvPr/>
          </p:nvSpPr>
          <p:spPr bwMode="auto">
            <a:xfrm>
              <a:off x="4180" y="783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pt-BR"/>
            </a:p>
          </p:txBody>
        </p:sp>
        <p:sp>
          <p:nvSpPr>
            <p:cNvPr id="15410" name="Line 131"/>
            <p:cNvSpPr>
              <a:spLocks noChangeShapeType="1"/>
            </p:cNvSpPr>
            <p:nvPr/>
          </p:nvSpPr>
          <p:spPr bwMode="auto">
            <a:xfrm>
              <a:off x="4330" y="788"/>
              <a:ext cx="0" cy="23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15411" name="Line 132"/>
            <p:cNvSpPr>
              <a:spLocks noChangeShapeType="1"/>
            </p:cNvSpPr>
            <p:nvPr/>
          </p:nvSpPr>
          <p:spPr bwMode="auto">
            <a:xfrm flipH="1">
              <a:off x="4276" y="1019"/>
              <a:ext cx="54" cy="6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15412" name="Rectangle 133"/>
            <p:cNvSpPr>
              <a:spLocks noChangeArrowheads="1"/>
            </p:cNvSpPr>
            <p:nvPr/>
          </p:nvSpPr>
          <p:spPr bwMode="auto">
            <a:xfrm>
              <a:off x="4193" y="883"/>
              <a:ext cx="63" cy="136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pt-BR"/>
            </a:p>
          </p:txBody>
        </p:sp>
        <p:sp>
          <p:nvSpPr>
            <p:cNvPr id="15413" name="Rectangle 134"/>
            <p:cNvSpPr>
              <a:spLocks noChangeArrowheads="1"/>
            </p:cNvSpPr>
            <p:nvPr/>
          </p:nvSpPr>
          <p:spPr bwMode="auto">
            <a:xfrm>
              <a:off x="4202" y="924"/>
              <a:ext cx="48" cy="48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pt-BR"/>
            </a:p>
          </p:txBody>
        </p:sp>
      </p:grpSp>
      <p:sp>
        <p:nvSpPr>
          <p:cNvPr id="15375" name="Line 151"/>
          <p:cNvSpPr>
            <a:spLocks noChangeShapeType="1"/>
          </p:cNvSpPr>
          <p:nvPr/>
        </p:nvSpPr>
        <p:spPr bwMode="auto">
          <a:xfrm>
            <a:off x="3524250" y="1866900"/>
            <a:ext cx="1390650" cy="9525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15376" name="Rectangle 153"/>
          <p:cNvSpPr>
            <a:spLocks noChangeArrowheads="1"/>
          </p:cNvSpPr>
          <p:nvPr/>
        </p:nvSpPr>
        <p:spPr bwMode="auto">
          <a:xfrm>
            <a:off x="3781425" y="1457325"/>
            <a:ext cx="857250" cy="3048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pt-BR"/>
          </a:p>
        </p:txBody>
      </p:sp>
      <p:sp>
        <p:nvSpPr>
          <p:cNvPr id="15377" name="Text Box 154"/>
          <p:cNvSpPr txBox="1">
            <a:spLocks noChangeArrowheads="1"/>
          </p:cNvSpPr>
          <p:nvPr/>
        </p:nvSpPr>
        <p:spPr bwMode="auto">
          <a:xfrm>
            <a:off x="3697288" y="1389063"/>
            <a:ext cx="10318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pt-BR" sz="2400">
                <a:solidFill>
                  <a:srgbClr val="FF0000"/>
                </a:solidFill>
                <a:latin typeface="Comic Sans MS" pitchFamily="66" charset="0"/>
              </a:rPr>
              <a:t>SMTP</a:t>
            </a:r>
            <a:endParaRPr lang="pt-BR" sz="2400"/>
          </a:p>
        </p:txBody>
      </p:sp>
      <p:sp>
        <p:nvSpPr>
          <p:cNvPr id="15378" name="Line 155"/>
          <p:cNvSpPr>
            <a:spLocks noChangeShapeType="1"/>
          </p:cNvSpPr>
          <p:nvPr/>
        </p:nvSpPr>
        <p:spPr bwMode="auto">
          <a:xfrm>
            <a:off x="5400675" y="1857375"/>
            <a:ext cx="1647825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15379" name="Text Box 156"/>
          <p:cNvSpPr txBox="1">
            <a:spLocks noChangeArrowheads="1"/>
          </p:cNvSpPr>
          <p:nvPr/>
        </p:nvSpPr>
        <p:spPr bwMode="auto">
          <a:xfrm>
            <a:off x="5613400" y="1474788"/>
            <a:ext cx="1339850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pt-BR" sz="2400">
                <a:solidFill>
                  <a:srgbClr val="FF0000"/>
                </a:solidFill>
                <a:latin typeface="Comic Sans MS" pitchFamily="66" charset="0"/>
              </a:rPr>
              <a:t>POP3 ou</a:t>
            </a:r>
          </a:p>
          <a:p>
            <a:pPr algn="ctr" eaLnBrk="0" hangingPunct="0"/>
            <a:r>
              <a:rPr lang="pt-BR" sz="2400">
                <a:solidFill>
                  <a:srgbClr val="FF0000"/>
                </a:solidFill>
                <a:latin typeface="Comic Sans MS" pitchFamily="66" charset="0"/>
              </a:rPr>
              <a:t>IMAP</a:t>
            </a:r>
            <a:endParaRPr lang="pt-BR" sz="2400"/>
          </a:p>
        </p:txBody>
      </p:sp>
      <p:sp>
        <p:nvSpPr>
          <p:cNvPr id="15380" name="Text Box 160"/>
          <p:cNvSpPr txBox="1">
            <a:spLocks noChangeArrowheads="1"/>
          </p:cNvSpPr>
          <p:nvPr/>
        </p:nvSpPr>
        <p:spPr bwMode="auto">
          <a:xfrm>
            <a:off x="4572000" y="2644775"/>
            <a:ext cx="2005013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pt-BR" sz="1600">
                <a:latin typeface="Comic Sans MS" pitchFamily="66" charset="0"/>
              </a:rPr>
              <a:t>servidor de correio</a:t>
            </a:r>
            <a:br>
              <a:rPr lang="pt-BR" sz="1600">
                <a:latin typeface="Comic Sans MS" pitchFamily="66" charset="0"/>
              </a:rPr>
            </a:br>
            <a:r>
              <a:rPr lang="pt-BR" sz="1600">
                <a:latin typeface="Comic Sans MS" pitchFamily="66" charset="0"/>
              </a:rPr>
              <a:t>do receptor</a:t>
            </a:r>
            <a:endParaRPr lang="pt-BR" sz="2400"/>
          </a:p>
        </p:txBody>
      </p:sp>
      <p:grpSp>
        <p:nvGrpSpPr>
          <p:cNvPr id="15381" name="Group 161"/>
          <p:cNvGrpSpPr>
            <a:grpSpLocks/>
          </p:cNvGrpSpPr>
          <p:nvPr/>
        </p:nvGrpSpPr>
        <p:grpSpPr bwMode="auto">
          <a:xfrm>
            <a:off x="4733925" y="2000250"/>
            <a:ext cx="809625" cy="561975"/>
            <a:chOff x="2070" y="2004"/>
            <a:chExt cx="510" cy="354"/>
          </a:xfrm>
        </p:grpSpPr>
        <p:sp>
          <p:nvSpPr>
            <p:cNvPr id="15392" name="Rectangle 162"/>
            <p:cNvSpPr>
              <a:spLocks noChangeArrowheads="1"/>
            </p:cNvSpPr>
            <p:nvPr/>
          </p:nvSpPr>
          <p:spPr bwMode="auto">
            <a:xfrm>
              <a:off x="2070" y="2004"/>
              <a:ext cx="510" cy="354"/>
            </a:xfrm>
            <a:prstGeom prst="rect">
              <a:avLst/>
            </a:prstGeom>
            <a:solidFill>
              <a:schemeClr val="hlink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pt-BR"/>
            </a:p>
          </p:txBody>
        </p:sp>
        <p:sp>
          <p:nvSpPr>
            <p:cNvPr id="15393" name="Rectangle 163"/>
            <p:cNvSpPr>
              <a:spLocks noChangeArrowheads="1"/>
            </p:cNvSpPr>
            <p:nvPr/>
          </p:nvSpPr>
          <p:spPr bwMode="auto">
            <a:xfrm>
              <a:off x="2094" y="2076"/>
              <a:ext cx="450" cy="120"/>
            </a:xfrm>
            <a:prstGeom prst="rect">
              <a:avLst/>
            </a:prstGeom>
            <a:solidFill>
              <a:srgbClr val="00FF00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pt-BR"/>
            </a:p>
          </p:txBody>
        </p:sp>
        <p:sp>
          <p:nvSpPr>
            <p:cNvPr id="15394" name="Line 164"/>
            <p:cNvSpPr>
              <a:spLocks noChangeShapeType="1"/>
            </p:cNvSpPr>
            <p:nvPr/>
          </p:nvSpPr>
          <p:spPr bwMode="auto">
            <a:xfrm>
              <a:off x="2143" y="2104"/>
              <a:ext cx="0" cy="7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15395" name="Line 165"/>
            <p:cNvSpPr>
              <a:spLocks noChangeShapeType="1"/>
            </p:cNvSpPr>
            <p:nvPr/>
          </p:nvSpPr>
          <p:spPr bwMode="auto">
            <a:xfrm>
              <a:off x="2252" y="2103"/>
              <a:ext cx="0" cy="7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15396" name="Line 166"/>
            <p:cNvSpPr>
              <a:spLocks noChangeShapeType="1"/>
            </p:cNvSpPr>
            <p:nvPr/>
          </p:nvSpPr>
          <p:spPr bwMode="auto">
            <a:xfrm>
              <a:off x="2307" y="2105"/>
              <a:ext cx="0" cy="7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15397" name="Line 167"/>
            <p:cNvSpPr>
              <a:spLocks noChangeShapeType="1"/>
            </p:cNvSpPr>
            <p:nvPr/>
          </p:nvSpPr>
          <p:spPr bwMode="auto">
            <a:xfrm>
              <a:off x="2364" y="2103"/>
              <a:ext cx="0" cy="7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15398" name="Line 168"/>
            <p:cNvSpPr>
              <a:spLocks noChangeShapeType="1"/>
            </p:cNvSpPr>
            <p:nvPr/>
          </p:nvSpPr>
          <p:spPr bwMode="auto">
            <a:xfrm>
              <a:off x="2425" y="2103"/>
              <a:ext cx="0" cy="7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15399" name="Line 169"/>
            <p:cNvSpPr>
              <a:spLocks noChangeShapeType="1"/>
            </p:cNvSpPr>
            <p:nvPr/>
          </p:nvSpPr>
          <p:spPr bwMode="auto">
            <a:xfrm>
              <a:off x="2481" y="2103"/>
              <a:ext cx="0" cy="7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15400" name="Line 170"/>
            <p:cNvSpPr>
              <a:spLocks noChangeShapeType="1"/>
            </p:cNvSpPr>
            <p:nvPr/>
          </p:nvSpPr>
          <p:spPr bwMode="auto">
            <a:xfrm>
              <a:off x="2196" y="2104"/>
              <a:ext cx="0" cy="7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15401" name="Rectangle 171"/>
            <p:cNvSpPr>
              <a:spLocks noChangeArrowheads="1"/>
            </p:cNvSpPr>
            <p:nvPr/>
          </p:nvSpPr>
          <p:spPr bwMode="auto">
            <a:xfrm>
              <a:off x="2102" y="2243"/>
              <a:ext cx="64" cy="93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pt-BR"/>
            </a:p>
          </p:txBody>
        </p:sp>
        <p:sp>
          <p:nvSpPr>
            <p:cNvPr id="15402" name="Rectangle 172"/>
            <p:cNvSpPr>
              <a:spLocks noChangeArrowheads="1"/>
            </p:cNvSpPr>
            <p:nvPr/>
          </p:nvSpPr>
          <p:spPr bwMode="auto">
            <a:xfrm>
              <a:off x="2188" y="2243"/>
              <a:ext cx="64" cy="93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pt-BR"/>
            </a:p>
          </p:txBody>
        </p:sp>
        <p:sp>
          <p:nvSpPr>
            <p:cNvPr id="15403" name="Rectangle 173"/>
            <p:cNvSpPr>
              <a:spLocks noChangeArrowheads="1"/>
            </p:cNvSpPr>
            <p:nvPr/>
          </p:nvSpPr>
          <p:spPr bwMode="auto">
            <a:xfrm>
              <a:off x="2274" y="2242"/>
              <a:ext cx="64" cy="93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pt-BR"/>
            </a:p>
          </p:txBody>
        </p:sp>
        <p:sp>
          <p:nvSpPr>
            <p:cNvPr id="15404" name="Rectangle 174"/>
            <p:cNvSpPr>
              <a:spLocks noChangeArrowheads="1"/>
            </p:cNvSpPr>
            <p:nvPr/>
          </p:nvSpPr>
          <p:spPr bwMode="auto">
            <a:xfrm>
              <a:off x="2371" y="2240"/>
              <a:ext cx="64" cy="93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pt-BR"/>
            </a:p>
          </p:txBody>
        </p:sp>
        <p:sp>
          <p:nvSpPr>
            <p:cNvPr id="15405" name="Rectangle 175"/>
            <p:cNvSpPr>
              <a:spLocks noChangeArrowheads="1"/>
            </p:cNvSpPr>
            <p:nvPr/>
          </p:nvSpPr>
          <p:spPr bwMode="auto">
            <a:xfrm>
              <a:off x="2467" y="2240"/>
              <a:ext cx="64" cy="93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pt-BR"/>
            </a:p>
          </p:txBody>
        </p:sp>
      </p:grpSp>
      <p:pic>
        <p:nvPicPr>
          <p:cNvPr id="15382" name="Picture 176" descr="Alice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76288" y="1633538"/>
            <a:ext cx="561975" cy="693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83" name="Picture 179" descr="Bob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891463" y="1571625"/>
            <a:ext cx="676275" cy="690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5384" name="Group 180"/>
          <p:cNvGrpSpPr>
            <a:grpSpLocks/>
          </p:cNvGrpSpPr>
          <p:nvPr/>
        </p:nvGrpSpPr>
        <p:grpSpPr bwMode="auto">
          <a:xfrm>
            <a:off x="1352550" y="1392238"/>
            <a:ext cx="855663" cy="882650"/>
            <a:chOff x="3540" y="866"/>
            <a:chExt cx="539" cy="538"/>
          </a:xfrm>
        </p:grpSpPr>
        <p:graphicFrame>
          <p:nvGraphicFramePr>
            <p:cNvPr id="15365" name="Object 3"/>
            <p:cNvGraphicFramePr>
              <a:graphicFrameLocks noChangeAspect="1"/>
            </p:cNvGraphicFramePr>
            <p:nvPr/>
          </p:nvGraphicFramePr>
          <p:xfrm>
            <a:off x="3540" y="866"/>
            <a:ext cx="392" cy="315"/>
          </p:xfrm>
          <a:graphic>
            <a:graphicData uri="http://schemas.openxmlformats.org/presentationml/2006/ole">
              <p:oleObj spid="_x0000_s15438" name="Clip" r:id="rId6" imgW="1307263" imgH="1084139" progId="">
                <p:embed/>
              </p:oleObj>
            </a:graphicData>
          </a:graphic>
        </p:graphicFrame>
        <p:grpSp>
          <p:nvGrpSpPr>
            <p:cNvPr id="15389" name="Group 182"/>
            <p:cNvGrpSpPr>
              <a:grpSpLocks/>
            </p:cNvGrpSpPr>
            <p:nvPr/>
          </p:nvGrpSpPr>
          <p:grpSpPr bwMode="auto">
            <a:xfrm>
              <a:off x="3567" y="959"/>
              <a:ext cx="512" cy="445"/>
              <a:chOff x="3567" y="959"/>
              <a:chExt cx="512" cy="445"/>
            </a:xfrm>
          </p:grpSpPr>
          <p:sp>
            <p:nvSpPr>
              <p:cNvPr id="15390" name="Rectangle 183"/>
              <p:cNvSpPr>
                <a:spLocks noChangeArrowheads="1"/>
              </p:cNvSpPr>
              <p:nvPr/>
            </p:nvSpPr>
            <p:spPr bwMode="auto">
              <a:xfrm>
                <a:off x="3567" y="972"/>
                <a:ext cx="488" cy="426"/>
              </a:xfrm>
              <a:prstGeom prst="rect">
                <a:avLst/>
              </a:prstGeom>
              <a:solidFill>
                <a:schemeClr val="hlink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pt-BR"/>
              </a:p>
            </p:txBody>
          </p:sp>
          <p:sp>
            <p:nvSpPr>
              <p:cNvPr id="15391" name="Text Box 184"/>
              <p:cNvSpPr txBox="1">
                <a:spLocks noChangeArrowheads="1"/>
              </p:cNvSpPr>
              <p:nvPr/>
            </p:nvSpPr>
            <p:spPr bwMode="auto">
              <a:xfrm>
                <a:off x="3580" y="959"/>
                <a:ext cx="499" cy="44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 eaLnBrk="0" hangingPunct="0"/>
                <a:r>
                  <a:rPr lang="pt-BR" sz="1400">
                    <a:latin typeface="Comic Sans MS" pitchFamily="66" charset="0"/>
                  </a:rPr>
                  <a:t>agente </a:t>
                </a:r>
                <a:br>
                  <a:rPr lang="pt-BR" sz="1400">
                    <a:latin typeface="Comic Sans MS" pitchFamily="66" charset="0"/>
                  </a:rPr>
                </a:br>
                <a:r>
                  <a:rPr lang="pt-BR" sz="1400">
                    <a:latin typeface="Comic Sans MS" pitchFamily="66" charset="0"/>
                  </a:rPr>
                  <a:t>de </a:t>
                </a:r>
                <a:br>
                  <a:rPr lang="pt-BR" sz="1400">
                    <a:latin typeface="Comic Sans MS" pitchFamily="66" charset="0"/>
                  </a:rPr>
                </a:br>
                <a:r>
                  <a:rPr lang="pt-BR" sz="1400">
                    <a:latin typeface="Comic Sans MS" pitchFamily="66" charset="0"/>
                  </a:rPr>
                  <a:t>usuário</a:t>
                </a:r>
                <a:endParaRPr lang="pt-BR" sz="2000"/>
              </a:p>
            </p:txBody>
          </p:sp>
        </p:grpSp>
      </p:grpSp>
      <p:grpSp>
        <p:nvGrpSpPr>
          <p:cNvPr id="15385" name="Group 185"/>
          <p:cNvGrpSpPr>
            <a:grpSpLocks/>
          </p:cNvGrpSpPr>
          <p:nvPr/>
        </p:nvGrpSpPr>
        <p:grpSpPr bwMode="auto">
          <a:xfrm>
            <a:off x="7007225" y="1438275"/>
            <a:ext cx="855663" cy="882650"/>
            <a:chOff x="3540" y="866"/>
            <a:chExt cx="539" cy="538"/>
          </a:xfrm>
        </p:grpSpPr>
        <p:graphicFrame>
          <p:nvGraphicFramePr>
            <p:cNvPr id="15364" name="Object 2"/>
            <p:cNvGraphicFramePr>
              <a:graphicFrameLocks noChangeAspect="1"/>
            </p:cNvGraphicFramePr>
            <p:nvPr/>
          </p:nvGraphicFramePr>
          <p:xfrm>
            <a:off x="3540" y="866"/>
            <a:ext cx="392" cy="315"/>
          </p:xfrm>
          <a:graphic>
            <a:graphicData uri="http://schemas.openxmlformats.org/presentationml/2006/ole">
              <p:oleObj spid="_x0000_s15439" name="Clip" r:id="rId7" imgW="1307263" imgH="1084139" progId="">
                <p:embed/>
              </p:oleObj>
            </a:graphicData>
          </a:graphic>
        </p:graphicFrame>
        <p:grpSp>
          <p:nvGrpSpPr>
            <p:cNvPr id="15386" name="Group 187"/>
            <p:cNvGrpSpPr>
              <a:grpSpLocks/>
            </p:cNvGrpSpPr>
            <p:nvPr/>
          </p:nvGrpSpPr>
          <p:grpSpPr bwMode="auto">
            <a:xfrm>
              <a:off x="3567" y="959"/>
              <a:ext cx="512" cy="445"/>
              <a:chOff x="3567" y="959"/>
              <a:chExt cx="512" cy="445"/>
            </a:xfrm>
          </p:grpSpPr>
          <p:sp>
            <p:nvSpPr>
              <p:cNvPr id="15387" name="Rectangle 188"/>
              <p:cNvSpPr>
                <a:spLocks noChangeArrowheads="1"/>
              </p:cNvSpPr>
              <p:nvPr/>
            </p:nvSpPr>
            <p:spPr bwMode="auto">
              <a:xfrm>
                <a:off x="3567" y="972"/>
                <a:ext cx="488" cy="426"/>
              </a:xfrm>
              <a:prstGeom prst="rect">
                <a:avLst/>
              </a:prstGeom>
              <a:solidFill>
                <a:schemeClr val="hlink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pt-BR"/>
              </a:p>
            </p:txBody>
          </p:sp>
          <p:sp>
            <p:nvSpPr>
              <p:cNvPr id="15388" name="Text Box 189"/>
              <p:cNvSpPr txBox="1">
                <a:spLocks noChangeArrowheads="1"/>
              </p:cNvSpPr>
              <p:nvPr/>
            </p:nvSpPr>
            <p:spPr bwMode="auto">
              <a:xfrm>
                <a:off x="3580" y="959"/>
                <a:ext cx="499" cy="44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 eaLnBrk="0" hangingPunct="0"/>
                <a:r>
                  <a:rPr lang="pt-BR" sz="1400">
                    <a:latin typeface="Comic Sans MS" pitchFamily="66" charset="0"/>
                  </a:rPr>
                  <a:t>agente </a:t>
                </a:r>
                <a:br>
                  <a:rPr lang="pt-BR" sz="1400">
                    <a:latin typeface="Comic Sans MS" pitchFamily="66" charset="0"/>
                  </a:rPr>
                </a:br>
                <a:r>
                  <a:rPr lang="pt-BR" sz="1400">
                    <a:latin typeface="Comic Sans MS" pitchFamily="66" charset="0"/>
                  </a:rPr>
                  <a:t>de </a:t>
                </a:r>
                <a:br>
                  <a:rPr lang="pt-BR" sz="1400">
                    <a:latin typeface="Comic Sans MS" pitchFamily="66" charset="0"/>
                  </a:rPr>
                </a:br>
                <a:r>
                  <a:rPr lang="pt-BR" sz="1400">
                    <a:latin typeface="Comic Sans MS" pitchFamily="66" charset="0"/>
                  </a:rPr>
                  <a:t>usuário</a:t>
                </a:r>
                <a:endParaRPr lang="pt-BR" sz="2000"/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2: Camada de Aplicação</a:t>
            </a:r>
            <a:endParaRPr lang="pt-BR">
              <a:latin typeface="Times New Roman" pitchFamily="18" charset="0"/>
            </a:endParaRPr>
          </a:p>
        </p:txBody>
      </p:sp>
      <p:sp>
        <p:nvSpPr>
          <p:cNvPr id="76803" name="Espaço Reservado para Número de Slide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0F34F238-94E6-4BF1-8B96-084AC007ABE9}" type="slidenum">
              <a:rPr lang="en-US" smtClean="0"/>
              <a:pPr/>
              <a:t>66</a:t>
            </a:fld>
            <a:endParaRPr lang="en-US" smtClean="0"/>
          </a:p>
        </p:txBody>
      </p:sp>
      <p:sp>
        <p:nvSpPr>
          <p:cNvPr id="7680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sz="3600" smtClean="0"/>
              <a:t>Protocolo POP3</a:t>
            </a:r>
          </a:p>
        </p:txBody>
      </p:sp>
      <p:sp>
        <p:nvSpPr>
          <p:cNvPr id="7680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95300" y="1438275"/>
            <a:ext cx="3971925" cy="4648200"/>
          </a:xfrm>
        </p:spPr>
        <p:txBody>
          <a:bodyPr/>
          <a:lstStyle/>
          <a:p>
            <a:pPr>
              <a:lnSpc>
                <a:spcPct val="90000"/>
              </a:lnSpc>
              <a:buFont typeface="ZapfDingbats" pitchFamily="82" charset="0"/>
              <a:buNone/>
            </a:pPr>
            <a:r>
              <a:rPr lang="pt-BR" sz="2400" smtClean="0">
                <a:solidFill>
                  <a:srgbClr val="FF0000"/>
                </a:solidFill>
              </a:rPr>
              <a:t>fase de autorização</a:t>
            </a:r>
            <a:endParaRPr lang="pt-BR" sz="2000" smtClean="0"/>
          </a:p>
          <a:p>
            <a:pPr>
              <a:lnSpc>
                <a:spcPct val="90000"/>
              </a:lnSpc>
            </a:pPr>
            <a:r>
              <a:rPr lang="pt-BR" sz="2000" smtClean="0"/>
              <a:t>comandos do cliente: </a:t>
            </a:r>
          </a:p>
          <a:p>
            <a:pPr lvl="1">
              <a:lnSpc>
                <a:spcPct val="90000"/>
              </a:lnSpc>
            </a:pPr>
            <a:r>
              <a:rPr lang="pt-BR" sz="2000" b="1" smtClean="0">
                <a:latin typeface="Courier New" pitchFamily="49" charset="0"/>
              </a:rPr>
              <a:t>user:</a:t>
            </a:r>
            <a:r>
              <a:rPr lang="pt-BR" sz="2000" smtClean="0"/>
              <a:t> declara nome</a:t>
            </a:r>
          </a:p>
          <a:p>
            <a:pPr lvl="1">
              <a:lnSpc>
                <a:spcPct val="90000"/>
              </a:lnSpc>
            </a:pPr>
            <a:r>
              <a:rPr lang="pt-BR" sz="2000" b="1" smtClean="0">
                <a:latin typeface="Courier New" pitchFamily="49" charset="0"/>
              </a:rPr>
              <a:t>pass:</a:t>
            </a:r>
            <a:r>
              <a:rPr lang="pt-BR" sz="2000" smtClean="0"/>
              <a:t> senha</a:t>
            </a:r>
          </a:p>
          <a:p>
            <a:pPr>
              <a:lnSpc>
                <a:spcPct val="90000"/>
              </a:lnSpc>
            </a:pPr>
            <a:r>
              <a:rPr lang="pt-BR" sz="2000" smtClean="0"/>
              <a:t>servidor responde</a:t>
            </a:r>
          </a:p>
          <a:p>
            <a:pPr lvl="1">
              <a:lnSpc>
                <a:spcPct val="90000"/>
              </a:lnSpc>
            </a:pPr>
            <a:r>
              <a:rPr lang="pt-BR" sz="2000" b="1" smtClean="0">
                <a:latin typeface="Courier New" pitchFamily="49" charset="0"/>
              </a:rPr>
              <a:t>+OK</a:t>
            </a:r>
          </a:p>
          <a:p>
            <a:pPr lvl="1">
              <a:lnSpc>
                <a:spcPct val="90000"/>
              </a:lnSpc>
            </a:pPr>
            <a:r>
              <a:rPr lang="pt-BR" sz="2000" b="1" smtClean="0">
                <a:latin typeface="Courier New" pitchFamily="49" charset="0"/>
              </a:rPr>
              <a:t>-ERR</a:t>
            </a:r>
            <a:endParaRPr lang="pt-BR" sz="1800" smtClean="0"/>
          </a:p>
          <a:p>
            <a:pPr>
              <a:lnSpc>
                <a:spcPct val="90000"/>
              </a:lnSpc>
              <a:buFont typeface="ZapfDingbats" pitchFamily="82" charset="0"/>
              <a:buNone/>
            </a:pPr>
            <a:r>
              <a:rPr lang="pt-BR" sz="2400" smtClean="0">
                <a:solidFill>
                  <a:srgbClr val="FF0000"/>
                </a:solidFill>
              </a:rPr>
              <a:t>fase de transação, </a:t>
            </a:r>
            <a:r>
              <a:rPr lang="pt-BR" sz="2000" smtClean="0">
                <a:solidFill>
                  <a:schemeClr val="tx2"/>
                </a:solidFill>
              </a:rPr>
              <a:t>cliente:</a:t>
            </a:r>
            <a:endParaRPr lang="pt-BR" sz="2000" smtClean="0"/>
          </a:p>
          <a:p>
            <a:pPr>
              <a:lnSpc>
                <a:spcPct val="90000"/>
              </a:lnSpc>
            </a:pPr>
            <a:r>
              <a:rPr lang="pt-BR" sz="2000" b="1" smtClean="0">
                <a:latin typeface="Courier New" pitchFamily="49" charset="0"/>
              </a:rPr>
              <a:t>list:</a:t>
            </a:r>
            <a:r>
              <a:rPr lang="pt-BR" sz="2000" smtClean="0"/>
              <a:t> lista números das msgs</a:t>
            </a:r>
          </a:p>
          <a:p>
            <a:pPr>
              <a:lnSpc>
                <a:spcPct val="90000"/>
              </a:lnSpc>
            </a:pPr>
            <a:r>
              <a:rPr lang="pt-BR" sz="2000" b="1" smtClean="0">
                <a:latin typeface="Courier New" pitchFamily="49" charset="0"/>
              </a:rPr>
              <a:t>retr:</a:t>
            </a:r>
            <a:r>
              <a:rPr lang="pt-BR" sz="2000" smtClean="0"/>
              <a:t> recupera msg por número</a:t>
            </a:r>
          </a:p>
          <a:p>
            <a:pPr>
              <a:lnSpc>
                <a:spcPct val="90000"/>
              </a:lnSpc>
            </a:pPr>
            <a:r>
              <a:rPr lang="pt-BR" sz="2000" b="1" smtClean="0">
                <a:latin typeface="Courier New" pitchFamily="49" charset="0"/>
              </a:rPr>
              <a:t>dele:</a:t>
            </a:r>
            <a:r>
              <a:rPr lang="pt-BR" sz="2000" smtClean="0"/>
              <a:t> apaga msg</a:t>
            </a:r>
          </a:p>
          <a:p>
            <a:pPr>
              <a:lnSpc>
                <a:spcPct val="90000"/>
              </a:lnSpc>
            </a:pPr>
            <a:r>
              <a:rPr lang="pt-BR" sz="2000" b="1" smtClean="0">
                <a:latin typeface="Courier New" pitchFamily="49" charset="0"/>
              </a:rPr>
              <a:t>quit</a:t>
            </a:r>
          </a:p>
        </p:txBody>
      </p:sp>
      <p:sp>
        <p:nvSpPr>
          <p:cNvPr id="76806" name="Text Box 7"/>
          <p:cNvSpPr txBox="1">
            <a:spLocks noChangeArrowheads="1"/>
          </p:cNvSpPr>
          <p:nvPr/>
        </p:nvSpPr>
        <p:spPr bwMode="auto">
          <a:xfrm>
            <a:off x="4340225" y="2309813"/>
            <a:ext cx="4268788" cy="402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2400"/>
              <a:t>         </a:t>
            </a:r>
            <a:r>
              <a:rPr lang="en-US" sz="1800" b="1">
                <a:latin typeface="Courier New" pitchFamily="49" charset="0"/>
              </a:rPr>
              <a:t>C: list </a:t>
            </a:r>
          </a:p>
          <a:p>
            <a:pPr eaLnBrk="0" hangingPunct="0"/>
            <a:r>
              <a:rPr lang="en-US" sz="1800" b="1">
                <a:latin typeface="Courier New" pitchFamily="49" charset="0"/>
              </a:rPr>
              <a:t>     S: 1 498 </a:t>
            </a:r>
          </a:p>
          <a:p>
            <a:pPr eaLnBrk="0" hangingPunct="0"/>
            <a:r>
              <a:rPr lang="en-US" sz="1800" b="1">
                <a:latin typeface="Courier New" pitchFamily="49" charset="0"/>
              </a:rPr>
              <a:t>     S: 2 912 </a:t>
            </a:r>
          </a:p>
          <a:p>
            <a:pPr eaLnBrk="0" hangingPunct="0"/>
            <a:r>
              <a:rPr lang="en-US" sz="1800" b="1">
                <a:latin typeface="Courier New" pitchFamily="49" charset="0"/>
              </a:rPr>
              <a:t>     S: . </a:t>
            </a:r>
          </a:p>
          <a:p>
            <a:pPr eaLnBrk="0" hangingPunct="0"/>
            <a:r>
              <a:rPr lang="en-US" sz="1800" b="1">
                <a:latin typeface="Courier New" pitchFamily="49" charset="0"/>
              </a:rPr>
              <a:t>     C: retr 1 </a:t>
            </a:r>
          </a:p>
          <a:p>
            <a:pPr eaLnBrk="0" hangingPunct="0"/>
            <a:r>
              <a:rPr lang="en-US" sz="1800" b="1">
                <a:latin typeface="Courier New" pitchFamily="49" charset="0"/>
              </a:rPr>
              <a:t>     S: &lt;message 1 contents&gt;</a:t>
            </a:r>
          </a:p>
          <a:p>
            <a:pPr eaLnBrk="0" hangingPunct="0"/>
            <a:r>
              <a:rPr lang="en-US" sz="1800" b="1">
                <a:latin typeface="Courier New" pitchFamily="49" charset="0"/>
              </a:rPr>
              <a:t>     S: . </a:t>
            </a:r>
          </a:p>
          <a:p>
            <a:pPr eaLnBrk="0" hangingPunct="0"/>
            <a:r>
              <a:rPr lang="en-US" sz="1800" b="1">
                <a:latin typeface="Courier New" pitchFamily="49" charset="0"/>
              </a:rPr>
              <a:t>     C: dele 1 </a:t>
            </a:r>
          </a:p>
          <a:p>
            <a:pPr eaLnBrk="0" hangingPunct="0"/>
            <a:r>
              <a:rPr lang="en-US" sz="1800" b="1">
                <a:latin typeface="Courier New" pitchFamily="49" charset="0"/>
              </a:rPr>
              <a:t>     C: retr 2 </a:t>
            </a:r>
          </a:p>
          <a:p>
            <a:pPr eaLnBrk="0" hangingPunct="0"/>
            <a:r>
              <a:rPr lang="en-US" sz="1800" b="1">
                <a:latin typeface="Courier New" pitchFamily="49" charset="0"/>
              </a:rPr>
              <a:t>     S: &lt;message 1 contents&gt;</a:t>
            </a:r>
          </a:p>
          <a:p>
            <a:pPr eaLnBrk="0" hangingPunct="0"/>
            <a:r>
              <a:rPr lang="en-US" sz="1800" b="1">
                <a:latin typeface="Courier New" pitchFamily="49" charset="0"/>
              </a:rPr>
              <a:t>     S: . </a:t>
            </a:r>
          </a:p>
          <a:p>
            <a:pPr eaLnBrk="0" hangingPunct="0"/>
            <a:r>
              <a:rPr lang="en-US" sz="1800" b="1">
                <a:latin typeface="Courier New" pitchFamily="49" charset="0"/>
              </a:rPr>
              <a:t>     C: dele 2 </a:t>
            </a:r>
          </a:p>
          <a:p>
            <a:pPr eaLnBrk="0" hangingPunct="0"/>
            <a:r>
              <a:rPr lang="en-US" sz="1800" b="1">
                <a:latin typeface="Courier New" pitchFamily="49" charset="0"/>
              </a:rPr>
              <a:t>     C: quit </a:t>
            </a:r>
          </a:p>
          <a:p>
            <a:pPr eaLnBrk="0" hangingPunct="0"/>
            <a:r>
              <a:rPr lang="en-US" sz="1800" b="1">
                <a:latin typeface="Courier New" pitchFamily="49" charset="0"/>
              </a:rPr>
              <a:t>     S: +OK </a:t>
            </a:r>
            <a:r>
              <a:rPr lang="en-US" sz="1400" b="1">
                <a:latin typeface="Courier New" pitchFamily="49" charset="0"/>
              </a:rPr>
              <a:t>POP3 server signing off</a:t>
            </a:r>
            <a:endParaRPr lang="en-US" sz="1800" b="1">
              <a:latin typeface="Courier New" pitchFamily="49" charset="0"/>
            </a:endParaRPr>
          </a:p>
        </p:txBody>
      </p:sp>
      <p:sp>
        <p:nvSpPr>
          <p:cNvPr id="76807" name="Text Box 10"/>
          <p:cNvSpPr txBox="1">
            <a:spLocks noChangeArrowheads="1"/>
          </p:cNvSpPr>
          <p:nvPr/>
        </p:nvSpPr>
        <p:spPr bwMode="auto">
          <a:xfrm>
            <a:off x="4989513" y="590550"/>
            <a:ext cx="3981450" cy="173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endParaRPr lang="en-US" sz="1800" b="1">
              <a:latin typeface="Courier New" pitchFamily="49" charset="0"/>
            </a:endParaRPr>
          </a:p>
          <a:p>
            <a:pPr eaLnBrk="0" hangingPunct="0"/>
            <a:r>
              <a:rPr lang="en-US" sz="1800" b="1">
                <a:latin typeface="Courier New" pitchFamily="49" charset="0"/>
              </a:rPr>
              <a:t>S: +OK POP3 server ready </a:t>
            </a:r>
          </a:p>
          <a:p>
            <a:pPr eaLnBrk="0" hangingPunct="0"/>
            <a:r>
              <a:rPr lang="en-US" sz="1800" b="1">
                <a:latin typeface="Courier New" pitchFamily="49" charset="0"/>
              </a:rPr>
              <a:t>C: user ana </a:t>
            </a:r>
          </a:p>
          <a:p>
            <a:pPr eaLnBrk="0" hangingPunct="0"/>
            <a:r>
              <a:rPr lang="en-US" sz="1800" b="1">
                <a:latin typeface="Courier New" pitchFamily="49" charset="0"/>
              </a:rPr>
              <a:t>S: +OK </a:t>
            </a:r>
          </a:p>
          <a:p>
            <a:pPr eaLnBrk="0" hangingPunct="0"/>
            <a:r>
              <a:rPr lang="en-US" sz="1800" b="1">
                <a:latin typeface="Courier New" pitchFamily="49" charset="0"/>
              </a:rPr>
              <a:t>C: pass faminta </a:t>
            </a:r>
          </a:p>
          <a:p>
            <a:pPr eaLnBrk="0" hangingPunct="0"/>
            <a:r>
              <a:rPr lang="en-US" sz="1800" b="1">
                <a:latin typeface="Courier New" pitchFamily="49" charset="0"/>
              </a:rPr>
              <a:t>S: +OK</a:t>
            </a:r>
            <a:r>
              <a:rPr lang="en-US" sz="1400" b="1">
                <a:latin typeface="Courier New" pitchFamily="49" charset="0"/>
              </a:rPr>
              <a:t> user successfully logged on</a:t>
            </a:r>
            <a:endParaRPr lang="en-US" sz="2400"/>
          </a:p>
        </p:txBody>
      </p:sp>
      <p:sp>
        <p:nvSpPr>
          <p:cNvPr id="76808" name="Freeform 11"/>
          <p:cNvSpPr>
            <a:spLocks/>
          </p:cNvSpPr>
          <p:nvPr/>
        </p:nvSpPr>
        <p:spPr bwMode="auto">
          <a:xfrm>
            <a:off x="4972050" y="847725"/>
            <a:ext cx="371475" cy="1457325"/>
          </a:xfrm>
          <a:custGeom>
            <a:avLst/>
            <a:gdLst>
              <a:gd name="T0" fmla="*/ 2147483647 w 234"/>
              <a:gd name="T1" fmla="*/ 0 h 918"/>
              <a:gd name="T2" fmla="*/ 0 w 234"/>
              <a:gd name="T3" fmla="*/ 0 h 918"/>
              <a:gd name="T4" fmla="*/ 0 w 234"/>
              <a:gd name="T5" fmla="*/ 2147483647 h 918"/>
              <a:gd name="T6" fmla="*/ 2147483647 w 234"/>
              <a:gd name="T7" fmla="*/ 2147483647 h 918"/>
              <a:gd name="T8" fmla="*/ 0 60000 65536"/>
              <a:gd name="T9" fmla="*/ 0 60000 65536"/>
              <a:gd name="T10" fmla="*/ 0 60000 65536"/>
              <a:gd name="T11" fmla="*/ 0 60000 65536"/>
              <a:gd name="T12" fmla="*/ 0 w 234"/>
              <a:gd name="T13" fmla="*/ 0 h 918"/>
              <a:gd name="T14" fmla="*/ 234 w 234"/>
              <a:gd name="T15" fmla="*/ 918 h 91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34" h="918">
                <a:moveTo>
                  <a:pt x="234" y="0"/>
                </a:moveTo>
                <a:lnTo>
                  <a:pt x="0" y="0"/>
                </a:lnTo>
                <a:lnTo>
                  <a:pt x="0" y="918"/>
                </a:lnTo>
                <a:lnTo>
                  <a:pt x="228" y="918"/>
                </a:lnTo>
              </a:path>
            </a:pathLst>
          </a:custGeom>
          <a:noFill/>
          <a:ln w="19050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76809" name="Line 13"/>
          <p:cNvSpPr>
            <a:spLocks noChangeShapeType="1"/>
          </p:cNvSpPr>
          <p:nvPr/>
        </p:nvSpPr>
        <p:spPr bwMode="auto">
          <a:xfrm flipV="1">
            <a:off x="3486150" y="1438275"/>
            <a:ext cx="1400175" cy="238125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76810" name="Freeform 14"/>
          <p:cNvSpPr>
            <a:spLocks/>
          </p:cNvSpPr>
          <p:nvPr/>
        </p:nvSpPr>
        <p:spPr bwMode="auto">
          <a:xfrm>
            <a:off x="4962525" y="2428875"/>
            <a:ext cx="371475" cy="3895725"/>
          </a:xfrm>
          <a:custGeom>
            <a:avLst/>
            <a:gdLst>
              <a:gd name="T0" fmla="*/ 2147483647 w 234"/>
              <a:gd name="T1" fmla="*/ 0 h 918"/>
              <a:gd name="T2" fmla="*/ 0 w 234"/>
              <a:gd name="T3" fmla="*/ 0 h 918"/>
              <a:gd name="T4" fmla="*/ 0 w 234"/>
              <a:gd name="T5" fmla="*/ 2147483647 h 918"/>
              <a:gd name="T6" fmla="*/ 2147483647 w 234"/>
              <a:gd name="T7" fmla="*/ 2147483647 h 918"/>
              <a:gd name="T8" fmla="*/ 0 60000 65536"/>
              <a:gd name="T9" fmla="*/ 0 60000 65536"/>
              <a:gd name="T10" fmla="*/ 0 60000 65536"/>
              <a:gd name="T11" fmla="*/ 0 60000 65536"/>
              <a:gd name="T12" fmla="*/ 0 w 234"/>
              <a:gd name="T13" fmla="*/ 0 h 918"/>
              <a:gd name="T14" fmla="*/ 234 w 234"/>
              <a:gd name="T15" fmla="*/ 918 h 91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34" h="918">
                <a:moveTo>
                  <a:pt x="234" y="0"/>
                </a:moveTo>
                <a:lnTo>
                  <a:pt x="0" y="0"/>
                </a:lnTo>
                <a:lnTo>
                  <a:pt x="0" y="918"/>
                </a:lnTo>
                <a:lnTo>
                  <a:pt x="228" y="918"/>
                </a:lnTo>
              </a:path>
            </a:pathLst>
          </a:custGeom>
          <a:noFill/>
          <a:ln w="19050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76811" name="Line 15"/>
          <p:cNvSpPr>
            <a:spLocks noChangeShapeType="1"/>
          </p:cNvSpPr>
          <p:nvPr/>
        </p:nvSpPr>
        <p:spPr bwMode="auto">
          <a:xfrm flipV="1">
            <a:off x="3152775" y="3952875"/>
            <a:ext cx="1733550" cy="32385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2: Camada de Aplicação</a:t>
            </a:r>
            <a:endParaRPr lang="pt-BR">
              <a:latin typeface="Times New Roman" pitchFamily="18" charset="0"/>
            </a:endParaRPr>
          </a:p>
        </p:txBody>
      </p:sp>
      <p:sp>
        <p:nvSpPr>
          <p:cNvPr id="77827" name="Espaço Reservado para Número de Slide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D930DE0E-3E91-40A4-9193-7BC969E2CAAD}" type="slidenum">
              <a:rPr lang="en-US" smtClean="0"/>
              <a:pPr/>
              <a:t>67</a:t>
            </a:fld>
            <a:endParaRPr lang="en-US" smtClean="0"/>
          </a:p>
        </p:txBody>
      </p:sp>
      <p:sp>
        <p:nvSpPr>
          <p:cNvPr id="7782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POP3 (mais) e IMAP</a:t>
            </a:r>
          </a:p>
        </p:txBody>
      </p:sp>
      <p:sp>
        <p:nvSpPr>
          <p:cNvPr id="7782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20700" y="1343025"/>
            <a:ext cx="3810000" cy="4648200"/>
          </a:xfrm>
        </p:spPr>
        <p:txBody>
          <a:bodyPr/>
          <a:lstStyle/>
          <a:p>
            <a:pPr>
              <a:buFont typeface="ZapfDingbats" pitchFamily="82" charset="0"/>
              <a:buNone/>
            </a:pPr>
            <a:r>
              <a:rPr lang="pt-BR" sz="2400" smtClean="0">
                <a:solidFill>
                  <a:srgbClr val="FF0000"/>
                </a:solidFill>
              </a:rPr>
              <a:t>Mais sobre o POP3</a:t>
            </a:r>
            <a:endParaRPr lang="pt-BR" sz="2400" smtClean="0"/>
          </a:p>
          <a:p>
            <a:r>
              <a:rPr lang="pt-BR" sz="2400" smtClean="0"/>
              <a:t>O exemplo anterior usa o modo “</a:t>
            </a:r>
            <a:r>
              <a:rPr lang="pt-BR" sz="2400" i="1" smtClean="0"/>
              <a:t>download</a:t>
            </a:r>
            <a:r>
              <a:rPr lang="pt-BR" sz="2400" smtClean="0"/>
              <a:t> e delete”.</a:t>
            </a:r>
          </a:p>
          <a:p>
            <a:r>
              <a:rPr lang="pt-BR" sz="2400" smtClean="0"/>
              <a:t>Bob não pode reler as mensagens se mudar de cliente</a:t>
            </a:r>
          </a:p>
          <a:p>
            <a:r>
              <a:rPr lang="pt-BR" sz="2400" smtClean="0"/>
              <a:t>“</a:t>
            </a:r>
            <a:r>
              <a:rPr lang="pt-BR" sz="2400" i="1" smtClean="0"/>
              <a:t>Download</a:t>
            </a:r>
            <a:r>
              <a:rPr lang="pt-BR" sz="2400" smtClean="0"/>
              <a:t>-e-mantenha”: copia as mensagens em clientes diferentes </a:t>
            </a:r>
          </a:p>
          <a:p>
            <a:r>
              <a:rPr lang="pt-BR" sz="2400" smtClean="0"/>
              <a:t>POP3 não mantém estado entre conexões</a:t>
            </a:r>
          </a:p>
        </p:txBody>
      </p:sp>
      <p:sp>
        <p:nvSpPr>
          <p:cNvPr id="77830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4483100" y="1381125"/>
            <a:ext cx="4324350" cy="4648200"/>
          </a:xfrm>
        </p:spPr>
        <p:txBody>
          <a:bodyPr/>
          <a:lstStyle/>
          <a:p>
            <a:pPr>
              <a:buFont typeface="ZapfDingbats" pitchFamily="82" charset="0"/>
              <a:buNone/>
            </a:pPr>
            <a:r>
              <a:rPr lang="pt-BR" sz="2400" smtClean="0">
                <a:solidFill>
                  <a:srgbClr val="FF0000"/>
                </a:solidFill>
              </a:rPr>
              <a:t>IMAP</a:t>
            </a:r>
            <a:endParaRPr lang="pt-BR" sz="2400" smtClean="0"/>
          </a:p>
          <a:p>
            <a:r>
              <a:rPr lang="pt-BR" sz="2400" smtClean="0"/>
              <a:t>Mantém todas as mensagens num único lugar: o servidor</a:t>
            </a:r>
          </a:p>
          <a:p>
            <a:r>
              <a:rPr lang="pt-BR" sz="2400" smtClean="0"/>
              <a:t>Permite ao usuário organizar as mensagens em pastas</a:t>
            </a:r>
          </a:p>
          <a:p>
            <a:r>
              <a:rPr lang="pt-BR" sz="2400" smtClean="0"/>
              <a:t>O IMAP mantém o estado do usuário entre sessões:</a:t>
            </a:r>
          </a:p>
          <a:p>
            <a:pPr lvl="1"/>
            <a:r>
              <a:rPr lang="pt-BR" sz="2000" smtClean="0"/>
              <a:t>nomes das pastas e mapeamentos entre as IDs das mensagens e o nome da pasta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2: Camada de Aplicação</a:t>
            </a:r>
            <a:endParaRPr lang="pt-BR">
              <a:latin typeface="Times New Roman" pitchFamily="18" charset="0"/>
            </a:endParaRPr>
          </a:p>
        </p:txBody>
      </p:sp>
      <p:sp>
        <p:nvSpPr>
          <p:cNvPr id="30723" name="Espaço Reservado para Número de Slide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BE8C0B2C-A508-4D66-8805-C1F4F48E2AB1}" type="slidenum">
              <a:rPr lang="en-US" smtClean="0"/>
              <a:pPr/>
              <a:t>68</a:t>
            </a:fld>
            <a:endParaRPr lang="en-US" smtClean="0"/>
          </a:p>
        </p:txBody>
      </p:sp>
      <p:sp>
        <p:nvSpPr>
          <p:cNvPr id="30724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Capítulo 2: Roteiro</a:t>
            </a:r>
          </a:p>
        </p:txBody>
      </p:sp>
      <p:sp>
        <p:nvSpPr>
          <p:cNvPr id="30725" name="Rectangle 1027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r>
              <a:rPr lang="pt-BR" sz="2400" smtClean="0"/>
              <a:t>2.1 Princípios de aplicações de rede</a:t>
            </a:r>
          </a:p>
          <a:p>
            <a:r>
              <a:rPr lang="pt-BR" sz="2400" smtClean="0"/>
              <a:t>2.2 A Web e o HTTP</a:t>
            </a:r>
          </a:p>
          <a:p>
            <a:r>
              <a:rPr lang="pt-BR" sz="2400" smtClean="0"/>
              <a:t>2.3 Transferência de arquivo: FTP</a:t>
            </a:r>
          </a:p>
          <a:p>
            <a:r>
              <a:rPr lang="pt-BR" sz="2400" smtClean="0"/>
              <a:t>2.4 Correio Eletrônico na Internet</a:t>
            </a:r>
          </a:p>
          <a:p>
            <a:r>
              <a:rPr lang="pt-BR" sz="2400" smtClean="0">
                <a:solidFill>
                  <a:srgbClr val="FF0000"/>
                </a:solidFill>
              </a:rPr>
              <a:t>2.5 DNS: o serviço de diretório da Internet</a:t>
            </a:r>
          </a:p>
          <a:p>
            <a:endParaRPr lang="pt-BR" sz="2400" smtClean="0"/>
          </a:p>
        </p:txBody>
      </p:sp>
      <p:sp>
        <p:nvSpPr>
          <p:cNvPr id="30726" name="Rectangle 1028"/>
          <p:cNvSpPr>
            <a:spLocks noGrp="1" noChangeArrowheads="1"/>
          </p:cNvSpPr>
          <p:nvPr>
            <p:ph type="body" sz="half" idx="2"/>
          </p:nvPr>
        </p:nvSpPr>
        <p:spPr>
          <a:xfrm>
            <a:off x="4495800" y="1600200"/>
            <a:ext cx="4054475" cy="4648200"/>
          </a:xfrm>
        </p:spPr>
        <p:txBody>
          <a:bodyPr/>
          <a:lstStyle/>
          <a:p>
            <a:r>
              <a:rPr lang="pt-BR" sz="2400" smtClean="0"/>
              <a:t>2.6 Aplicações P2P</a:t>
            </a:r>
          </a:p>
          <a:p>
            <a:r>
              <a:rPr lang="pt-BR" sz="2400" smtClean="0"/>
              <a:t>2.7 Programação e desenvolvimento de aplicações com TCP</a:t>
            </a:r>
          </a:p>
          <a:p>
            <a:r>
              <a:rPr lang="pt-BR" sz="2400" smtClean="0"/>
              <a:t>2.8 Programação de </a:t>
            </a:r>
            <a:r>
              <a:rPr lang="pt-BR" sz="2400" i="1" err="1" smtClean="0"/>
              <a:t>sockets</a:t>
            </a:r>
            <a:r>
              <a:rPr lang="pt-BR" sz="2400" smtClean="0"/>
              <a:t> com UDP</a:t>
            </a:r>
          </a:p>
          <a:p>
            <a:endParaRPr lang="pt-BR" sz="2400" smtClean="0"/>
          </a:p>
          <a:p>
            <a:pPr>
              <a:buFont typeface="ZapfDingbats" pitchFamily="82" charset="0"/>
              <a:buNone/>
            </a:pPr>
            <a:endParaRPr lang="pt-BR" sz="2400" smtClean="0"/>
          </a:p>
        </p:txBody>
      </p:sp>
    </p:spTree>
    <p:extLst>
      <p:ext uri="{BB962C8B-B14F-4D97-AF65-F5344CB8AC3E}">
        <p14:creationId xmlns:p14="http://schemas.microsoft.com/office/powerpoint/2010/main" xmlns="" val="3267778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Espaço Reservado para Rodapé 5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/>
              <a:t>2: Camada de Aplicação</a:t>
            </a:r>
            <a:endParaRPr lang="pt-BR" smtClean="0">
              <a:latin typeface="Times New Roman" pitchFamily="18" charset="0"/>
            </a:endParaRPr>
          </a:p>
        </p:txBody>
      </p:sp>
      <p:sp>
        <p:nvSpPr>
          <p:cNvPr id="20483" name="Espaço Reservado para Número de Slide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62CAB5CE-5453-49F6-896E-C62E4188253D}" type="slidenum">
              <a:rPr lang="en-US" smtClean="0"/>
              <a:pPr/>
              <a:t>69</a:t>
            </a:fld>
            <a:endParaRPr lang="en-US" smtClean="0"/>
          </a:p>
        </p:txBody>
      </p:sp>
      <p:sp>
        <p:nvSpPr>
          <p:cNvPr id="2048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sz="3600" smtClean="0"/>
              <a:t>DNS: </a:t>
            </a:r>
            <a:r>
              <a:rPr lang="pt-BR" sz="3600" i="1" smtClean="0"/>
              <a:t>Domain Name System</a:t>
            </a:r>
            <a:endParaRPr lang="pt-BR" i="1" smtClean="0"/>
          </a:p>
        </p:txBody>
      </p:sp>
      <p:sp>
        <p:nvSpPr>
          <p:cNvPr id="20485" name="Rectangle 3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>
              <a:lnSpc>
                <a:spcPct val="90000"/>
              </a:lnSpc>
              <a:buFont typeface="ZapfDingbats" pitchFamily="82" charset="0"/>
              <a:buNone/>
            </a:pPr>
            <a:r>
              <a:rPr lang="pt-BR" sz="2400" smtClean="0">
                <a:solidFill>
                  <a:srgbClr val="FF0000"/>
                </a:solidFill>
              </a:rPr>
              <a:t>Pessoas:</a:t>
            </a:r>
            <a:r>
              <a:rPr lang="pt-BR" sz="2400" smtClean="0"/>
              <a:t> muitos identificadores:</a:t>
            </a:r>
          </a:p>
          <a:p>
            <a:pPr lvl="1">
              <a:lnSpc>
                <a:spcPct val="90000"/>
              </a:lnSpc>
            </a:pPr>
            <a:r>
              <a:rPr lang="pt-BR" sz="2000" smtClean="0"/>
              <a:t>CPF, nome, no. da Identidade</a:t>
            </a:r>
          </a:p>
          <a:p>
            <a:pPr>
              <a:lnSpc>
                <a:spcPct val="90000"/>
              </a:lnSpc>
              <a:buFont typeface="ZapfDingbats" pitchFamily="82" charset="0"/>
              <a:buNone/>
            </a:pPr>
            <a:r>
              <a:rPr lang="pt-BR" sz="2400" smtClean="0">
                <a:solidFill>
                  <a:srgbClr val="FF0000"/>
                </a:solidFill>
              </a:rPr>
              <a:t>hospedeiros, roteadores Internet :</a:t>
            </a:r>
            <a:endParaRPr lang="pt-BR" sz="2400" smtClean="0"/>
          </a:p>
          <a:p>
            <a:pPr lvl="1">
              <a:lnSpc>
                <a:spcPct val="90000"/>
              </a:lnSpc>
            </a:pPr>
            <a:r>
              <a:rPr lang="pt-BR" sz="2000" smtClean="0"/>
              <a:t>endereço IP (32 bit) - usado p/ endereçar </a:t>
            </a:r>
            <a:r>
              <a:rPr lang="pt-BR" sz="2000" err="1" smtClean="0"/>
              <a:t>datagramas</a:t>
            </a:r>
            <a:endParaRPr lang="pt-BR" sz="2000" smtClean="0"/>
          </a:p>
          <a:p>
            <a:pPr lvl="1">
              <a:lnSpc>
                <a:spcPct val="90000"/>
              </a:lnSpc>
            </a:pPr>
            <a:r>
              <a:rPr lang="pt-BR" sz="2000" smtClean="0"/>
              <a:t>“nome”, ex., www.yahoo.com - usado por gente</a:t>
            </a:r>
          </a:p>
          <a:p>
            <a:pPr>
              <a:lnSpc>
                <a:spcPct val="90000"/>
              </a:lnSpc>
              <a:buFont typeface="ZapfDingbats" pitchFamily="82" charset="0"/>
              <a:buNone/>
            </a:pPr>
            <a:r>
              <a:rPr lang="pt-BR" sz="2400" u="sng" smtClean="0">
                <a:solidFill>
                  <a:srgbClr val="FF0000"/>
                </a:solidFill>
              </a:rPr>
              <a:t>P:</a:t>
            </a:r>
            <a:r>
              <a:rPr lang="pt-BR" sz="2400" smtClean="0"/>
              <a:t> como mapear entre nome e endereço IP?</a:t>
            </a:r>
          </a:p>
        </p:txBody>
      </p:sp>
      <p:sp>
        <p:nvSpPr>
          <p:cNvPr id="20486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4495800" y="1600200"/>
            <a:ext cx="4437063" cy="4648200"/>
          </a:xfrm>
        </p:spPr>
        <p:txBody>
          <a:bodyPr/>
          <a:lstStyle/>
          <a:p>
            <a:pPr>
              <a:lnSpc>
                <a:spcPct val="90000"/>
              </a:lnSpc>
              <a:buFont typeface="ZapfDingbats" pitchFamily="82" charset="0"/>
              <a:buNone/>
            </a:pPr>
            <a:r>
              <a:rPr lang="pt-BR" sz="2400" smtClean="0">
                <a:solidFill>
                  <a:srgbClr val="FF0000"/>
                </a:solidFill>
              </a:rPr>
              <a:t>Domain Name System:</a:t>
            </a:r>
            <a:endParaRPr lang="pt-BR" sz="2400" smtClean="0"/>
          </a:p>
          <a:p>
            <a:pPr>
              <a:lnSpc>
                <a:spcPct val="90000"/>
              </a:lnSpc>
            </a:pPr>
            <a:r>
              <a:rPr lang="pt-BR" sz="2000" i="1" smtClean="0">
                <a:solidFill>
                  <a:schemeClr val="accent2"/>
                </a:solidFill>
              </a:rPr>
              <a:t>base de dados distribuída </a:t>
            </a:r>
            <a:r>
              <a:rPr lang="pt-BR" sz="2000" smtClean="0"/>
              <a:t>implementada na hierarquia de muitos </a:t>
            </a:r>
            <a:r>
              <a:rPr lang="pt-BR" sz="2000" i="1" smtClean="0">
                <a:solidFill>
                  <a:schemeClr val="accent2"/>
                </a:solidFill>
              </a:rPr>
              <a:t>servidores de nomes</a:t>
            </a:r>
            <a:endParaRPr lang="pt-BR" sz="2000" smtClean="0"/>
          </a:p>
          <a:p>
            <a:pPr>
              <a:lnSpc>
                <a:spcPct val="90000"/>
              </a:lnSpc>
            </a:pPr>
            <a:r>
              <a:rPr lang="pt-BR" sz="2000" i="1" smtClean="0">
                <a:solidFill>
                  <a:schemeClr val="accent2"/>
                </a:solidFill>
              </a:rPr>
              <a:t>protocolo de camada de aplicação</a:t>
            </a:r>
            <a:r>
              <a:rPr lang="pt-BR" sz="2000" smtClean="0"/>
              <a:t> permite que hospedeiros, roteadores, servidores de nomes se comuniquem para </a:t>
            </a:r>
            <a:r>
              <a:rPr lang="pt-BR" sz="2000" i="1" smtClean="0">
                <a:solidFill>
                  <a:schemeClr val="accent2"/>
                </a:solidFill>
              </a:rPr>
              <a:t>resolver</a:t>
            </a:r>
            <a:r>
              <a:rPr lang="pt-BR" sz="2000" smtClean="0">
                <a:solidFill>
                  <a:schemeClr val="accent2"/>
                </a:solidFill>
              </a:rPr>
              <a:t> </a:t>
            </a:r>
            <a:r>
              <a:rPr lang="pt-BR" sz="2000" smtClean="0"/>
              <a:t>nomes (tradução endereço/nome)</a:t>
            </a:r>
          </a:p>
          <a:p>
            <a:pPr lvl="1">
              <a:lnSpc>
                <a:spcPct val="90000"/>
              </a:lnSpc>
            </a:pPr>
            <a:r>
              <a:rPr lang="pt-BR" sz="2000" smtClean="0"/>
              <a:t>nota: função imprescindível da Internet implementada como protocolo de camada de aplicação</a:t>
            </a:r>
          </a:p>
          <a:p>
            <a:pPr lvl="1">
              <a:lnSpc>
                <a:spcPct val="90000"/>
              </a:lnSpc>
            </a:pPr>
            <a:r>
              <a:rPr lang="pt-BR" sz="2000" smtClean="0"/>
              <a:t>complexidade na borda da rede</a:t>
            </a:r>
            <a:endParaRPr lang="pt-BR" sz="1800" smtClean="0"/>
          </a:p>
        </p:txBody>
      </p:sp>
    </p:spTree>
    <p:extLst>
      <p:ext uri="{BB962C8B-B14F-4D97-AF65-F5344CB8AC3E}">
        <p14:creationId xmlns:p14="http://schemas.microsoft.com/office/powerpoint/2010/main" xmlns="" val="2394204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Espaço Reservado para Rodapé 5"/>
          <p:cNvSpPr>
            <a:spLocks noGrp="1"/>
          </p:cNvSpPr>
          <p:nvPr>
            <p:ph type="ftr" sz="quarter" idx="11"/>
          </p:nvPr>
        </p:nvSpPr>
        <p:spPr>
          <a:xfrm>
            <a:off x="5538788" y="6400800"/>
            <a:ext cx="2895600" cy="457200"/>
          </a:xfrm>
        </p:spPr>
        <p:txBody>
          <a:bodyPr/>
          <a:lstStyle/>
          <a:p>
            <a:pPr>
              <a:defRPr/>
            </a:pPr>
            <a:r>
              <a:rPr lang="en-US" smtClean="0"/>
              <a:t>2: Camada de Aplicação</a:t>
            </a:r>
            <a:endParaRPr lang="pt-BR">
              <a:latin typeface="Times New Roman" pitchFamily="18" charset="0"/>
            </a:endParaRPr>
          </a:p>
        </p:txBody>
      </p:sp>
      <p:sp>
        <p:nvSpPr>
          <p:cNvPr id="2064" name="Espaço Reservado para Número de Slide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2FDDEB4C-CC1C-46D7-8CFD-42A38F1CD87D}" type="slidenum">
              <a:rPr lang="en-US" smtClean="0"/>
              <a:pPr/>
              <a:t>7</a:t>
            </a:fld>
            <a:endParaRPr lang="en-US" smtClean="0"/>
          </a:p>
        </p:txBody>
      </p:sp>
      <p:sp>
        <p:nvSpPr>
          <p:cNvPr id="2065" name="Rectangle 2"/>
          <p:cNvSpPr>
            <a:spLocks noGrp="1" noChangeArrowheads="1"/>
          </p:cNvSpPr>
          <p:nvPr>
            <p:ph type="title"/>
          </p:nvPr>
        </p:nvSpPr>
        <p:spPr>
          <a:xfrm>
            <a:off x="190500" y="238125"/>
            <a:ext cx="8382000" cy="1143000"/>
          </a:xfrm>
        </p:spPr>
        <p:txBody>
          <a:bodyPr/>
          <a:lstStyle/>
          <a:p>
            <a:r>
              <a:rPr lang="pt-BR" smtClean="0"/>
              <a:t>Arquitetura cliente-servidor</a:t>
            </a:r>
          </a:p>
        </p:txBody>
      </p:sp>
      <p:sp>
        <p:nvSpPr>
          <p:cNvPr id="2066" name="Rectangle 292"/>
          <p:cNvSpPr>
            <a:spLocks noChangeArrowheads="1"/>
          </p:cNvSpPr>
          <p:nvPr/>
        </p:nvSpPr>
        <p:spPr bwMode="auto">
          <a:xfrm>
            <a:off x="509588" y="1470025"/>
            <a:ext cx="4295775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0"/>
              <a:buNone/>
            </a:pPr>
            <a:r>
              <a:rPr lang="pt-BR" sz="2000" dirty="0">
                <a:solidFill>
                  <a:srgbClr val="FF0000"/>
                </a:solidFill>
                <a:latin typeface="Comic Sans MS" pitchFamily="66" charset="0"/>
              </a:rPr>
              <a:t>Servidor:</a:t>
            </a:r>
          </a:p>
          <a:p>
            <a:pPr marL="342900" indent="-342900" eaLnBrk="0" hangingPunct="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0"/>
              <a:buChar char="r"/>
            </a:pPr>
            <a:r>
              <a:rPr lang="pt-BR" sz="2000" dirty="0">
                <a:latin typeface="Comic Sans MS" pitchFamily="66" charset="0"/>
              </a:rPr>
              <a:t>Sempre ligado</a:t>
            </a:r>
          </a:p>
          <a:p>
            <a:pPr marL="342900" indent="-342900" eaLnBrk="0" hangingPunct="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0"/>
              <a:buChar char="r"/>
            </a:pPr>
            <a:r>
              <a:rPr lang="pt-BR" sz="2000" dirty="0">
                <a:latin typeface="Comic Sans MS" pitchFamily="66" charset="0"/>
              </a:rPr>
              <a:t>Endereço IP permanente</a:t>
            </a:r>
          </a:p>
          <a:p>
            <a:pPr marL="342900" indent="-342900" eaLnBrk="0" hangingPunct="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0"/>
              <a:buChar char="r"/>
            </a:pPr>
            <a:r>
              <a:rPr lang="pt-BR" sz="2000" dirty="0" err="1">
                <a:latin typeface="Comic Sans MS" pitchFamily="66" charset="0"/>
              </a:rPr>
              <a:t>Escalabilidade</a:t>
            </a:r>
            <a:r>
              <a:rPr lang="pt-BR" sz="2000" dirty="0">
                <a:latin typeface="Comic Sans MS" pitchFamily="66" charset="0"/>
              </a:rPr>
              <a:t> com </a:t>
            </a:r>
            <a:r>
              <a:rPr lang="pt-BR" sz="2000" i="1" dirty="0" smtClean="0">
                <a:latin typeface="Comic Sans MS" pitchFamily="66" charset="0"/>
              </a:rPr>
              <a:t>data </a:t>
            </a:r>
            <a:r>
              <a:rPr lang="pt-BR" sz="2000" i="1" dirty="0" err="1" smtClean="0">
                <a:latin typeface="Comic Sans MS" pitchFamily="66" charset="0"/>
              </a:rPr>
              <a:t>centers</a:t>
            </a:r>
            <a:r>
              <a:rPr lang="pt-BR" sz="2000" dirty="0" smtClean="0">
                <a:latin typeface="Comic Sans MS" pitchFamily="66" charset="0"/>
              </a:rPr>
              <a:t> </a:t>
            </a:r>
            <a:endParaRPr lang="pt-BR" sz="2400" dirty="0">
              <a:latin typeface="Comic Sans MS" pitchFamily="66" charset="0"/>
            </a:endParaRPr>
          </a:p>
          <a:p>
            <a:pPr marL="342900" indent="-342900" eaLnBrk="0" hangingPunct="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0"/>
              <a:buNone/>
            </a:pPr>
            <a:r>
              <a:rPr lang="pt-BR" sz="2000" dirty="0" smtClean="0">
                <a:solidFill>
                  <a:srgbClr val="FF0000"/>
                </a:solidFill>
                <a:latin typeface="Comic Sans MS" pitchFamily="66" charset="0"/>
              </a:rPr>
              <a:t>Clientes:</a:t>
            </a:r>
            <a:endParaRPr lang="pt-BR" sz="2000" dirty="0">
              <a:solidFill>
                <a:srgbClr val="FF0000"/>
              </a:solidFill>
              <a:latin typeface="Comic Sans MS" pitchFamily="66" charset="0"/>
            </a:endParaRPr>
          </a:p>
          <a:p>
            <a:pPr marL="342900" indent="-342900" eaLnBrk="0" hangingPunct="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0"/>
              <a:buChar char="r"/>
            </a:pPr>
            <a:r>
              <a:rPr lang="pt-BR" sz="2000" dirty="0" smtClean="0">
                <a:latin typeface="Comic Sans MS" pitchFamily="66" charset="0"/>
              </a:rPr>
              <a:t>Comunicam-se </a:t>
            </a:r>
            <a:r>
              <a:rPr lang="pt-BR" sz="2000" dirty="0">
                <a:latin typeface="Comic Sans MS" pitchFamily="66" charset="0"/>
              </a:rPr>
              <a:t>com o servidor</a:t>
            </a:r>
          </a:p>
          <a:p>
            <a:pPr marL="342900" indent="-342900" eaLnBrk="0" hangingPunct="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0"/>
              <a:buChar char="r"/>
            </a:pPr>
            <a:r>
              <a:rPr lang="pt-BR" sz="2000" dirty="0" smtClean="0">
                <a:latin typeface="Comic Sans MS" pitchFamily="66" charset="0"/>
              </a:rPr>
              <a:t>Podem </a:t>
            </a:r>
            <a:r>
              <a:rPr lang="pt-BR" sz="2000" dirty="0">
                <a:latin typeface="Comic Sans MS" pitchFamily="66" charset="0"/>
              </a:rPr>
              <a:t>estar </a:t>
            </a:r>
            <a:r>
              <a:rPr lang="pt-BR" sz="2000" dirty="0" smtClean="0">
                <a:latin typeface="Comic Sans MS" pitchFamily="66" charset="0"/>
              </a:rPr>
              <a:t>conectados </a:t>
            </a:r>
            <a:r>
              <a:rPr lang="pt-BR" sz="2000" dirty="0">
                <a:latin typeface="Comic Sans MS" pitchFamily="66" charset="0"/>
              </a:rPr>
              <a:t>intermitentemente</a:t>
            </a:r>
          </a:p>
          <a:p>
            <a:pPr marL="342900" indent="-342900" eaLnBrk="0" hangingPunct="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0"/>
              <a:buChar char="r"/>
            </a:pPr>
            <a:r>
              <a:rPr lang="pt-BR" sz="2000" dirty="0" smtClean="0">
                <a:latin typeface="Comic Sans MS" pitchFamily="66" charset="0"/>
              </a:rPr>
              <a:t>Podem </a:t>
            </a:r>
            <a:r>
              <a:rPr lang="pt-BR" sz="2000" dirty="0">
                <a:latin typeface="Comic Sans MS" pitchFamily="66" charset="0"/>
              </a:rPr>
              <a:t>ter endereços IP dinâmicos</a:t>
            </a:r>
          </a:p>
          <a:p>
            <a:pPr marL="342900" indent="-342900" eaLnBrk="0" hangingPunct="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0"/>
              <a:buChar char="r"/>
            </a:pPr>
            <a:r>
              <a:rPr lang="pt-BR" sz="2000" dirty="0">
                <a:latin typeface="Comic Sans MS" pitchFamily="66" charset="0"/>
              </a:rPr>
              <a:t>Não se </a:t>
            </a:r>
            <a:r>
              <a:rPr lang="pt-BR" sz="2000" dirty="0" smtClean="0">
                <a:latin typeface="Comic Sans MS" pitchFamily="66" charset="0"/>
              </a:rPr>
              <a:t>comunicam </a:t>
            </a:r>
            <a:r>
              <a:rPr lang="pt-BR" sz="2000" dirty="0">
                <a:latin typeface="Comic Sans MS" pitchFamily="66" charset="0"/>
              </a:rPr>
              <a:t>diretamente com outros clientes</a:t>
            </a:r>
          </a:p>
        </p:txBody>
      </p:sp>
      <p:sp>
        <p:nvSpPr>
          <p:cNvPr id="2067" name="Freeform 462"/>
          <p:cNvSpPr>
            <a:spLocks/>
          </p:cNvSpPr>
          <p:nvPr/>
        </p:nvSpPr>
        <p:spPr bwMode="auto">
          <a:xfrm>
            <a:off x="6942138" y="3621088"/>
            <a:ext cx="1314450" cy="674687"/>
          </a:xfrm>
          <a:custGeom>
            <a:avLst/>
            <a:gdLst>
              <a:gd name="T0" fmla="*/ 962699801 w 828"/>
              <a:gd name="T1" fmla="*/ 75604635 h 425"/>
              <a:gd name="T2" fmla="*/ 932457934 w 828"/>
              <a:gd name="T3" fmla="*/ 75604635 h 425"/>
              <a:gd name="T4" fmla="*/ 317539693 w 828"/>
              <a:gd name="T5" fmla="*/ 80644942 h 425"/>
              <a:gd name="T6" fmla="*/ 15120939 w 828"/>
              <a:gd name="T7" fmla="*/ 317539460 h 425"/>
              <a:gd name="T8" fmla="*/ 231854406 w 828"/>
              <a:gd name="T9" fmla="*/ 690522301 h 425"/>
              <a:gd name="T10" fmla="*/ 735885606 w 828"/>
              <a:gd name="T11" fmla="*/ 967739402 h 425"/>
              <a:gd name="T12" fmla="*/ 1360884371 w 828"/>
              <a:gd name="T13" fmla="*/ 1048384319 h 425"/>
              <a:gd name="T14" fmla="*/ 1759069338 w 828"/>
              <a:gd name="T15" fmla="*/ 831650906 h 425"/>
              <a:gd name="T16" fmla="*/ 1955641467 w 828"/>
              <a:gd name="T17" fmla="*/ 428426320 h 425"/>
              <a:gd name="T18" fmla="*/ 1995963955 w 828"/>
              <a:gd name="T19" fmla="*/ 55443405 h 425"/>
              <a:gd name="T20" fmla="*/ 1411287481 w 828"/>
              <a:gd name="T21" fmla="*/ 95765864 h 425"/>
              <a:gd name="T22" fmla="*/ 962699801 w 828"/>
              <a:gd name="T23" fmla="*/ 75604635 h 425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828"/>
              <a:gd name="T37" fmla="*/ 0 h 425"/>
              <a:gd name="T38" fmla="*/ 828 w 828"/>
              <a:gd name="T39" fmla="*/ 425 h 425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828" h="425">
                <a:moveTo>
                  <a:pt x="382" y="30"/>
                </a:moveTo>
                <a:cubicBezTo>
                  <a:pt x="350" y="29"/>
                  <a:pt x="413" y="30"/>
                  <a:pt x="370" y="30"/>
                </a:cubicBezTo>
                <a:cubicBezTo>
                  <a:pt x="327" y="30"/>
                  <a:pt x="187" y="16"/>
                  <a:pt x="126" y="32"/>
                </a:cubicBezTo>
                <a:cubicBezTo>
                  <a:pt x="65" y="48"/>
                  <a:pt x="12" y="86"/>
                  <a:pt x="6" y="126"/>
                </a:cubicBezTo>
                <a:cubicBezTo>
                  <a:pt x="0" y="166"/>
                  <a:pt x="44" y="231"/>
                  <a:pt x="92" y="274"/>
                </a:cubicBezTo>
                <a:cubicBezTo>
                  <a:pt x="140" y="317"/>
                  <a:pt x="217" y="360"/>
                  <a:pt x="292" y="384"/>
                </a:cubicBezTo>
                <a:cubicBezTo>
                  <a:pt x="367" y="408"/>
                  <a:pt x="472" y="425"/>
                  <a:pt x="540" y="416"/>
                </a:cubicBezTo>
                <a:cubicBezTo>
                  <a:pt x="608" y="407"/>
                  <a:pt x="659" y="371"/>
                  <a:pt x="698" y="330"/>
                </a:cubicBezTo>
                <a:cubicBezTo>
                  <a:pt x="737" y="289"/>
                  <a:pt x="760" y="221"/>
                  <a:pt x="776" y="170"/>
                </a:cubicBezTo>
                <a:cubicBezTo>
                  <a:pt x="792" y="119"/>
                  <a:pt x="828" y="44"/>
                  <a:pt x="792" y="22"/>
                </a:cubicBezTo>
                <a:cubicBezTo>
                  <a:pt x="756" y="0"/>
                  <a:pt x="630" y="37"/>
                  <a:pt x="560" y="38"/>
                </a:cubicBezTo>
                <a:cubicBezTo>
                  <a:pt x="490" y="39"/>
                  <a:pt x="414" y="31"/>
                  <a:pt x="382" y="30"/>
                </a:cubicBezTo>
                <a:close/>
              </a:path>
            </a:pathLst>
          </a:custGeom>
          <a:solidFill>
            <a:srgbClr val="DDDDDD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pt-BR"/>
          </a:p>
        </p:txBody>
      </p:sp>
      <p:sp>
        <p:nvSpPr>
          <p:cNvPr id="2068" name="Freeform 463"/>
          <p:cNvSpPr>
            <a:spLocks/>
          </p:cNvSpPr>
          <p:nvPr/>
        </p:nvSpPr>
        <p:spPr bwMode="auto">
          <a:xfrm>
            <a:off x="6961188" y="2095500"/>
            <a:ext cx="1730375" cy="1044575"/>
          </a:xfrm>
          <a:custGeom>
            <a:avLst/>
            <a:gdLst>
              <a:gd name="T0" fmla="*/ 2147483647 w 765"/>
              <a:gd name="T1" fmla="*/ 51791808 h 459"/>
              <a:gd name="T2" fmla="*/ 1473499230 w 765"/>
              <a:gd name="T3" fmla="*/ 362535844 h 459"/>
              <a:gd name="T4" fmla="*/ 491166363 w 765"/>
              <a:gd name="T5" fmla="*/ 517908937 h 459"/>
              <a:gd name="T6" fmla="*/ 71628472 w 765"/>
              <a:gd name="T7" fmla="*/ 1740175577 h 459"/>
              <a:gd name="T8" fmla="*/ 920937231 w 765"/>
              <a:gd name="T9" fmla="*/ 2147483647 h 459"/>
              <a:gd name="T10" fmla="*/ 1770246007 w 765"/>
              <a:gd name="T11" fmla="*/ 2147483647 h 459"/>
              <a:gd name="T12" fmla="*/ 2147483647 w 765"/>
              <a:gd name="T13" fmla="*/ 2147483647 h 459"/>
              <a:gd name="T14" fmla="*/ 2147483647 w 765"/>
              <a:gd name="T15" fmla="*/ 2147483647 h 459"/>
              <a:gd name="T16" fmla="*/ 2147483647 w 765"/>
              <a:gd name="T17" fmla="*/ 1926624200 h 459"/>
              <a:gd name="T18" fmla="*/ 2147483647 w 765"/>
              <a:gd name="T19" fmla="*/ 818298275 h 459"/>
              <a:gd name="T20" fmla="*/ 2147483647 w 765"/>
              <a:gd name="T21" fmla="*/ 176089426 h 459"/>
              <a:gd name="T22" fmla="*/ 2147483647 w 765"/>
              <a:gd name="T23" fmla="*/ 51791808 h 459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765"/>
              <a:gd name="T37" fmla="*/ 0 h 459"/>
              <a:gd name="T38" fmla="*/ 765 w 765"/>
              <a:gd name="T39" fmla="*/ 459 h 459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765" h="459">
                <a:moveTo>
                  <a:pt x="424" y="10"/>
                </a:moveTo>
                <a:cubicBezTo>
                  <a:pt x="362" y="16"/>
                  <a:pt x="343" y="55"/>
                  <a:pt x="288" y="70"/>
                </a:cubicBezTo>
                <a:cubicBezTo>
                  <a:pt x="233" y="85"/>
                  <a:pt x="142" y="56"/>
                  <a:pt x="96" y="100"/>
                </a:cubicBezTo>
                <a:cubicBezTo>
                  <a:pt x="50" y="144"/>
                  <a:pt x="0" y="279"/>
                  <a:pt x="14" y="336"/>
                </a:cubicBezTo>
                <a:cubicBezTo>
                  <a:pt x="28" y="393"/>
                  <a:pt x="125" y="429"/>
                  <a:pt x="180" y="444"/>
                </a:cubicBezTo>
                <a:cubicBezTo>
                  <a:pt x="235" y="459"/>
                  <a:pt x="279" y="426"/>
                  <a:pt x="346" y="426"/>
                </a:cubicBezTo>
                <a:cubicBezTo>
                  <a:pt x="413" y="426"/>
                  <a:pt x="525" y="443"/>
                  <a:pt x="584" y="444"/>
                </a:cubicBezTo>
                <a:cubicBezTo>
                  <a:pt x="643" y="445"/>
                  <a:pt x="670" y="446"/>
                  <a:pt x="698" y="434"/>
                </a:cubicBezTo>
                <a:cubicBezTo>
                  <a:pt x="726" y="422"/>
                  <a:pt x="743" y="418"/>
                  <a:pt x="752" y="372"/>
                </a:cubicBezTo>
                <a:cubicBezTo>
                  <a:pt x="761" y="326"/>
                  <a:pt x="765" y="214"/>
                  <a:pt x="750" y="158"/>
                </a:cubicBezTo>
                <a:cubicBezTo>
                  <a:pt x="735" y="102"/>
                  <a:pt x="716" y="58"/>
                  <a:pt x="662" y="34"/>
                </a:cubicBezTo>
                <a:cubicBezTo>
                  <a:pt x="608" y="10"/>
                  <a:pt x="505" y="0"/>
                  <a:pt x="424" y="10"/>
                </a:cubicBezTo>
                <a:close/>
              </a:path>
            </a:pathLst>
          </a:custGeom>
          <a:gradFill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</a:gradFill>
          <a:ln w="9525">
            <a:noFill/>
            <a:round/>
            <a:headEnd/>
            <a:tailEnd/>
          </a:ln>
        </p:spPr>
        <p:txBody>
          <a:bodyPr/>
          <a:lstStyle/>
          <a:p>
            <a:endParaRPr lang="pt-BR"/>
          </a:p>
        </p:txBody>
      </p:sp>
      <p:sp>
        <p:nvSpPr>
          <p:cNvPr id="2069" name="Freeform 464"/>
          <p:cNvSpPr>
            <a:spLocks/>
          </p:cNvSpPr>
          <p:nvPr/>
        </p:nvSpPr>
        <p:spPr bwMode="auto">
          <a:xfrm>
            <a:off x="5221288" y="1803400"/>
            <a:ext cx="1644650" cy="1071563"/>
          </a:xfrm>
          <a:custGeom>
            <a:avLst/>
            <a:gdLst>
              <a:gd name="T0" fmla="*/ 1633060877 w 1036"/>
              <a:gd name="T1" fmla="*/ 27722528 h 675"/>
              <a:gd name="T2" fmla="*/ 982860871 w 1036"/>
              <a:gd name="T3" fmla="*/ 133569139 h 675"/>
              <a:gd name="T4" fmla="*/ 519152141 w 1036"/>
              <a:gd name="T5" fmla="*/ 325101083 h 675"/>
              <a:gd name="T6" fmla="*/ 383063669 w 1036"/>
              <a:gd name="T7" fmla="*/ 577116834 h 675"/>
              <a:gd name="T8" fmla="*/ 55443436 w 1036"/>
              <a:gd name="T9" fmla="*/ 748487477 h 675"/>
              <a:gd name="T10" fmla="*/ 45362804 w 1036"/>
              <a:gd name="T11" fmla="*/ 1156753031 h 675"/>
              <a:gd name="T12" fmla="*/ 332660567 w 1036"/>
              <a:gd name="T13" fmla="*/ 1232357726 h 675"/>
              <a:gd name="T14" fmla="*/ 1154231415 w 1036"/>
              <a:gd name="T15" fmla="*/ 1232357726 h 675"/>
              <a:gd name="T16" fmla="*/ 1507053124 w 1036"/>
              <a:gd name="T17" fmla="*/ 1398688056 h 675"/>
              <a:gd name="T18" fmla="*/ 1895157401 w 1036"/>
              <a:gd name="T19" fmla="*/ 1655744021 h 675"/>
              <a:gd name="T20" fmla="*/ 2147483647 w 1036"/>
              <a:gd name="T21" fmla="*/ 1665825044 h 675"/>
              <a:gd name="T22" fmla="*/ 2147483647 w 1036"/>
              <a:gd name="T23" fmla="*/ 1519655569 h 675"/>
              <a:gd name="T24" fmla="*/ 2147483647 w 1036"/>
              <a:gd name="T25" fmla="*/ 1121470840 h 675"/>
              <a:gd name="T26" fmla="*/ 2147483647 w 1036"/>
              <a:gd name="T27" fmla="*/ 733366538 h 675"/>
              <a:gd name="T28" fmla="*/ 2147483647 w 1036"/>
              <a:gd name="T29" fmla="*/ 269657640 h 675"/>
              <a:gd name="T30" fmla="*/ 2147483647 w 1036"/>
              <a:gd name="T31" fmla="*/ 42843467 h 675"/>
              <a:gd name="T32" fmla="*/ 1955641122 w 1036"/>
              <a:gd name="T33" fmla="*/ 7561266 h 675"/>
              <a:gd name="T34" fmla="*/ 1633060877 w 1036"/>
              <a:gd name="T35" fmla="*/ 27722528 h 675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w 1036"/>
              <a:gd name="T55" fmla="*/ 0 h 675"/>
              <a:gd name="T56" fmla="*/ 1036 w 1036"/>
              <a:gd name="T57" fmla="*/ 675 h 675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T54" t="T55" r="T56" b="T57"/>
            <a:pathLst>
              <a:path w="1036" h="675">
                <a:moveTo>
                  <a:pt x="648" y="11"/>
                </a:moveTo>
                <a:cubicBezTo>
                  <a:pt x="584" y="19"/>
                  <a:pt x="464" y="33"/>
                  <a:pt x="390" y="53"/>
                </a:cubicBezTo>
                <a:cubicBezTo>
                  <a:pt x="316" y="73"/>
                  <a:pt x="246" y="100"/>
                  <a:pt x="206" y="129"/>
                </a:cubicBezTo>
                <a:cubicBezTo>
                  <a:pt x="166" y="158"/>
                  <a:pt x="183" y="201"/>
                  <a:pt x="152" y="229"/>
                </a:cubicBezTo>
                <a:cubicBezTo>
                  <a:pt x="121" y="257"/>
                  <a:pt x="44" y="259"/>
                  <a:pt x="22" y="297"/>
                </a:cubicBezTo>
                <a:cubicBezTo>
                  <a:pt x="0" y="335"/>
                  <a:pt x="0" y="427"/>
                  <a:pt x="18" y="459"/>
                </a:cubicBezTo>
                <a:cubicBezTo>
                  <a:pt x="36" y="491"/>
                  <a:pt x="59" y="484"/>
                  <a:pt x="132" y="489"/>
                </a:cubicBezTo>
                <a:cubicBezTo>
                  <a:pt x="205" y="494"/>
                  <a:pt x="380" y="478"/>
                  <a:pt x="458" y="489"/>
                </a:cubicBezTo>
                <a:cubicBezTo>
                  <a:pt x="536" y="500"/>
                  <a:pt x="549" y="527"/>
                  <a:pt x="598" y="555"/>
                </a:cubicBezTo>
                <a:cubicBezTo>
                  <a:pt x="647" y="583"/>
                  <a:pt x="707" y="639"/>
                  <a:pt x="752" y="657"/>
                </a:cubicBezTo>
                <a:cubicBezTo>
                  <a:pt x="797" y="675"/>
                  <a:pt x="837" y="670"/>
                  <a:pt x="870" y="661"/>
                </a:cubicBezTo>
                <a:cubicBezTo>
                  <a:pt x="903" y="652"/>
                  <a:pt x="932" y="639"/>
                  <a:pt x="952" y="603"/>
                </a:cubicBezTo>
                <a:cubicBezTo>
                  <a:pt x="972" y="567"/>
                  <a:pt x="981" y="497"/>
                  <a:pt x="992" y="445"/>
                </a:cubicBezTo>
                <a:cubicBezTo>
                  <a:pt x="1003" y="393"/>
                  <a:pt x="1013" y="347"/>
                  <a:pt x="1018" y="291"/>
                </a:cubicBezTo>
                <a:cubicBezTo>
                  <a:pt x="1023" y="235"/>
                  <a:pt x="1036" y="153"/>
                  <a:pt x="1022" y="107"/>
                </a:cubicBezTo>
                <a:cubicBezTo>
                  <a:pt x="1008" y="61"/>
                  <a:pt x="975" y="34"/>
                  <a:pt x="934" y="17"/>
                </a:cubicBezTo>
                <a:cubicBezTo>
                  <a:pt x="893" y="0"/>
                  <a:pt x="824" y="4"/>
                  <a:pt x="776" y="3"/>
                </a:cubicBezTo>
                <a:cubicBezTo>
                  <a:pt x="728" y="2"/>
                  <a:pt x="712" y="3"/>
                  <a:pt x="648" y="11"/>
                </a:cubicBezTo>
                <a:close/>
              </a:path>
            </a:pathLst>
          </a:custGeom>
          <a:solidFill>
            <a:srgbClr val="DDDDDD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pt-BR"/>
          </a:p>
        </p:txBody>
      </p:sp>
      <p:grpSp>
        <p:nvGrpSpPr>
          <p:cNvPr id="2070" name="Group 465"/>
          <p:cNvGrpSpPr>
            <a:grpSpLocks/>
          </p:cNvGrpSpPr>
          <p:nvPr/>
        </p:nvGrpSpPr>
        <p:grpSpPr bwMode="auto">
          <a:xfrm>
            <a:off x="5308600" y="3138488"/>
            <a:ext cx="1458913" cy="933450"/>
            <a:chOff x="2889" y="1631"/>
            <a:chExt cx="980" cy="743"/>
          </a:xfrm>
        </p:grpSpPr>
        <p:sp>
          <p:nvSpPr>
            <p:cNvPr id="2394" name="Rectangle 466"/>
            <p:cNvSpPr>
              <a:spLocks noChangeArrowheads="1"/>
            </p:cNvSpPr>
            <p:nvPr/>
          </p:nvSpPr>
          <p:spPr bwMode="auto">
            <a:xfrm>
              <a:off x="3046" y="1841"/>
              <a:ext cx="663" cy="533"/>
            </a:xfrm>
            <a:prstGeom prst="rect">
              <a:avLst/>
            </a:prstGeom>
            <a:solidFill>
              <a:srgbClr val="DDDDDD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pt-BR"/>
            </a:p>
          </p:txBody>
        </p:sp>
        <p:sp>
          <p:nvSpPr>
            <p:cNvPr id="2395" name="AutoShape 467"/>
            <p:cNvSpPr>
              <a:spLocks noChangeArrowheads="1"/>
            </p:cNvSpPr>
            <p:nvPr/>
          </p:nvSpPr>
          <p:spPr bwMode="auto">
            <a:xfrm>
              <a:off x="2889" y="1631"/>
              <a:ext cx="980" cy="253"/>
            </a:xfrm>
            <a:prstGeom prst="triangle">
              <a:avLst>
                <a:gd name="adj" fmla="val 50000"/>
              </a:avLst>
            </a:prstGeom>
            <a:solidFill>
              <a:srgbClr val="DDDDDD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pt-BR">
                <a:solidFill>
                  <a:srgbClr val="00CCFF"/>
                </a:solidFill>
              </a:endParaRPr>
            </a:p>
          </p:txBody>
        </p:sp>
      </p:grpSp>
      <p:grpSp>
        <p:nvGrpSpPr>
          <p:cNvPr id="2071" name="Group 468"/>
          <p:cNvGrpSpPr>
            <a:grpSpLocks/>
          </p:cNvGrpSpPr>
          <p:nvPr/>
        </p:nvGrpSpPr>
        <p:grpSpPr bwMode="auto">
          <a:xfrm>
            <a:off x="4930775" y="1803400"/>
            <a:ext cx="2497138" cy="1522413"/>
            <a:chOff x="1018" y="599"/>
            <a:chExt cx="6421" cy="3541"/>
          </a:xfrm>
        </p:grpSpPr>
        <p:sp>
          <p:nvSpPr>
            <p:cNvPr id="2364" name="Line 469"/>
            <p:cNvSpPr>
              <a:spLocks noChangeShapeType="1"/>
            </p:cNvSpPr>
            <p:nvPr/>
          </p:nvSpPr>
          <p:spPr bwMode="auto">
            <a:xfrm flipH="1">
              <a:off x="3992" y="1481"/>
              <a:ext cx="235" cy="724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pt-BR"/>
            </a:p>
          </p:txBody>
        </p:sp>
        <p:sp>
          <p:nvSpPr>
            <p:cNvPr id="2365" name="Line 470"/>
            <p:cNvSpPr>
              <a:spLocks noChangeShapeType="1"/>
            </p:cNvSpPr>
            <p:nvPr/>
          </p:nvSpPr>
          <p:spPr bwMode="auto">
            <a:xfrm>
              <a:off x="4227" y="1481"/>
              <a:ext cx="236" cy="72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pt-BR"/>
            </a:p>
          </p:txBody>
        </p:sp>
        <p:sp>
          <p:nvSpPr>
            <p:cNvPr id="2366" name="Line 471"/>
            <p:cNvSpPr>
              <a:spLocks noChangeShapeType="1"/>
            </p:cNvSpPr>
            <p:nvPr/>
          </p:nvSpPr>
          <p:spPr bwMode="auto">
            <a:xfrm>
              <a:off x="3992" y="2201"/>
              <a:ext cx="235" cy="79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pt-BR"/>
            </a:p>
          </p:txBody>
        </p:sp>
        <p:sp>
          <p:nvSpPr>
            <p:cNvPr id="2367" name="Line 472"/>
            <p:cNvSpPr>
              <a:spLocks noChangeShapeType="1"/>
            </p:cNvSpPr>
            <p:nvPr/>
          </p:nvSpPr>
          <p:spPr bwMode="auto">
            <a:xfrm flipH="1">
              <a:off x="4227" y="2201"/>
              <a:ext cx="236" cy="79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pt-BR"/>
            </a:p>
          </p:txBody>
        </p:sp>
        <p:sp>
          <p:nvSpPr>
            <p:cNvPr id="2368" name="Line 473"/>
            <p:cNvSpPr>
              <a:spLocks noChangeShapeType="1"/>
            </p:cNvSpPr>
            <p:nvPr/>
          </p:nvSpPr>
          <p:spPr bwMode="auto">
            <a:xfrm>
              <a:off x="4227" y="1497"/>
              <a:ext cx="0" cy="783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pt-BR"/>
            </a:p>
          </p:txBody>
        </p:sp>
        <p:sp>
          <p:nvSpPr>
            <p:cNvPr id="2369" name="Line 474"/>
            <p:cNvSpPr>
              <a:spLocks noChangeShapeType="1"/>
            </p:cNvSpPr>
            <p:nvPr/>
          </p:nvSpPr>
          <p:spPr bwMode="auto">
            <a:xfrm flipV="1">
              <a:off x="3992" y="2127"/>
              <a:ext cx="235" cy="78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pt-BR"/>
            </a:p>
          </p:txBody>
        </p:sp>
        <p:sp>
          <p:nvSpPr>
            <p:cNvPr id="2370" name="Line 475"/>
            <p:cNvSpPr>
              <a:spLocks noChangeShapeType="1"/>
            </p:cNvSpPr>
            <p:nvPr/>
          </p:nvSpPr>
          <p:spPr bwMode="auto">
            <a:xfrm flipH="1" flipV="1">
              <a:off x="4227" y="2127"/>
              <a:ext cx="236" cy="74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pt-BR"/>
            </a:p>
          </p:txBody>
        </p:sp>
        <p:sp>
          <p:nvSpPr>
            <p:cNvPr id="2371" name="Line 476"/>
            <p:cNvSpPr>
              <a:spLocks noChangeShapeType="1"/>
            </p:cNvSpPr>
            <p:nvPr/>
          </p:nvSpPr>
          <p:spPr bwMode="auto">
            <a:xfrm>
              <a:off x="4092" y="1890"/>
              <a:ext cx="135" cy="6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pt-BR"/>
            </a:p>
          </p:txBody>
        </p:sp>
        <p:sp>
          <p:nvSpPr>
            <p:cNvPr id="2372" name="Line 477"/>
            <p:cNvSpPr>
              <a:spLocks noChangeShapeType="1"/>
            </p:cNvSpPr>
            <p:nvPr/>
          </p:nvSpPr>
          <p:spPr bwMode="auto">
            <a:xfrm flipV="1">
              <a:off x="4227" y="1890"/>
              <a:ext cx="143" cy="6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pt-BR"/>
            </a:p>
          </p:txBody>
        </p:sp>
        <p:sp>
          <p:nvSpPr>
            <p:cNvPr id="2373" name="Line 478"/>
            <p:cNvSpPr>
              <a:spLocks noChangeShapeType="1"/>
            </p:cNvSpPr>
            <p:nvPr/>
          </p:nvSpPr>
          <p:spPr bwMode="auto">
            <a:xfrm>
              <a:off x="4047" y="1996"/>
              <a:ext cx="175" cy="81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pt-BR"/>
            </a:p>
          </p:txBody>
        </p:sp>
        <p:sp>
          <p:nvSpPr>
            <p:cNvPr id="2374" name="Line 479"/>
            <p:cNvSpPr>
              <a:spLocks noChangeShapeType="1"/>
            </p:cNvSpPr>
            <p:nvPr/>
          </p:nvSpPr>
          <p:spPr bwMode="auto">
            <a:xfrm flipV="1">
              <a:off x="4227" y="2012"/>
              <a:ext cx="176" cy="71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pt-BR"/>
            </a:p>
          </p:txBody>
        </p:sp>
        <p:sp>
          <p:nvSpPr>
            <p:cNvPr id="2375" name="Line 480"/>
            <p:cNvSpPr>
              <a:spLocks noChangeShapeType="1"/>
            </p:cNvSpPr>
            <p:nvPr/>
          </p:nvSpPr>
          <p:spPr bwMode="auto">
            <a:xfrm flipV="1">
              <a:off x="4227" y="1782"/>
              <a:ext cx="90" cy="29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pt-BR"/>
            </a:p>
          </p:txBody>
        </p:sp>
        <p:sp>
          <p:nvSpPr>
            <p:cNvPr id="2376" name="Line 481"/>
            <p:cNvSpPr>
              <a:spLocks noChangeShapeType="1"/>
            </p:cNvSpPr>
            <p:nvPr/>
          </p:nvSpPr>
          <p:spPr bwMode="auto">
            <a:xfrm flipV="1">
              <a:off x="4227" y="1632"/>
              <a:ext cx="57" cy="22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pt-BR"/>
            </a:p>
          </p:txBody>
        </p:sp>
        <p:sp>
          <p:nvSpPr>
            <p:cNvPr id="2377" name="Line 482"/>
            <p:cNvSpPr>
              <a:spLocks noChangeShapeType="1"/>
            </p:cNvSpPr>
            <p:nvPr/>
          </p:nvSpPr>
          <p:spPr bwMode="auto">
            <a:xfrm>
              <a:off x="4126" y="1772"/>
              <a:ext cx="109" cy="39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pt-BR"/>
            </a:p>
          </p:txBody>
        </p:sp>
        <p:sp>
          <p:nvSpPr>
            <p:cNvPr id="2378" name="Line 483"/>
            <p:cNvSpPr>
              <a:spLocks noChangeShapeType="1"/>
            </p:cNvSpPr>
            <p:nvPr/>
          </p:nvSpPr>
          <p:spPr bwMode="auto">
            <a:xfrm>
              <a:off x="4175" y="1625"/>
              <a:ext cx="63" cy="39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pt-BR"/>
            </a:p>
          </p:txBody>
        </p:sp>
        <p:grpSp>
          <p:nvGrpSpPr>
            <p:cNvPr id="2379" name="Group 484"/>
            <p:cNvGrpSpPr>
              <a:grpSpLocks/>
            </p:cNvGrpSpPr>
            <p:nvPr/>
          </p:nvGrpSpPr>
          <p:grpSpPr bwMode="auto">
            <a:xfrm>
              <a:off x="6576" y="2085"/>
              <a:ext cx="863" cy="270"/>
              <a:chOff x="4227" y="1360"/>
              <a:chExt cx="863" cy="270"/>
            </a:xfrm>
          </p:grpSpPr>
          <p:sp>
            <p:nvSpPr>
              <p:cNvPr id="2390" name="Line 485"/>
              <p:cNvSpPr>
                <a:spLocks noChangeShapeType="1"/>
              </p:cNvSpPr>
              <p:nvPr/>
            </p:nvSpPr>
            <p:spPr bwMode="auto">
              <a:xfrm>
                <a:off x="4227" y="1604"/>
                <a:ext cx="0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pt-BR"/>
              </a:p>
            </p:txBody>
          </p:sp>
          <p:sp>
            <p:nvSpPr>
              <p:cNvPr id="2391" name="Line 486"/>
              <p:cNvSpPr>
                <a:spLocks noChangeShapeType="1"/>
              </p:cNvSpPr>
              <p:nvPr/>
            </p:nvSpPr>
            <p:spPr bwMode="auto">
              <a:xfrm rot="6361956" flipH="1" flipV="1">
                <a:off x="4464" y="1205"/>
                <a:ext cx="189" cy="500"/>
              </a:xfrm>
              <a:prstGeom prst="line">
                <a:avLst/>
              </a:prstGeom>
              <a:noFill/>
              <a:ln w="31750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pt-BR"/>
              </a:p>
            </p:txBody>
          </p:sp>
          <p:sp>
            <p:nvSpPr>
              <p:cNvPr id="2392" name="Line 487"/>
              <p:cNvSpPr>
                <a:spLocks noChangeShapeType="1"/>
              </p:cNvSpPr>
              <p:nvPr/>
            </p:nvSpPr>
            <p:spPr bwMode="auto">
              <a:xfrm rot="6361956">
                <a:off x="4602" y="1393"/>
                <a:ext cx="189" cy="203"/>
              </a:xfrm>
              <a:prstGeom prst="line">
                <a:avLst/>
              </a:prstGeom>
              <a:noFill/>
              <a:ln w="31750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pt-BR"/>
              </a:p>
            </p:txBody>
          </p:sp>
          <p:sp>
            <p:nvSpPr>
              <p:cNvPr id="2393" name="Line 488"/>
              <p:cNvSpPr>
                <a:spLocks noChangeShapeType="1"/>
              </p:cNvSpPr>
              <p:nvPr/>
            </p:nvSpPr>
            <p:spPr bwMode="auto">
              <a:xfrm rot="6361956" flipH="1" flipV="1">
                <a:off x="4745" y="1286"/>
                <a:ext cx="189" cy="500"/>
              </a:xfrm>
              <a:prstGeom prst="line">
                <a:avLst/>
              </a:prstGeom>
              <a:noFill/>
              <a:ln w="31750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pt-BR"/>
              </a:p>
            </p:txBody>
          </p:sp>
        </p:grpSp>
        <p:grpSp>
          <p:nvGrpSpPr>
            <p:cNvPr id="2380" name="Group 489"/>
            <p:cNvGrpSpPr>
              <a:grpSpLocks/>
            </p:cNvGrpSpPr>
            <p:nvPr/>
          </p:nvGrpSpPr>
          <p:grpSpPr bwMode="auto">
            <a:xfrm rot="5700496">
              <a:off x="2862" y="3574"/>
              <a:ext cx="863" cy="270"/>
              <a:chOff x="4227" y="1360"/>
              <a:chExt cx="863" cy="270"/>
            </a:xfrm>
          </p:grpSpPr>
          <p:sp>
            <p:nvSpPr>
              <p:cNvPr id="2386" name="Line 490"/>
              <p:cNvSpPr>
                <a:spLocks noChangeShapeType="1"/>
              </p:cNvSpPr>
              <p:nvPr/>
            </p:nvSpPr>
            <p:spPr bwMode="auto">
              <a:xfrm>
                <a:off x="4227" y="1604"/>
                <a:ext cx="0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pt-BR"/>
              </a:p>
            </p:txBody>
          </p:sp>
          <p:sp>
            <p:nvSpPr>
              <p:cNvPr id="2387" name="Line 491"/>
              <p:cNvSpPr>
                <a:spLocks noChangeShapeType="1"/>
              </p:cNvSpPr>
              <p:nvPr/>
            </p:nvSpPr>
            <p:spPr bwMode="auto">
              <a:xfrm rot="6361956" flipH="1" flipV="1">
                <a:off x="4464" y="1205"/>
                <a:ext cx="189" cy="500"/>
              </a:xfrm>
              <a:prstGeom prst="line">
                <a:avLst/>
              </a:prstGeom>
              <a:noFill/>
              <a:ln w="31750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pt-BR"/>
              </a:p>
            </p:txBody>
          </p:sp>
          <p:sp>
            <p:nvSpPr>
              <p:cNvPr id="2388" name="Line 492"/>
              <p:cNvSpPr>
                <a:spLocks noChangeShapeType="1"/>
              </p:cNvSpPr>
              <p:nvPr/>
            </p:nvSpPr>
            <p:spPr bwMode="auto">
              <a:xfrm rot="6361956">
                <a:off x="4602" y="1393"/>
                <a:ext cx="189" cy="203"/>
              </a:xfrm>
              <a:prstGeom prst="line">
                <a:avLst/>
              </a:prstGeom>
              <a:noFill/>
              <a:ln w="31750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pt-BR"/>
              </a:p>
            </p:txBody>
          </p:sp>
          <p:sp>
            <p:nvSpPr>
              <p:cNvPr id="2389" name="Line 493"/>
              <p:cNvSpPr>
                <a:spLocks noChangeShapeType="1"/>
              </p:cNvSpPr>
              <p:nvPr/>
            </p:nvSpPr>
            <p:spPr bwMode="auto">
              <a:xfrm rot="6361956" flipH="1" flipV="1">
                <a:off x="4745" y="1286"/>
                <a:ext cx="189" cy="500"/>
              </a:xfrm>
              <a:prstGeom prst="line">
                <a:avLst/>
              </a:prstGeom>
              <a:noFill/>
              <a:ln w="31750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pt-BR"/>
              </a:p>
            </p:txBody>
          </p:sp>
        </p:grpSp>
        <p:grpSp>
          <p:nvGrpSpPr>
            <p:cNvPr id="2381" name="Group 494"/>
            <p:cNvGrpSpPr>
              <a:grpSpLocks/>
            </p:cNvGrpSpPr>
            <p:nvPr/>
          </p:nvGrpSpPr>
          <p:grpSpPr bwMode="auto">
            <a:xfrm rot="10800000">
              <a:off x="1018" y="599"/>
              <a:ext cx="863" cy="270"/>
              <a:chOff x="4227" y="1360"/>
              <a:chExt cx="863" cy="270"/>
            </a:xfrm>
          </p:grpSpPr>
          <p:sp>
            <p:nvSpPr>
              <p:cNvPr id="2382" name="Line 495"/>
              <p:cNvSpPr>
                <a:spLocks noChangeShapeType="1"/>
              </p:cNvSpPr>
              <p:nvPr/>
            </p:nvSpPr>
            <p:spPr bwMode="auto">
              <a:xfrm>
                <a:off x="4227" y="1604"/>
                <a:ext cx="0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pt-BR"/>
              </a:p>
            </p:txBody>
          </p:sp>
          <p:sp>
            <p:nvSpPr>
              <p:cNvPr id="2383" name="Line 496"/>
              <p:cNvSpPr>
                <a:spLocks noChangeShapeType="1"/>
              </p:cNvSpPr>
              <p:nvPr/>
            </p:nvSpPr>
            <p:spPr bwMode="auto">
              <a:xfrm rot="6361956" flipH="1" flipV="1">
                <a:off x="4464" y="1205"/>
                <a:ext cx="189" cy="500"/>
              </a:xfrm>
              <a:prstGeom prst="line">
                <a:avLst/>
              </a:prstGeom>
              <a:noFill/>
              <a:ln w="31750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pt-BR"/>
              </a:p>
            </p:txBody>
          </p:sp>
          <p:sp>
            <p:nvSpPr>
              <p:cNvPr id="2384" name="Line 497"/>
              <p:cNvSpPr>
                <a:spLocks noChangeShapeType="1"/>
              </p:cNvSpPr>
              <p:nvPr/>
            </p:nvSpPr>
            <p:spPr bwMode="auto">
              <a:xfrm rot="6361956">
                <a:off x="4602" y="1393"/>
                <a:ext cx="189" cy="203"/>
              </a:xfrm>
              <a:prstGeom prst="line">
                <a:avLst/>
              </a:prstGeom>
              <a:noFill/>
              <a:ln w="31750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pt-BR"/>
              </a:p>
            </p:txBody>
          </p:sp>
          <p:sp>
            <p:nvSpPr>
              <p:cNvPr id="2385" name="Line 498"/>
              <p:cNvSpPr>
                <a:spLocks noChangeShapeType="1"/>
              </p:cNvSpPr>
              <p:nvPr/>
            </p:nvSpPr>
            <p:spPr bwMode="auto">
              <a:xfrm rot="6361956" flipH="1" flipV="1">
                <a:off x="4745" y="1286"/>
                <a:ext cx="189" cy="500"/>
              </a:xfrm>
              <a:prstGeom prst="line">
                <a:avLst/>
              </a:prstGeom>
              <a:noFill/>
              <a:ln w="31750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pt-BR"/>
              </a:p>
            </p:txBody>
          </p:sp>
        </p:grpSp>
      </p:grpSp>
      <p:sp>
        <p:nvSpPr>
          <p:cNvPr id="2072" name="Oval 499"/>
          <p:cNvSpPr>
            <a:spLocks noChangeArrowheads="1"/>
          </p:cNvSpPr>
          <p:nvPr/>
        </p:nvSpPr>
        <p:spPr bwMode="auto">
          <a:xfrm>
            <a:off x="7067550" y="3816350"/>
            <a:ext cx="358775" cy="95250"/>
          </a:xfrm>
          <a:prstGeom prst="ellipse">
            <a:avLst/>
          </a:prstGeom>
          <a:solidFill>
            <a:srgbClr val="DDDDDD"/>
          </a:solidFill>
          <a:ln w="12700">
            <a:solidFill>
              <a:schemeClr val="folHlink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pt-BR"/>
          </a:p>
        </p:txBody>
      </p:sp>
      <p:sp>
        <p:nvSpPr>
          <p:cNvPr id="2073" name="Line 500"/>
          <p:cNvSpPr>
            <a:spLocks noChangeShapeType="1"/>
          </p:cNvSpPr>
          <p:nvPr/>
        </p:nvSpPr>
        <p:spPr bwMode="auto">
          <a:xfrm>
            <a:off x="7067550" y="3808413"/>
            <a:ext cx="0" cy="58737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2074" name="Line 501"/>
          <p:cNvSpPr>
            <a:spLocks noChangeShapeType="1"/>
          </p:cNvSpPr>
          <p:nvPr/>
        </p:nvSpPr>
        <p:spPr bwMode="auto">
          <a:xfrm>
            <a:off x="7426325" y="3808413"/>
            <a:ext cx="0" cy="58737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2075" name="Rectangle 502"/>
          <p:cNvSpPr>
            <a:spLocks noChangeArrowheads="1"/>
          </p:cNvSpPr>
          <p:nvPr/>
        </p:nvSpPr>
        <p:spPr bwMode="auto">
          <a:xfrm>
            <a:off x="7067550" y="3808413"/>
            <a:ext cx="355600" cy="58737"/>
          </a:xfrm>
          <a:prstGeom prst="rect">
            <a:avLst/>
          </a:prstGeom>
          <a:solidFill>
            <a:srgbClr val="DDDDDD"/>
          </a:solidFill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pt-BR"/>
          </a:p>
        </p:txBody>
      </p:sp>
      <p:sp>
        <p:nvSpPr>
          <p:cNvPr id="2076" name="Oval 503"/>
          <p:cNvSpPr>
            <a:spLocks noChangeArrowheads="1"/>
          </p:cNvSpPr>
          <p:nvPr/>
        </p:nvSpPr>
        <p:spPr bwMode="auto">
          <a:xfrm>
            <a:off x="7064375" y="3740150"/>
            <a:ext cx="358775" cy="111125"/>
          </a:xfrm>
          <a:prstGeom prst="ellipse">
            <a:avLst/>
          </a:prstGeom>
          <a:solidFill>
            <a:srgbClr val="DDDDDD"/>
          </a:solidFill>
          <a:ln w="12700">
            <a:solidFill>
              <a:schemeClr val="folHlink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pt-BR"/>
          </a:p>
        </p:txBody>
      </p:sp>
      <p:grpSp>
        <p:nvGrpSpPr>
          <p:cNvPr id="2077" name="Group 504"/>
          <p:cNvGrpSpPr>
            <a:grpSpLocks/>
          </p:cNvGrpSpPr>
          <p:nvPr/>
        </p:nvGrpSpPr>
        <p:grpSpPr bwMode="auto">
          <a:xfrm>
            <a:off x="7150100" y="3762375"/>
            <a:ext cx="179388" cy="65088"/>
            <a:chOff x="2848" y="848"/>
            <a:chExt cx="140" cy="98"/>
          </a:xfrm>
        </p:grpSpPr>
        <p:sp>
          <p:nvSpPr>
            <p:cNvPr id="2361" name="Line 505"/>
            <p:cNvSpPr>
              <a:spLocks noChangeShapeType="1"/>
            </p:cNvSpPr>
            <p:nvPr/>
          </p:nvSpPr>
          <p:spPr bwMode="auto">
            <a:xfrm flipV="1">
              <a:off x="2848" y="848"/>
              <a:ext cx="50" cy="2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2362" name="Line 506"/>
            <p:cNvSpPr>
              <a:spLocks noChangeShapeType="1"/>
            </p:cNvSpPr>
            <p:nvPr/>
          </p:nvSpPr>
          <p:spPr bwMode="auto">
            <a:xfrm>
              <a:off x="2944" y="946"/>
              <a:ext cx="44" cy="0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2363" name="Line 507"/>
            <p:cNvSpPr>
              <a:spLocks noChangeShapeType="1"/>
            </p:cNvSpPr>
            <p:nvPr/>
          </p:nvSpPr>
          <p:spPr bwMode="auto">
            <a:xfrm>
              <a:off x="2894" y="850"/>
              <a:ext cx="52" cy="96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</p:grpSp>
      <p:grpSp>
        <p:nvGrpSpPr>
          <p:cNvPr id="2078" name="Group 508"/>
          <p:cNvGrpSpPr>
            <a:grpSpLocks/>
          </p:cNvGrpSpPr>
          <p:nvPr/>
        </p:nvGrpSpPr>
        <p:grpSpPr bwMode="auto">
          <a:xfrm flipV="1">
            <a:off x="7150100" y="3763963"/>
            <a:ext cx="179388" cy="65087"/>
            <a:chOff x="2848" y="848"/>
            <a:chExt cx="140" cy="98"/>
          </a:xfrm>
        </p:grpSpPr>
        <p:sp>
          <p:nvSpPr>
            <p:cNvPr id="2358" name="Line 509"/>
            <p:cNvSpPr>
              <a:spLocks noChangeShapeType="1"/>
            </p:cNvSpPr>
            <p:nvPr/>
          </p:nvSpPr>
          <p:spPr bwMode="auto">
            <a:xfrm flipV="1">
              <a:off x="2848" y="848"/>
              <a:ext cx="50" cy="2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2359" name="Line 510"/>
            <p:cNvSpPr>
              <a:spLocks noChangeShapeType="1"/>
            </p:cNvSpPr>
            <p:nvPr/>
          </p:nvSpPr>
          <p:spPr bwMode="auto">
            <a:xfrm>
              <a:off x="2944" y="946"/>
              <a:ext cx="44" cy="0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2360" name="Line 511"/>
            <p:cNvSpPr>
              <a:spLocks noChangeShapeType="1"/>
            </p:cNvSpPr>
            <p:nvPr/>
          </p:nvSpPr>
          <p:spPr bwMode="auto">
            <a:xfrm>
              <a:off x="2894" y="850"/>
              <a:ext cx="52" cy="96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</p:grpSp>
      <p:sp>
        <p:nvSpPr>
          <p:cNvPr id="2079" name="Oval 512"/>
          <p:cNvSpPr>
            <a:spLocks noChangeArrowheads="1"/>
          </p:cNvSpPr>
          <p:nvPr/>
        </p:nvSpPr>
        <p:spPr bwMode="auto">
          <a:xfrm>
            <a:off x="7423150" y="4095750"/>
            <a:ext cx="358775" cy="95250"/>
          </a:xfrm>
          <a:prstGeom prst="ellipse">
            <a:avLst/>
          </a:prstGeom>
          <a:solidFill>
            <a:srgbClr val="DDDDDD"/>
          </a:solidFill>
          <a:ln w="12700">
            <a:solidFill>
              <a:schemeClr val="folHlink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pt-BR"/>
          </a:p>
        </p:txBody>
      </p:sp>
      <p:sp>
        <p:nvSpPr>
          <p:cNvPr id="2080" name="Line 513"/>
          <p:cNvSpPr>
            <a:spLocks noChangeShapeType="1"/>
          </p:cNvSpPr>
          <p:nvPr/>
        </p:nvSpPr>
        <p:spPr bwMode="auto">
          <a:xfrm>
            <a:off x="7423150" y="4087813"/>
            <a:ext cx="0" cy="58737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2081" name="Line 514"/>
          <p:cNvSpPr>
            <a:spLocks noChangeShapeType="1"/>
          </p:cNvSpPr>
          <p:nvPr/>
        </p:nvSpPr>
        <p:spPr bwMode="auto">
          <a:xfrm>
            <a:off x="7781925" y="4087813"/>
            <a:ext cx="0" cy="58737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2082" name="Rectangle 515"/>
          <p:cNvSpPr>
            <a:spLocks noChangeArrowheads="1"/>
          </p:cNvSpPr>
          <p:nvPr/>
        </p:nvSpPr>
        <p:spPr bwMode="auto">
          <a:xfrm>
            <a:off x="7423150" y="4087813"/>
            <a:ext cx="355600" cy="58737"/>
          </a:xfrm>
          <a:prstGeom prst="rect">
            <a:avLst/>
          </a:prstGeom>
          <a:solidFill>
            <a:srgbClr val="DDDDDD"/>
          </a:solidFill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pt-BR"/>
          </a:p>
        </p:txBody>
      </p:sp>
      <p:sp>
        <p:nvSpPr>
          <p:cNvPr id="2083" name="Oval 516"/>
          <p:cNvSpPr>
            <a:spLocks noChangeArrowheads="1"/>
          </p:cNvSpPr>
          <p:nvPr/>
        </p:nvSpPr>
        <p:spPr bwMode="auto">
          <a:xfrm>
            <a:off x="7419975" y="4019550"/>
            <a:ext cx="358775" cy="111125"/>
          </a:xfrm>
          <a:prstGeom prst="ellipse">
            <a:avLst/>
          </a:prstGeom>
          <a:solidFill>
            <a:srgbClr val="DDDDDD"/>
          </a:solidFill>
          <a:ln w="12700">
            <a:solidFill>
              <a:schemeClr val="folHlink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pt-BR"/>
          </a:p>
        </p:txBody>
      </p:sp>
      <p:grpSp>
        <p:nvGrpSpPr>
          <p:cNvPr id="2084" name="Group 517"/>
          <p:cNvGrpSpPr>
            <a:grpSpLocks/>
          </p:cNvGrpSpPr>
          <p:nvPr/>
        </p:nvGrpSpPr>
        <p:grpSpPr bwMode="auto">
          <a:xfrm>
            <a:off x="7505700" y="4041775"/>
            <a:ext cx="179388" cy="65088"/>
            <a:chOff x="2848" y="848"/>
            <a:chExt cx="140" cy="98"/>
          </a:xfrm>
        </p:grpSpPr>
        <p:sp>
          <p:nvSpPr>
            <p:cNvPr id="2355" name="Line 518"/>
            <p:cNvSpPr>
              <a:spLocks noChangeShapeType="1"/>
            </p:cNvSpPr>
            <p:nvPr/>
          </p:nvSpPr>
          <p:spPr bwMode="auto">
            <a:xfrm flipV="1">
              <a:off x="2848" y="848"/>
              <a:ext cx="50" cy="2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2356" name="Line 519"/>
            <p:cNvSpPr>
              <a:spLocks noChangeShapeType="1"/>
            </p:cNvSpPr>
            <p:nvPr/>
          </p:nvSpPr>
          <p:spPr bwMode="auto">
            <a:xfrm>
              <a:off x="2944" y="946"/>
              <a:ext cx="44" cy="0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2357" name="Line 520"/>
            <p:cNvSpPr>
              <a:spLocks noChangeShapeType="1"/>
            </p:cNvSpPr>
            <p:nvPr/>
          </p:nvSpPr>
          <p:spPr bwMode="auto">
            <a:xfrm>
              <a:off x="2894" y="850"/>
              <a:ext cx="52" cy="96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</p:grpSp>
      <p:grpSp>
        <p:nvGrpSpPr>
          <p:cNvPr id="2085" name="Group 521"/>
          <p:cNvGrpSpPr>
            <a:grpSpLocks/>
          </p:cNvGrpSpPr>
          <p:nvPr/>
        </p:nvGrpSpPr>
        <p:grpSpPr bwMode="auto">
          <a:xfrm flipV="1">
            <a:off x="7505700" y="4043363"/>
            <a:ext cx="179388" cy="65087"/>
            <a:chOff x="2848" y="848"/>
            <a:chExt cx="140" cy="98"/>
          </a:xfrm>
        </p:grpSpPr>
        <p:sp>
          <p:nvSpPr>
            <p:cNvPr id="2352" name="Line 522"/>
            <p:cNvSpPr>
              <a:spLocks noChangeShapeType="1"/>
            </p:cNvSpPr>
            <p:nvPr/>
          </p:nvSpPr>
          <p:spPr bwMode="auto">
            <a:xfrm flipV="1">
              <a:off x="2848" y="848"/>
              <a:ext cx="50" cy="2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2353" name="Line 523"/>
            <p:cNvSpPr>
              <a:spLocks noChangeShapeType="1"/>
            </p:cNvSpPr>
            <p:nvPr/>
          </p:nvSpPr>
          <p:spPr bwMode="auto">
            <a:xfrm>
              <a:off x="2944" y="946"/>
              <a:ext cx="44" cy="0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2354" name="Line 524"/>
            <p:cNvSpPr>
              <a:spLocks noChangeShapeType="1"/>
            </p:cNvSpPr>
            <p:nvPr/>
          </p:nvSpPr>
          <p:spPr bwMode="auto">
            <a:xfrm>
              <a:off x="2894" y="850"/>
              <a:ext cx="52" cy="96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</p:grpSp>
      <p:sp>
        <p:nvSpPr>
          <p:cNvPr id="2086" name="Oval 525"/>
          <p:cNvSpPr>
            <a:spLocks noChangeArrowheads="1"/>
          </p:cNvSpPr>
          <p:nvPr/>
        </p:nvSpPr>
        <p:spPr bwMode="auto">
          <a:xfrm>
            <a:off x="7702550" y="3829050"/>
            <a:ext cx="358775" cy="95250"/>
          </a:xfrm>
          <a:prstGeom prst="ellipse">
            <a:avLst/>
          </a:prstGeom>
          <a:solidFill>
            <a:srgbClr val="DDDDDD"/>
          </a:solidFill>
          <a:ln w="12700">
            <a:solidFill>
              <a:schemeClr val="folHlink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pt-BR"/>
          </a:p>
        </p:txBody>
      </p:sp>
      <p:sp>
        <p:nvSpPr>
          <p:cNvPr id="2087" name="Line 526"/>
          <p:cNvSpPr>
            <a:spLocks noChangeShapeType="1"/>
          </p:cNvSpPr>
          <p:nvPr/>
        </p:nvSpPr>
        <p:spPr bwMode="auto">
          <a:xfrm>
            <a:off x="7702550" y="3821113"/>
            <a:ext cx="0" cy="58737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2088" name="Line 527"/>
          <p:cNvSpPr>
            <a:spLocks noChangeShapeType="1"/>
          </p:cNvSpPr>
          <p:nvPr/>
        </p:nvSpPr>
        <p:spPr bwMode="auto">
          <a:xfrm>
            <a:off x="8061325" y="3821113"/>
            <a:ext cx="0" cy="58737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2089" name="Rectangle 528"/>
          <p:cNvSpPr>
            <a:spLocks noChangeArrowheads="1"/>
          </p:cNvSpPr>
          <p:nvPr/>
        </p:nvSpPr>
        <p:spPr bwMode="auto">
          <a:xfrm>
            <a:off x="7702550" y="3821113"/>
            <a:ext cx="355600" cy="58737"/>
          </a:xfrm>
          <a:prstGeom prst="rect">
            <a:avLst/>
          </a:prstGeom>
          <a:solidFill>
            <a:srgbClr val="DDDDDD"/>
          </a:solidFill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pt-BR"/>
          </a:p>
        </p:txBody>
      </p:sp>
      <p:sp>
        <p:nvSpPr>
          <p:cNvPr id="2090" name="Oval 529"/>
          <p:cNvSpPr>
            <a:spLocks noChangeArrowheads="1"/>
          </p:cNvSpPr>
          <p:nvPr/>
        </p:nvSpPr>
        <p:spPr bwMode="auto">
          <a:xfrm>
            <a:off x="7699375" y="3752850"/>
            <a:ext cx="358775" cy="111125"/>
          </a:xfrm>
          <a:prstGeom prst="ellipse">
            <a:avLst/>
          </a:prstGeom>
          <a:solidFill>
            <a:srgbClr val="DDDDDD"/>
          </a:solidFill>
          <a:ln w="12700">
            <a:solidFill>
              <a:schemeClr val="folHlink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pt-BR"/>
          </a:p>
        </p:txBody>
      </p:sp>
      <p:grpSp>
        <p:nvGrpSpPr>
          <p:cNvPr id="2091" name="Group 530"/>
          <p:cNvGrpSpPr>
            <a:grpSpLocks/>
          </p:cNvGrpSpPr>
          <p:nvPr/>
        </p:nvGrpSpPr>
        <p:grpSpPr bwMode="auto">
          <a:xfrm>
            <a:off x="7785100" y="3775075"/>
            <a:ext cx="179388" cy="65088"/>
            <a:chOff x="2848" y="848"/>
            <a:chExt cx="140" cy="98"/>
          </a:xfrm>
        </p:grpSpPr>
        <p:sp>
          <p:nvSpPr>
            <p:cNvPr id="2349" name="Line 531"/>
            <p:cNvSpPr>
              <a:spLocks noChangeShapeType="1"/>
            </p:cNvSpPr>
            <p:nvPr/>
          </p:nvSpPr>
          <p:spPr bwMode="auto">
            <a:xfrm flipV="1">
              <a:off x="2848" y="848"/>
              <a:ext cx="50" cy="2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2350" name="Line 532"/>
            <p:cNvSpPr>
              <a:spLocks noChangeShapeType="1"/>
            </p:cNvSpPr>
            <p:nvPr/>
          </p:nvSpPr>
          <p:spPr bwMode="auto">
            <a:xfrm>
              <a:off x="2944" y="946"/>
              <a:ext cx="44" cy="0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2351" name="Line 533"/>
            <p:cNvSpPr>
              <a:spLocks noChangeShapeType="1"/>
            </p:cNvSpPr>
            <p:nvPr/>
          </p:nvSpPr>
          <p:spPr bwMode="auto">
            <a:xfrm>
              <a:off x="2894" y="850"/>
              <a:ext cx="52" cy="96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</p:grpSp>
      <p:grpSp>
        <p:nvGrpSpPr>
          <p:cNvPr id="2092" name="Group 534"/>
          <p:cNvGrpSpPr>
            <a:grpSpLocks/>
          </p:cNvGrpSpPr>
          <p:nvPr/>
        </p:nvGrpSpPr>
        <p:grpSpPr bwMode="auto">
          <a:xfrm flipV="1">
            <a:off x="7785100" y="3776663"/>
            <a:ext cx="179388" cy="65087"/>
            <a:chOff x="2848" y="848"/>
            <a:chExt cx="140" cy="98"/>
          </a:xfrm>
        </p:grpSpPr>
        <p:sp>
          <p:nvSpPr>
            <p:cNvPr id="2346" name="Line 535"/>
            <p:cNvSpPr>
              <a:spLocks noChangeShapeType="1"/>
            </p:cNvSpPr>
            <p:nvPr/>
          </p:nvSpPr>
          <p:spPr bwMode="auto">
            <a:xfrm flipV="1">
              <a:off x="2848" y="848"/>
              <a:ext cx="50" cy="2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2347" name="Line 536"/>
            <p:cNvSpPr>
              <a:spLocks noChangeShapeType="1"/>
            </p:cNvSpPr>
            <p:nvPr/>
          </p:nvSpPr>
          <p:spPr bwMode="auto">
            <a:xfrm>
              <a:off x="2944" y="946"/>
              <a:ext cx="44" cy="0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2348" name="Line 537"/>
            <p:cNvSpPr>
              <a:spLocks noChangeShapeType="1"/>
            </p:cNvSpPr>
            <p:nvPr/>
          </p:nvSpPr>
          <p:spPr bwMode="auto">
            <a:xfrm>
              <a:off x="2894" y="850"/>
              <a:ext cx="52" cy="96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</p:grpSp>
      <p:sp>
        <p:nvSpPr>
          <p:cNvPr id="2093" name="Oval 538"/>
          <p:cNvSpPr>
            <a:spLocks noChangeArrowheads="1"/>
          </p:cNvSpPr>
          <p:nvPr/>
        </p:nvSpPr>
        <p:spPr bwMode="auto">
          <a:xfrm>
            <a:off x="7167563" y="2667000"/>
            <a:ext cx="347662" cy="88900"/>
          </a:xfrm>
          <a:prstGeom prst="ellipse">
            <a:avLst/>
          </a:prstGeom>
          <a:solidFill>
            <a:srgbClr val="DDDDDD"/>
          </a:solidFill>
          <a:ln w="12700">
            <a:solidFill>
              <a:schemeClr val="folHlink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pt-BR"/>
          </a:p>
        </p:txBody>
      </p:sp>
      <p:sp>
        <p:nvSpPr>
          <p:cNvPr id="2094" name="Line 539"/>
          <p:cNvSpPr>
            <a:spLocks noChangeShapeType="1"/>
          </p:cNvSpPr>
          <p:nvPr/>
        </p:nvSpPr>
        <p:spPr bwMode="auto">
          <a:xfrm>
            <a:off x="7167563" y="2659063"/>
            <a:ext cx="0" cy="55562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2095" name="Line 540"/>
          <p:cNvSpPr>
            <a:spLocks noChangeShapeType="1"/>
          </p:cNvSpPr>
          <p:nvPr/>
        </p:nvSpPr>
        <p:spPr bwMode="auto">
          <a:xfrm>
            <a:off x="7515225" y="2659063"/>
            <a:ext cx="0" cy="55562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2096" name="Rectangle 541"/>
          <p:cNvSpPr>
            <a:spLocks noChangeArrowheads="1"/>
          </p:cNvSpPr>
          <p:nvPr/>
        </p:nvSpPr>
        <p:spPr bwMode="auto">
          <a:xfrm>
            <a:off x="7167563" y="2659063"/>
            <a:ext cx="344487" cy="53975"/>
          </a:xfrm>
          <a:prstGeom prst="rect">
            <a:avLst/>
          </a:prstGeom>
          <a:solidFill>
            <a:srgbClr val="DDDDDD"/>
          </a:solidFill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pt-BR"/>
          </a:p>
        </p:txBody>
      </p:sp>
      <p:sp>
        <p:nvSpPr>
          <p:cNvPr id="2097" name="Oval 542"/>
          <p:cNvSpPr>
            <a:spLocks noChangeArrowheads="1"/>
          </p:cNvSpPr>
          <p:nvPr/>
        </p:nvSpPr>
        <p:spPr bwMode="auto">
          <a:xfrm>
            <a:off x="7164388" y="2595563"/>
            <a:ext cx="347662" cy="103187"/>
          </a:xfrm>
          <a:prstGeom prst="ellipse">
            <a:avLst/>
          </a:prstGeom>
          <a:solidFill>
            <a:srgbClr val="DDDDDD"/>
          </a:solidFill>
          <a:ln w="12700">
            <a:solidFill>
              <a:schemeClr val="folHlink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pt-BR"/>
          </a:p>
        </p:txBody>
      </p:sp>
      <p:grpSp>
        <p:nvGrpSpPr>
          <p:cNvPr id="2098" name="Group 543"/>
          <p:cNvGrpSpPr>
            <a:grpSpLocks/>
          </p:cNvGrpSpPr>
          <p:nvPr/>
        </p:nvGrpSpPr>
        <p:grpSpPr bwMode="auto">
          <a:xfrm>
            <a:off x="7248525" y="2617788"/>
            <a:ext cx="171450" cy="61912"/>
            <a:chOff x="2848" y="848"/>
            <a:chExt cx="140" cy="98"/>
          </a:xfrm>
        </p:grpSpPr>
        <p:sp>
          <p:nvSpPr>
            <p:cNvPr id="2343" name="Line 544"/>
            <p:cNvSpPr>
              <a:spLocks noChangeShapeType="1"/>
            </p:cNvSpPr>
            <p:nvPr/>
          </p:nvSpPr>
          <p:spPr bwMode="auto">
            <a:xfrm flipV="1">
              <a:off x="2848" y="848"/>
              <a:ext cx="50" cy="2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2344" name="Line 545"/>
            <p:cNvSpPr>
              <a:spLocks noChangeShapeType="1"/>
            </p:cNvSpPr>
            <p:nvPr/>
          </p:nvSpPr>
          <p:spPr bwMode="auto">
            <a:xfrm>
              <a:off x="2944" y="946"/>
              <a:ext cx="44" cy="0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2345" name="Line 546"/>
            <p:cNvSpPr>
              <a:spLocks noChangeShapeType="1"/>
            </p:cNvSpPr>
            <p:nvPr/>
          </p:nvSpPr>
          <p:spPr bwMode="auto">
            <a:xfrm>
              <a:off x="2894" y="850"/>
              <a:ext cx="52" cy="96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</p:grpSp>
      <p:grpSp>
        <p:nvGrpSpPr>
          <p:cNvPr id="2099" name="Group 547"/>
          <p:cNvGrpSpPr>
            <a:grpSpLocks/>
          </p:cNvGrpSpPr>
          <p:nvPr/>
        </p:nvGrpSpPr>
        <p:grpSpPr bwMode="auto">
          <a:xfrm flipV="1">
            <a:off x="7248525" y="2617788"/>
            <a:ext cx="171450" cy="60325"/>
            <a:chOff x="2848" y="848"/>
            <a:chExt cx="140" cy="98"/>
          </a:xfrm>
        </p:grpSpPr>
        <p:sp>
          <p:nvSpPr>
            <p:cNvPr id="2340" name="Line 548"/>
            <p:cNvSpPr>
              <a:spLocks noChangeShapeType="1"/>
            </p:cNvSpPr>
            <p:nvPr/>
          </p:nvSpPr>
          <p:spPr bwMode="auto">
            <a:xfrm flipV="1">
              <a:off x="2848" y="848"/>
              <a:ext cx="50" cy="2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2341" name="Line 549"/>
            <p:cNvSpPr>
              <a:spLocks noChangeShapeType="1"/>
            </p:cNvSpPr>
            <p:nvPr/>
          </p:nvSpPr>
          <p:spPr bwMode="auto">
            <a:xfrm>
              <a:off x="2944" y="946"/>
              <a:ext cx="44" cy="0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2342" name="Line 550"/>
            <p:cNvSpPr>
              <a:spLocks noChangeShapeType="1"/>
            </p:cNvSpPr>
            <p:nvPr/>
          </p:nvSpPr>
          <p:spPr bwMode="auto">
            <a:xfrm>
              <a:off x="2894" y="850"/>
              <a:ext cx="52" cy="96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</p:grpSp>
      <p:sp>
        <p:nvSpPr>
          <p:cNvPr id="2100" name="Oval 551"/>
          <p:cNvSpPr>
            <a:spLocks noChangeArrowheads="1"/>
          </p:cNvSpPr>
          <p:nvPr/>
        </p:nvSpPr>
        <p:spPr bwMode="auto">
          <a:xfrm>
            <a:off x="7165975" y="2927350"/>
            <a:ext cx="358775" cy="95250"/>
          </a:xfrm>
          <a:prstGeom prst="ellipse">
            <a:avLst/>
          </a:prstGeom>
          <a:solidFill>
            <a:srgbClr val="DDDDDD"/>
          </a:solidFill>
          <a:ln w="12700">
            <a:solidFill>
              <a:schemeClr val="folHlink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pt-BR"/>
          </a:p>
        </p:txBody>
      </p:sp>
      <p:sp>
        <p:nvSpPr>
          <p:cNvPr id="2101" name="Line 552"/>
          <p:cNvSpPr>
            <a:spLocks noChangeShapeType="1"/>
          </p:cNvSpPr>
          <p:nvPr/>
        </p:nvSpPr>
        <p:spPr bwMode="auto">
          <a:xfrm>
            <a:off x="7165975" y="2919413"/>
            <a:ext cx="0" cy="58737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2102" name="Line 553"/>
          <p:cNvSpPr>
            <a:spLocks noChangeShapeType="1"/>
          </p:cNvSpPr>
          <p:nvPr/>
        </p:nvSpPr>
        <p:spPr bwMode="auto">
          <a:xfrm>
            <a:off x="7524750" y="2919413"/>
            <a:ext cx="0" cy="58737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2103" name="Rectangle 554"/>
          <p:cNvSpPr>
            <a:spLocks noChangeArrowheads="1"/>
          </p:cNvSpPr>
          <p:nvPr/>
        </p:nvSpPr>
        <p:spPr bwMode="auto">
          <a:xfrm>
            <a:off x="7165975" y="2919413"/>
            <a:ext cx="355600" cy="58737"/>
          </a:xfrm>
          <a:prstGeom prst="rect">
            <a:avLst/>
          </a:prstGeom>
          <a:solidFill>
            <a:srgbClr val="DDDDDD"/>
          </a:solidFill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pt-BR"/>
          </a:p>
        </p:txBody>
      </p:sp>
      <p:sp>
        <p:nvSpPr>
          <p:cNvPr id="2104" name="Oval 555"/>
          <p:cNvSpPr>
            <a:spLocks noChangeArrowheads="1"/>
          </p:cNvSpPr>
          <p:nvPr/>
        </p:nvSpPr>
        <p:spPr bwMode="auto">
          <a:xfrm>
            <a:off x="7162800" y="2851150"/>
            <a:ext cx="358775" cy="111125"/>
          </a:xfrm>
          <a:prstGeom prst="ellipse">
            <a:avLst/>
          </a:prstGeom>
          <a:solidFill>
            <a:srgbClr val="DDDDDD"/>
          </a:solidFill>
          <a:ln w="12700">
            <a:solidFill>
              <a:schemeClr val="folHlink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pt-BR"/>
          </a:p>
        </p:txBody>
      </p:sp>
      <p:grpSp>
        <p:nvGrpSpPr>
          <p:cNvPr id="2105" name="Group 556"/>
          <p:cNvGrpSpPr>
            <a:grpSpLocks/>
          </p:cNvGrpSpPr>
          <p:nvPr/>
        </p:nvGrpSpPr>
        <p:grpSpPr bwMode="auto">
          <a:xfrm>
            <a:off x="7248525" y="2873375"/>
            <a:ext cx="179388" cy="65088"/>
            <a:chOff x="2848" y="848"/>
            <a:chExt cx="140" cy="98"/>
          </a:xfrm>
        </p:grpSpPr>
        <p:sp>
          <p:nvSpPr>
            <p:cNvPr id="2337" name="Line 557"/>
            <p:cNvSpPr>
              <a:spLocks noChangeShapeType="1"/>
            </p:cNvSpPr>
            <p:nvPr/>
          </p:nvSpPr>
          <p:spPr bwMode="auto">
            <a:xfrm flipV="1">
              <a:off x="2848" y="848"/>
              <a:ext cx="50" cy="2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2338" name="Line 558"/>
            <p:cNvSpPr>
              <a:spLocks noChangeShapeType="1"/>
            </p:cNvSpPr>
            <p:nvPr/>
          </p:nvSpPr>
          <p:spPr bwMode="auto">
            <a:xfrm>
              <a:off x="2944" y="946"/>
              <a:ext cx="44" cy="0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2339" name="Line 559"/>
            <p:cNvSpPr>
              <a:spLocks noChangeShapeType="1"/>
            </p:cNvSpPr>
            <p:nvPr/>
          </p:nvSpPr>
          <p:spPr bwMode="auto">
            <a:xfrm>
              <a:off x="2894" y="850"/>
              <a:ext cx="52" cy="96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</p:grpSp>
      <p:grpSp>
        <p:nvGrpSpPr>
          <p:cNvPr id="2106" name="Group 560"/>
          <p:cNvGrpSpPr>
            <a:grpSpLocks/>
          </p:cNvGrpSpPr>
          <p:nvPr/>
        </p:nvGrpSpPr>
        <p:grpSpPr bwMode="auto">
          <a:xfrm flipV="1">
            <a:off x="7248525" y="2874963"/>
            <a:ext cx="179388" cy="65087"/>
            <a:chOff x="2848" y="848"/>
            <a:chExt cx="140" cy="98"/>
          </a:xfrm>
        </p:grpSpPr>
        <p:sp>
          <p:nvSpPr>
            <p:cNvPr id="2334" name="Line 561"/>
            <p:cNvSpPr>
              <a:spLocks noChangeShapeType="1"/>
            </p:cNvSpPr>
            <p:nvPr/>
          </p:nvSpPr>
          <p:spPr bwMode="auto">
            <a:xfrm flipV="1">
              <a:off x="2848" y="848"/>
              <a:ext cx="50" cy="2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2335" name="Line 562"/>
            <p:cNvSpPr>
              <a:spLocks noChangeShapeType="1"/>
            </p:cNvSpPr>
            <p:nvPr/>
          </p:nvSpPr>
          <p:spPr bwMode="auto">
            <a:xfrm>
              <a:off x="2944" y="946"/>
              <a:ext cx="44" cy="0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2336" name="Line 563"/>
            <p:cNvSpPr>
              <a:spLocks noChangeShapeType="1"/>
            </p:cNvSpPr>
            <p:nvPr/>
          </p:nvSpPr>
          <p:spPr bwMode="auto">
            <a:xfrm>
              <a:off x="2894" y="850"/>
              <a:ext cx="52" cy="96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</p:grpSp>
      <p:sp>
        <p:nvSpPr>
          <p:cNvPr id="2107" name="Oval 564"/>
          <p:cNvSpPr>
            <a:spLocks noChangeArrowheads="1"/>
          </p:cNvSpPr>
          <p:nvPr/>
        </p:nvSpPr>
        <p:spPr bwMode="auto">
          <a:xfrm>
            <a:off x="7642225" y="2568575"/>
            <a:ext cx="330200" cy="85725"/>
          </a:xfrm>
          <a:prstGeom prst="ellipse">
            <a:avLst/>
          </a:prstGeom>
          <a:solidFill>
            <a:srgbClr val="DDDDDD"/>
          </a:solidFill>
          <a:ln w="12700">
            <a:solidFill>
              <a:schemeClr val="folHlink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pt-BR"/>
          </a:p>
        </p:txBody>
      </p:sp>
      <p:sp>
        <p:nvSpPr>
          <p:cNvPr id="2108" name="Line 565"/>
          <p:cNvSpPr>
            <a:spLocks noChangeShapeType="1"/>
          </p:cNvSpPr>
          <p:nvPr/>
        </p:nvSpPr>
        <p:spPr bwMode="auto">
          <a:xfrm>
            <a:off x="7642225" y="2562225"/>
            <a:ext cx="0" cy="52388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2109" name="Line 566"/>
          <p:cNvSpPr>
            <a:spLocks noChangeShapeType="1"/>
          </p:cNvSpPr>
          <p:nvPr/>
        </p:nvSpPr>
        <p:spPr bwMode="auto">
          <a:xfrm>
            <a:off x="7972425" y="2562225"/>
            <a:ext cx="0" cy="52388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2110" name="Rectangle 567"/>
          <p:cNvSpPr>
            <a:spLocks noChangeArrowheads="1"/>
          </p:cNvSpPr>
          <p:nvPr/>
        </p:nvSpPr>
        <p:spPr bwMode="auto">
          <a:xfrm>
            <a:off x="7642225" y="2562225"/>
            <a:ext cx="327025" cy="52388"/>
          </a:xfrm>
          <a:prstGeom prst="rect">
            <a:avLst/>
          </a:prstGeom>
          <a:solidFill>
            <a:srgbClr val="DDDDDD"/>
          </a:solidFill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pt-BR">
              <a:solidFill>
                <a:schemeClr val="bg2"/>
              </a:solidFill>
            </a:endParaRPr>
          </a:p>
        </p:txBody>
      </p:sp>
      <p:sp>
        <p:nvSpPr>
          <p:cNvPr id="2111" name="Oval 568"/>
          <p:cNvSpPr>
            <a:spLocks noChangeArrowheads="1"/>
          </p:cNvSpPr>
          <p:nvPr/>
        </p:nvSpPr>
        <p:spPr bwMode="auto">
          <a:xfrm>
            <a:off x="7639050" y="2500313"/>
            <a:ext cx="330200" cy="100012"/>
          </a:xfrm>
          <a:prstGeom prst="ellipse">
            <a:avLst/>
          </a:prstGeom>
          <a:solidFill>
            <a:srgbClr val="DDDDDD"/>
          </a:solidFill>
          <a:ln w="12700">
            <a:solidFill>
              <a:schemeClr val="folHlink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pt-BR"/>
          </a:p>
        </p:txBody>
      </p:sp>
      <p:grpSp>
        <p:nvGrpSpPr>
          <p:cNvPr id="2112" name="Group 569"/>
          <p:cNvGrpSpPr>
            <a:grpSpLocks/>
          </p:cNvGrpSpPr>
          <p:nvPr/>
        </p:nvGrpSpPr>
        <p:grpSpPr bwMode="auto">
          <a:xfrm>
            <a:off x="7718425" y="2520950"/>
            <a:ext cx="163513" cy="57150"/>
            <a:chOff x="2848" y="848"/>
            <a:chExt cx="140" cy="98"/>
          </a:xfrm>
        </p:grpSpPr>
        <p:sp>
          <p:nvSpPr>
            <p:cNvPr id="2331" name="Line 570"/>
            <p:cNvSpPr>
              <a:spLocks noChangeShapeType="1"/>
            </p:cNvSpPr>
            <p:nvPr/>
          </p:nvSpPr>
          <p:spPr bwMode="auto">
            <a:xfrm flipV="1">
              <a:off x="2848" y="848"/>
              <a:ext cx="50" cy="2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2332" name="Line 571"/>
            <p:cNvSpPr>
              <a:spLocks noChangeShapeType="1"/>
            </p:cNvSpPr>
            <p:nvPr/>
          </p:nvSpPr>
          <p:spPr bwMode="auto">
            <a:xfrm>
              <a:off x="2944" y="946"/>
              <a:ext cx="44" cy="0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2333" name="Line 572"/>
            <p:cNvSpPr>
              <a:spLocks noChangeShapeType="1"/>
            </p:cNvSpPr>
            <p:nvPr/>
          </p:nvSpPr>
          <p:spPr bwMode="auto">
            <a:xfrm>
              <a:off x="2894" y="850"/>
              <a:ext cx="52" cy="96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</p:grpSp>
      <p:grpSp>
        <p:nvGrpSpPr>
          <p:cNvPr id="2113" name="Group 573"/>
          <p:cNvGrpSpPr>
            <a:grpSpLocks/>
          </p:cNvGrpSpPr>
          <p:nvPr/>
        </p:nvGrpSpPr>
        <p:grpSpPr bwMode="auto">
          <a:xfrm flipV="1">
            <a:off x="7718425" y="2519363"/>
            <a:ext cx="163513" cy="58737"/>
            <a:chOff x="2848" y="848"/>
            <a:chExt cx="140" cy="98"/>
          </a:xfrm>
        </p:grpSpPr>
        <p:sp>
          <p:nvSpPr>
            <p:cNvPr id="2328" name="Line 574"/>
            <p:cNvSpPr>
              <a:spLocks noChangeShapeType="1"/>
            </p:cNvSpPr>
            <p:nvPr/>
          </p:nvSpPr>
          <p:spPr bwMode="auto">
            <a:xfrm flipV="1">
              <a:off x="2848" y="848"/>
              <a:ext cx="50" cy="2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2329" name="Line 575"/>
            <p:cNvSpPr>
              <a:spLocks noChangeShapeType="1"/>
            </p:cNvSpPr>
            <p:nvPr/>
          </p:nvSpPr>
          <p:spPr bwMode="auto">
            <a:xfrm>
              <a:off x="2944" y="946"/>
              <a:ext cx="44" cy="0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2330" name="Line 576"/>
            <p:cNvSpPr>
              <a:spLocks noChangeShapeType="1"/>
            </p:cNvSpPr>
            <p:nvPr/>
          </p:nvSpPr>
          <p:spPr bwMode="auto">
            <a:xfrm>
              <a:off x="2894" y="850"/>
              <a:ext cx="52" cy="96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</p:grpSp>
      <p:sp>
        <p:nvSpPr>
          <p:cNvPr id="2114" name="Oval 577"/>
          <p:cNvSpPr>
            <a:spLocks noChangeArrowheads="1"/>
          </p:cNvSpPr>
          <p:nvPr/>
        </p:nvSpPr>
        <p:spPr bwMode="auto">
          <a:xfrm>
            <a:off x="7727950" y="2927350"/>
            <a:ext cx="358775" cy="95250"/>
          </a:xfrm>
          <a:prstGeom prst="ellipse">
            <a:avLst/>
          </a:prstGeom>
          <a:solidFill>
            <a:srgbClr val="DDDDDD"/>
          </a:solidFill>
          <a:ln w="12700">
            <a:solidFill>
              <a:schemeClr val="folHlink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pt-BR"/>
          </a:p>
        </p:txBody>
      </p:sp>
      <p:sp>
        <p:nvSpPr>
          <p:cNvPr id="2115" name="Line 578"/>
          <p:cNvSpPr>
            <a:spLocks noChangeShapeType="1"/>
          </p:cNvSpPr>
          <p:nvPr/>
        </p:nvSpPr>
        <p:spPr bwMode="auto">
          <a:xfrm>
            <a:off x="7727950" y="2919413"/>
            <a:ext cx="0" cy="58737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2116" name="Line 579"/>
          <p:cNvSpPr>
            <a:spLocks noChangeShapeType="1"/>
          </p:cNvSpPr>
          <p:nvPr/>
        </p:nvSpPr>
        <p:spPr bwMode="auto">
          <a:xfrm>
            <a:off x="8086725" y="2919413"/>
            <a:ext cx="0" cy="58737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2117" name="Rectangle 580"/>
          <p:cNvSpPr>
            <a:spLocks noChangeArrowheads="1"/>
          </p:cNvSpPr>
          <p:nvPr/>
        </p:nvSpPr>
        <p:spPr bwMode="auto">
          <a:xfrm>
            <a:off x="7727950" y="2919413"/>
            <a:ext cx="355600" cy="58737"/>
          </a:xfrm>
          <a:prstGeom prst="rect">
            <a:avLst/>
          </a:prstGeom>
          <a:solidFill>
            <a:srgbClr val="DDDDDD"/>
          </a:solidFill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pt-BR"/>
          </a:p>
        </p:txBody>
      </p:sp>
      <p:sp>
        <p:nvSpPr>
          <p:cNvPr id="2118" name="Oval 581"/>
          <p:cNvSpPr>
            <a:spLocks noChangeArrowheads="1"/>
          </p:cNvSpPr>
          <p:nvPr/>
        </p:nvSpPr>
        <p:spPr bwMode="auto">
          <a:xfrm>
            <a:off x="7724775" y="2851150"/>
            <a:ext cx="358775" cy="111125"/>
          </a:xfrm>
          <a:prstGeom prst="ellipse">
            <a:avLst/>
          </a:prstGeom>
          <a:solidFill>
            <a:srgbClr val="DDDDDD"/>
          </a:solidFill>
          <a:ln w="12700">
            <a:solidFill>
              <a:schemeClr val="folHlink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pt-BR"/>
          </a:p>
        </p:txBody>
      </p:sp>
      <p:grpSp>
        <p:nvGrpSpPr>
          <p:cNvPr id="2119" name="Group 582"/>
          <p:cNvGrpSpPr>
            <a:grpSpLocks/>
          </p:cNvGrpSpPr>
          <p:nvPr/>
        </p:nvGrpSpPr>
        <p:grpSpPr bwMode="auto">
          <a:xfrm>
            <a:off x="7810500" y="2873375"/>
            <a:ext cx="179388" cy="65088"/>
            <a:chOff x="2848" y="848"/>
            <a:chExt cx="140" cy="98"/>
          </a:xfrm>
        </p:grpSpPr>
        <p:sp>
          <p:nvSpPr>
            <p:cNvPr id="2325" name="Line 583"/>
            <p:cNvSpPr>
              <a:spLocks noChangeShapeType="1"/>
            </p:cNvSpPr>
            <p:nvPr/>
          </p:nvSpPr>
          <p:spPr bwMode="auto">
            <a:xfrm flipV="1">
              <a:off x="2848" y="848"/>
              <a:ext cx="50" cy="2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2326" name="Line 584"/>
            <p:cNvSpPr>
              <a:spLocks noChangeShapeType="1"/>
            </p:cNvSpPr>
            <p:nvPr/>
          </p:nvSpPr>
          <p:spPr bwMode="auto">
            <a:xfrm>
              <a:off x="2944" y="946"/>
              <a:ext cx="44" cy="0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2327" name="Line 585"/>
            <p:cNvSpPr>
              <a:spLocks noChangeShapeType="1"/>
            </p:cNvSpPr>
            <p:nvPr/>
          </p:nvSpPr>
          <p:spPr bwMode="auto">
            <a:xfrm>
              <a:off x="2894" y="850"/>
              <a:ext cx="52" cy="96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</p:grpSp>
      <p:grpSp>
        <p:nvGrpSpPr>
          <p:cNvPr id="2120" name="Group 586"/>
          <p:cNvGrpSpPr>
            <a:grpSpLocks/>
          </p:cNvGrpSpPr>
          <p:nvPr/>
        </p:nvGrpSpPr>
        <p:grpSpPr bwMode="auto">
          <a:xfrm flipV="1">
            <a:off x="7810500" y="2874963"/>
            <a:ext cx="179388" cy="65087"/>
            <a:chOff x="2848" y="848"/>
            <a:chExt cx="140" cy="98"/>
          </a:xfrm>
        </p:grpSpPr>
        <p:sp>
          <p:nvSpPr>
            <p:cNvPr id="2322" name="Line 587"/>
            <p:cNvSpPr>
              <a:spLocks noChangeShapeType="1"/>
            </p:cNvSpPr>
            <p:nvPr/>
          </p:nvSpPr>
          <p:spPr bwMode="auto">
            <a:xfrm flipV="1">
              <a:off x="2848" y="848"/>
              <a:ext cx="50" cy="2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2323" name="Line 588"/>
            <p:cNvSpPr>
              <a:spLocks noChangeShapeType="1"/>
            </p:cNvSpPr>
            <p:nvPr/>
          </p:nvSpPr>
          <p:spPr bwMode="auto">
            <a:xfrm>
              <a:off x="2944" y="946"/>
              <a:ext cx="44" cy="0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2324" name="Line 589"/>
            <p:cNvSpPr>
              <a:spLocks noChangeShapeType="1"/>
            </p:cNvSpPr>
            <p:nvPr/>
          </p:nvSpPr>
          <p:spPr bwMode="auto">
            <a:xfrm>
              <a:off x="2894" y="850"/>
              <a:ext cx="52" cy="96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</p:grpSp>
      <p:sp>
        <p:nvSpPr>
          <p:cNvPr id="2121" name="Oval 590"/>
          <p:cNvSpPr>
            <a:spLocks noChangeArrowheads="1"/>
          </p:cNvSpPr>
          <p:nvPr/>
        </p:nvSpPr>
        <p:spPr bwMode="auto">
          <a:xfrm>
            <a:off x="6318250" y="2662238"/>
            <a:ext cx="346075" cy="87312"/>
          </a:xfrm>
          <a:prstGeom prst="ellipse">
            <a:avLst/>
          </a:prstGeom>
          <a:solidFill>
            <a:srgbClr val="DDDDDD"/>
          </a:solidFill>
          <a:ln w="12700">
            <a:solidFill>
              <a:schemeClr val="folHlink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pt-BR"/>
          </a:p>
        </p:txBody>
      </p:sp>
      <p:sp>
        <p:nvSpPr>
          <p:cNvPr id="2122" name="Line 591"/>
          <p:cNvSpPr>
            <a:spLocks noChangeShapeType="1"/>
          </p:cNvSpPr>
          <p:nvPr/>
        </p:nvSpPr>
        <p:spPr bwMode="auto">
          <a:xfrm>
            <a:off x="6318250" y="2654300"/>
            <a:ext cx="0" cy="53975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2123" name="Line 592"/>
          <p:cNvSpPr>
            <a:spLocks noChangeShapeType="1"/>
          </p:cNvSpPr>
          <p:nvPr/>
        </p:nvSpPr>
        <p:spPr bwMode="auto">
          <a:xfrm>
            <a:off x="6664325" y="2654300"/>
            <a:ext cx="0" cy="53975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2124" name="Rectangle 593"/>
          <p:cNvSpPr>
            <a:spLocks noChangeArrowheads="1"/>
          </p:cNvSpPr>
          <p:nvPr/>
        </p:nvSpPr>
        <p:spPr bwMode="auto">
          <a:xfrm>
            <a:off x="6318250" y="2654300"/>
            <a:ext cx="342900" cy="53975"/>
          </a:xfrm>
          <a:prstGeom prst="rect">
            <a:avLst/>
          </a:prstGeom>
          <a:solidFill>
            <a:srgbClr val="DDDDDD"/>
          </a:solidFill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pt-BR"/>
          </a:p>
        </p:txBody>
      </p:sp>
      <p:sp>
        <p:nvSpPr>
          <p:cNvPr id="2125" name="Oval 594"/>
          <p:cNvSpPr>
            <a:spLocks noChangeArrowheads="1"/>
          </p:cNvSpPr>
          <p:nvPr/>
        </p:nvSpPr>
        <p:spPr bwMode="auto">
          <a:xfrm>
            <a:off x="6315075" y="2590800"/>
            <a:ext cx="346075" cy="103188"/>
          </a:xfrm>
          <a:prstGeom prst="ellipse">
            <a:avLst/>
          </a:prstGeom>
          <a:solidFill>
            <a:srgbClr val="DDDDDD"/>
          </a:solidFill>
          <a:ln w="12700">
            <a:solidFill>
              <a:schemeClr val="folHlink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pt-BR"/>
          </a:p>
        </p:txBody>
      </p:sp>
      <p:grpSp>
        <p:nvGrpSpPr>
          <p:cNvPr id="2126" name="Group 595"/>
          <p:cNvGrpSpPr>
            <a:grpSpLocks/>
          </p:cNvGrpSpPr>
          <p:nvPr/>
        </p:nvGrpSpPr>
        <p:grpSpPr bwMode="auto">
          <a:xfrm>
            <a:off x="6399213" y="2611438"/>
            <a:ext cx="171450" cy="60325"/>
            <a:chOff x="2848" y="848"/>
            <a:chExt cx="140" cy="98"/>
          </a:xfrm>
        </p:grpSpPr>
        <p:sp>
          <p:nvSpPr>
            <p:cNvPr id="2319" name="Line 596"/>
            <p:cNvSpPr>
              <a:spLocks noChangeShapeType="1"/>
            </p:cNvSpPr>
            <p:nvPr/>
          </p:nvSpPr>
          <p:spPr bwMode="auto">
            <a:xfrm flipV="1">
              <a:off x="2848" y="848"/>
              <a:ext cx="50" cy="2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2320" name="Line 597"/>
            <p:cNvSpPr>
              <a:spLocks noChangeShapeType="1"/>
            </p:cNvSpPr>
            <p:nvPr/>
          </p:nvSpPr>
          <p:spPr bwMode="auto">
            <a:xfrm>
              <a:off x="2944" y="946"/>
              <a:ext cx="44" cy="0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2321" name="Line 598"/>
            <p:cNvSpPr>
              <a:spLocks noChangeShapeType="1"/>
            </p:cNvSpPr>
            <p:nvPr/>
          </p:nvSpPr>
          <p:spPr bwMode="auto">
            <a:xfrm>
              <a:off x="2894" y="850"/>
              <a:ext cx="52" cy="96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</p:grpSp>
      <p:grpSp>
        <p:nvGrpSpPr>
          <p:cNvPr id="2127" name="Group 599"/>
          <p:cNvGrpSpPr>
            <a:grpSpLocks/>
          </p:cNvGrpSpPr>
          <p:nvPr/>
        </p:nvGrpSpPr>
        <p:grpSpPr bwMode="auto">
          <a:xfrm flipV="1">
            <a:off x="6399213" y="2611438"/>
            <a:ext cx="171450" cy="58737"/>
            <a:chOff x="2848" y="848"/>
            <a:chExt cx="140" cy="98"/>
          </a:xfrm>
        </p:grpSpPr>
        <p:sp>
          <p:nvSpPr>
            <p:cNvPr id="2316" name="Line 600"/>
            <p:cNvSpPr>
              <a:spLocks noChangeShapeType="1"/>
            </p:cNvSpPr>
            <p:nvPr/>
          </p:nvSpPr>
          <p:spPr bwMode="auto">
            <a:xfrm flipV="1">
              <a:off x="2848" y="848"/>
              <a:ext cx="50" cy="2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2317" name="Line 601"/>
            <p:cNvSpPr>
              <a:spLocks noChangeShapeType="1"/>
            </p:cNvSpPr>
            <p:nvPr/>
          </p:nvSpPr>
          <p:spPr bwMode="auto">
            <a:xfrm>
              <a:off x="2944" y="946"/>
              <a:ext cx="44" cy="0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2318" name="Line 602"/>
            <p:cNvSpPr>
              <a:spLocks noChangeShapeType="1"/>
            </p:cNvSpPr>
            <p:nvPr/>
          </p:nvSpPr>
          <p:spPr bwMode="auto">
            <a:xfrm>
              <a:off x="2894" y="850"/>
              <a:ext cx="52" cy="96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</p:grpSp>
      <p:sp>
        <p:nvSpPr>
          <p:cNvPr id="2128" name="Oval 603"/>
          <p:cNvSpPr>
            <a:spLocks noChangeArrowheads="1"/>
          </p:cNvSpPr>
          <p:nvPr/>
        </p:nvSpPr>
        <p:spPr bwMode="auto">
          <a:xfrm>
            <a:off x="6011863" y="3811588"/>
            <a:ext cx="346075" cy="87312"/>
          </a:xfrm>
          <a:prstGeom prst="ellipse">
            <a:avLst/>
          </a:prstGeom>
          <a:solidFill>
            <a:srgbClr val="DDDDDD"/>
          </a:solidFill>
          <a:ln w="12700">
            <a:solidFill>
              <a:schemeClr val="folHlink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pt-BR"/>
          </a:p>
        </p:txBody>
      </p:sp>
      <p:sp>
        <p:nvSpPr>
          <p:cNvPr id="2129" name="Line 604"/>
          <p:cNvSpPr>
            <a:spLocks noChangeShapeType="1"/>
          </p:cNvSpPr>
          <p:nvPr/>
        </p:nvSpPr>
        <p:spPr bwMode="auto">
          <a:xfrm>
            <a:off x="6011863" y="3803650"/>
            <a:ext cx="0" cy="53975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2130" name="Line 605"/>
          <p:cNvSpPr>
            <a:spLocks noChangeShapeType="1"/>
          </p:cNvSpPr>
          <p:nvPr/>
        </p:nvSpPr>
        <p:spPr bwMode="auto">
          <a:xfrm>
            <a:off x="6357938" y="3803650"/>
            <a:ext cx="0" cy="53975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2131" name="Rectangle 606"/>
          <p:cNvSpPr>
            <a:spLocks noChangeArrowheads="1"/>
          </p:cNvSpPr>
          <p:nvPr/>
        </p:nvSpPr>
        <p:spPr bwMode="auto">
          <a:xfrm>
            <a:off x="6011863" y="3803650"/>
            <a:ext cx="342900" cy="53975"/>
          </a:xfrm>
          <a:prstGeom prst="rect">
            <a:avLst/>
          </a:prstGeom>
          <a:solidFill>
            <a:srgbClr val="DDDDDD"/>
          </a:solidFill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pt-BR"/>
          </a:p>
        </p:txBody>
      </p:sp>
      <p:sp>
        <p:nvSpPr>
          <p:cNvPr id="2132" name="Oval 607"/>
          <p:cNvSpPr>
            <a:spLocks noChangeArrowheads="1"/>
          </p:cNvSpPr>
          <p:nvPr/>
        </p:nvSpPr>
        <p:spPr bwMode="auto">
          <a:xfrm>
            <a:off x="6008688" y="3740150"/>
            <a:ext cx="346075" cy="103188"/>
          </a:xfrm>
          <a:prstGeom prst="ellipse">
            <a:avLst/>
          </a:prstGeom>
          <a:solidFill>
            <a:srgbClr val="DDDDDD"/>
          </a:solidFill>
          <a:ln w="12700">
            <a:solidFill>
              <a:schemeClr val="folHlink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pt-BR"/>
          </a:p>
        </p:txBody>
      </p:sp>
      <p:grpSp>
        <p:nvGrpSpPr>
          <p:cNvPr id="2133" name="Group 608"/>
          <p:cNvGrpSpPr>
            <a:grpSpLocks/>
          </p:cNvGrpSpPr>
          <p:nvPr/>
        </p:nvGrpSpPr>
        <p:grpSpPr bwMode="auto">
          <a:xfrm>
            <a:off x="6092825" y="3760788"/>
            <a:ext cx="171450" cy="60325"/>
            <a:chOff x="2848" y="848"/>
            <a:chExt cx="140" cy="98"/>
          </a:xfrm>
        </p:grpSpPr>
        <p:sp>
          <p:nvSpPr>
            <p:cNvPr id="2313" name="Line 609"/>
            <p:cNvSpPr>
              <a:spLocks noChangeShapeType="1"/>
            </p:cNvSpPr>
            <p:nvPr/>
          </p:nvSpPr>
          <p:spPr bwMode="auto">
            <a:xfrm flipV="1">
              <a:off x="2848" y="848"/>
              <a:ext cx="50" cy="2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2314" name="Line 610"/>
            <p:cNvSpPr>
              <a:spLocks noChangeShapeType="1"/>
            </p:cNvSpPr>
            <p:nvPr/>
          </p:nvSpPr>
          <p:spPr bwMode="auto">
            <a:xfrm>
              <a:off x="2944" y="946"/>
              <a:ext cx="44" cy="0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2315" name="Line 611"/>
            <p:cNvSpPr>
              <a:spLocks noChangeShapeType="1"/>
            </p:cNvSpPr>
            <p:nvPr/>
          </p:nvSpPr>
          <p:spPr bwMode="auto">
            <a:xfrm>
              <a:off x="2894" y="850"/>
              <a:ext cx="52" cy="96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</p:grpSp>
      <p:grpSp>
        <p:nvGrpSpPr>
          <p:cNvPr id="2134" name="Group 612"/>
          <p:cNvGrpSpPr>
            <a:grpSpLocks/>
          </p:cNvGrpSpPr>
          <p:nvPr/>
        </p:nvGrpSpPr>
        <p:grpSpPr bwMode="auto">
          <a:xfrm flipV="1">
            <a:off x="6092825" y="3760788"/>
            <a:ext cx="171450" cy="58737"/>
            <a:chOff x="2848" y="848"/>
            <a:chExt cx="140" cy="98"/>
          </a:xfrm>
        </p:grpSpPr>
        <p:sp>
          <p:nvSpPr>
            <p:cNvPr id="2310" name="Line 613"/>
            <p:cNvSpPr>
              <a:spLocks noChangeShapeType="1"/>
            </p:cNvSpPr>
            <p:nvPr/>
          </p:nvSpPr>
          <p:spPr bwMode="auto">
            <a:xfrm flipV="1">
              <a:off x="2848" y="848"/>
              <a:ext cx="50" cy="2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2311" name="Line 614"/>
            <p:cNvSpPr>
              <a:spLocks noChangeShapeType="1"/>
            </p:cNvSpPr>
            <p:nvPr/>
          </p:nvSpPr>
          <p:spPr bwMode="auto">
            <a:xfrm>
              <a:off x="2944" y="946"/>
              <a:ext cx="44" cy="0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2312" name="Line 615"/>
            <p:cNvSpPr>
              <a:spLocks noChangeShapeType="1"/>
            </p:cNvSpPr>
            <p:nvPr/>
          </p:nvSpPr>
          <p:spPr bwMode="auto">
            <a:xfrm>
              <a:off x="2894" y="850"/>
              <a:ext cx="52" cy="96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</p:grpSp>
      <p:sp>
        <p:nvSpPr>
          <p:cNvPr id="2135" name="Line 616"/>
          <p:cNvSpPr>
            <a:spLocks noChangeShapeType="1"/>
          </p:cNvSpPr>
          <p:nvPr/>
        </p:nvSpPr>
        <p:spPr bwMode="auto">
          <a:xfrm flipV="1">
            <a:off x="7210425" y="4168775"/>
            <a:ext cx="227013" cy="436563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pt-BR"/>
          </a:p>
        </p:txBody>
      </p:sp>
      <p:sp>
        <p:nvSpPr>
          <p:cNvPr id="2136" name="Line 617"/>
          <p:cNvSpPr>
            <a:spLocks noChangeShapeType="1"/>
          </p:cNvSpPr>
          <p:nvPr/>
        </p:nvSpPr>
        <p:spPr bwMode="auto">
          <a:xfrm>
            <a:off x="7334250" y="3906838"/>
            <a:ext cx="163513" cy="12065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pt-BR"/>
          </a:p>
        </p:txBody>
      </p:sp>
      <p:sp>
        <p:nvSpPr>
          <p:cNvPr id="2137" name="Line 618"/>
          <p:cNvSpPr>
            <a:spLocks noChangeShapeType="1"/>
          </p:cNvSpPr>
          <p:nvPr/>
        </p:nvSpPr>
        <p:spPr bwMode="auto">
          <a:xfrm>
            <a:off x="7431088" y="3827463"/>
            <a:ext cx="279400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pt-BR"/>
          </a:p>
        </p:txBody>
      </p:sp>
      <p:sp>
        <p:nvSpPr>
          <p:cNvPr id="2138" name="Line 619"/>
          <p:cNvSpPr>
            <a:spLocks noChangeShapeType="1"/>
          </p:cNvSpPr>
          <p:nvPr/>
        </p:nvSpPr>
        <p:spPr bwMode="auto">
          <a:xfrm flipV="1">
            <a:off x="7667625" y="3913188"/>
            <a:ext cx="134938" cy="104775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pt-BR"/>
          </a:p>
        </p:txBody>
      </p:sp>
      <p:sp>
        <p:nvSpPr>
          <p:cNvPr id="2139" name="Line 620"/>
          <p:cNvSpPr>
            <a:spLocks noChangeShapeType="1"/>
          </p:cNvSpPr>
          <p:nvPr/>
        </p:nvSpPr>
        <p:spPr bwMode="auto">
          <a:xfrm>
            <a:off x="6365875" y="3833813"/>
            <a:ext cx="679450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pt-BR"/>
          </a:p>
        </p:txBody>
      </p:sp>
      <p:sp>
        <p:nvSpPr>
          <p:cNvPr id="2140" name="Line 621"/>
          <p:cNvSpPr>
            <a:spLocks noChangeShapeType="1"/>
          </p:cNvSpPr>
          <p:nvPr/>
        </p:nvSpPr>
        <p:spPr bwMode="auto">
          <a:xfrm>
            <a:off x="6661150" y="2681288"/>
            <a:ext cx="509588" cy="3175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pt-BR"/>
          </a:p>
        </p:txBody>
      </p:sp>
      <p:sp>
        <p:nvSpPr>
          <p:cNvPr id="2141" name="Line 622"/>
          <p:cNvSpPr>
            <a:spLocks noChangeShapeType="1"/>
          </p:cNvSpPr>
          <p:nvPr/>
        </p:nvSpPr>
        <p:spPr bwMode="auto">
          <a:xfrm>
            <a:off x="6227763" y="2509838"/>
            <a:ext cx="152400" cy="8255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pt-BR"/>
          </a:p>
        </p:txBody>
      </p:sp>
      <p:sp>
        <p:nvSpPr>
          <p:cNvPr id="2142" name="Freeform 623"/>
          <p:cNvSpPr>
            <a:spLocks/>
          </p:cNvSpPr>
          <p:nvPr/>
        </p:nvSpPr>
        <p:spPr bwMode="auto">
          <a:xfrm>
            <a:off x="5548313" y="4516438"/>
            <a:ext cx="2979737" cy="1455737"/>
          </a:xfrm>
          <a:custGeom>
            <a:avLst/>
            <a:gdLst>
              <a:gd name="T0" fmla="*/ 2147483647 w 1877"/>
              <a:gd name="T1" fmla="*/ 57962789 h 917"/>
              <a:gd name="T2" fmla="*/ 1743948172 w 1877"/>
              <a:gd name="T3" fmla="*/ 274696169 h 917"/>
              <a:gd name="T4" fmla="*/ 1045863999 w 1877"/>
              <a:gd name="T5" fmla="*/ 229333384 h 917"/>
              <a:gd name="T6" fmla="*/ 282257478 w 1877"/>
              <a:gd name="T7" fmla="*/ 428426500 h 917"/>
              <a:gd name="T8" fmla="*/ 126007808 w 1877"/>
              <a:gd name="T9" fmla="*/ 889614217 h 917"/>
              <a:gd name="T10" fmla="*/ 35282185 w 1877"/>
              <a:gd name="T11" fmla="*/ 1330642086 h 917"/>
              <a:gd name="T12" fmla="*/ 350302462 w 1877"/>
              <a:gd name="T13" fmla="*/ 1638100961 h 917"/>
              <a:gd name="T14" fmla="*/ 1272677965 w 1877"/>
              <a:gd name="T15" fmla="*/ 1968240831 h 917"/>
              <a:gd name="T16" fmla="*/ 2147483647 w 1877"/>
              <a:gd name="T17" fmla="*/ 2147483647 h 917"/>
              <a:gd name="T18" fmla="*/ 2147483647 w 1877"/>
              <a:gd name="T19" fmla="*/ 2147483647 h 917"/>
              <a:gd name="T20" fmla="*/ 2147483647 w 1877"/>
              <a:gd name="T21" fmla="*/ 1998482688 h 917"/>
              <a:gd name="T22" fmla="*/ 2147483647 w 1877"/>
              <a:gd name="T23" fmla="*/ 1572576938 h 917"/>
              <a:gd name="T24" fmla="*/ 2147483647 w 1877"/>
              <a:gd name="T25" fmla="*/ 551913287 h 917"/>
              <a:gd name="T26" fmla="*/ 2147483647 w 1877"/>
              <a:gd name="T27" fmla="*/ 252015571 h 917"/>
              <a:gd name="T28" fmla="*/ 2147483647 w 1877"/>
              <a:gd name="T29" fmla="*/ 32761230 h 917"/>
              <a:gd name="T30" fmla="*/ 2147483647 w 1877"/>
              <a:gd name="T31" fmla="*/ 57962789 h 917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1877"/>
              <a:gd name="T49" fmla="*/ 0 h 917"/>
              <a:gd name="T50" fmla="*/ 1877 w 1877"/>
              <a:gd name="T51" fmla="*/ 917 h 917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1877" h="917">
                <a:moveTo>
                  <a:pt x="889" y="23"/>
                </a:moveTo>
                <a:cubicBezTo>
                  <a:pt x="804" y="39"/>
                  <a:pt x="771" y="98"/>
                  <a:pt x="692" y="109"/>
                </a:cubicBezTo>
                <a:cubicBezTo>
                  <a:pt x="613" y="120"/>
                  <a:pt x="511" y="81"/>
                  <a:pt x="415" y="91"/>
                </a:cubicBezTo>
                <a:cubicBezTo>
                  <a:pt x="319" y="101"/>
                  <a:pt x="174" y="126"/>
                  <a:pt x="112" y="170"/>
                </a:cubicBezTo>
                <a:cubicBezTo>
                  <a:pt x="51" y="214"/>
                  <a:pt x="66" y="294"/>
                  <a:pt x="50" y="353"/>
                </a:cubicBezTo>
                <a:cubicBezTo>
                  <a:pt x="34" y="412"/>
                  <a:pt x="0" y="479"/>
                  <a:pt x="14" y="528"/>
                </a:cubicBezTo>
                <a:cubicBezTo>
                  <a:pt x="29" y="577"/>
                  <a:pt x="57" y="608"/>
                  <a:pt x="139" y="650"/>
                </a:cubicBezTo>
                <a:cubicBezTo>
                  <a:pt x="221" y="692"/>
                  <a:pt x="372" y="742"/>
                  <a:pt x="505" y="781"/>
                </a:cubicBezTo>
                <a:cubicBezTo>
                  <a:pt x="638" y="820"/>
                  <a:pt x="789" y="866"/>
                  <a:pt x="933" y="886"/>
                </a:cubicBezTo>
                <a:cubicBezTo>
                  <a:pt x="1077" y="906"/>
                  <a:pt x="1246" y="917"/>
                  <a:pt x="1370" y="901"/>
                </a:cubicBezTo>
                <a:cubicBezTo>
                  <a:pt x="1494" y="885"/>
                  <a:pt x="1594" y="839"/>
                  <a:pt x="1676" y="793"/>
                </a:cubicBezTo>
                <a:cubicBezTo>
                  <a:pt x="1758" y="747"/>
                  <a:pt x="1843" y="720"/>
                  <a:pt x="1860" y="624"/>
                </a:cubicBezTo>
                <a:cubicBezTo>
                  <a:pt x="1877" y="528"/>
                  <a:pt x="1835" y="306"/>
                  <a:pt x="1776" y="219"/>
                </a:cubicBezTo>
                <a:cubicBezTo>
                  <a:pt x="1717" y="132"/>
                  <a:pt x="1599" y="134"/>
                  <a:pt x="1503" y="100"/>
                </a:cubicBezTo>
                <a:cubicBezTo>
                  <a:pt x="1407" y="66"/>
                  <a:pt x="1302" y="26"/>
                  <a:pt x="1200" y="13"/>
                </a:cubicBezTo>
                <a:cubicBezTo>
                  <a:pt x="1098" y="0"/>
                  <a:pt x="974" y="7"/>
                  <a:pt x="889" y="23"/>
                </a:cubicBezTo>
                <a:close/>
              </a:path>
            </a:pathLst>
          </a:custGeom>
          <a:solidFill>
            <a:srgbClr val="DDDDDD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pt-BR"/>
          </a:p>
        </p:txBody>
      </p:sp>
      <p:sp>
        <p:nvSpPr>
          <p:cNvPr id="2143" name="Line 624"/>
          <p:cNvSpPr>
            <a:spLocks noChangeShapeType="1"/>
          </p:cNvSpPr>
          <p:nvPr/>
        </p:nvSpPr>
        <p:spPr bwMode="auto">
          <a:xfrm rot="-5400000">
            <a:off x="7783512" y="5253038"/>
            <a:ext cx="523875" cy="13970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2144" name="Line 625"/>
          <p:cNvSpPr>
            <a:spLocks noChangeShapeType="1"/>
          </p:cNvSpPr>
          <p:nvPr/>
        </p:nvSpPr>
        <p:spPr bwMode="auto">
          <a:xfrm rot="5400000" flipV="1">
            <a:off x="7929563" y="5534025"/>
            <a:ext cx="3175" cy="85725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2145" name="Line 626"/>
          <p:cNvSpPr>
            <a:spLocks noChangeShapeType="1"/>
          </p:cNvSpPr>
          <p:nvPr/>
        </p:nvSpPr>
        <p:spPr bwMode="auto">
          <a:xfrm rot="-5400000">
            <a:off x="8115300" y="5210175"/>
            <a:ext cx="0" cy="11430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grpSp>
        <p:nvGrpSpPr>
          <p:cNvPr id="2146" name="Group 627"/>
          <p:cNvGrpSpPr>
            <a:grpSpLocks/>
          </p:cNvGrpSpPr>
          <p:nvPr/>
        </p:nvGrpSpPr>
        <p:grpSpPr bwMode="auto">
          <a:xfrm>
            <a:off x="7694613" y="4856163"/>
            <a:ext cx="501650" cy="298450"/>
            <a:chOff x="4701" y="2956"/>
            <a:chExt cx="316" cy="188"/>
          </a:xfrm>
        </p:grpSpPr>
        <p:sp>
          <p:nvSpPr>
            <p:cNvPr id="2297" name="Oval 628"/>
            <p:cNvSpPr>
              <a:spLocks noChangeArrowheads="1"/>
            </p:cNvSpPr>
            <p:nvPr/>
          </p:nvSpPr>
          <p:spPr bwMode="auto">
            <a:xfrm>
              <a:off x="4704" y="3062"/>
              <a:ext cx="313" cy="82"/>
            </a:xfrm>
            <a:prstGeom prst="ellipse">
              <a:avLst/>
            </a:prstGeom>
            <a:solidFill>
              <a:srgbClr val="DDDDDD"/>
            </a:solidFill>
            <a:ln w="12700">
              <a:solidFill>
                <a:schemeClr val="folHlink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pt-BR"/>
            </a:p>
          </p:txBody>
        </p:sp>
        <p:sp>
          <p:nvSpPr>
            <p:cNvPr id="2298" name="Line 629"/>
            <p:cNvSpPr>
              <a:spLocks noChangeShapeType="1"/>
            </p:cNvSpPr>
            <p:nvPr/>
          </p:nvSpPr>
          <p:spPr bwMode="auto">
            <a:xfrm>
              <a:off x="4704" y="3055"/>
              <a:ext cx="0" cy="51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2299" name="Line 630"/>
            <p:cNvSpPr>
              <a:spLocks noChangeShapeType="1"/>
            </p:cNvSpPr>
            <p:nvPr/>
          </p:nvSpPr>
          <p:spPr bwMode="auto">
            <a:xfrm>
              <a:off x="5017" y="3055"/>
              <a:ext cx="0" cy="51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2300" name="Rectangle 631"/>
            <p:cNvSpPr>
              <a:spLocks noChangeArrowheads="1"/>
            </p:cNvSpPr>
            <p:nvPr/>
          </p:nvSpPr>
          <p:spPr bwMode="auto">
            <a:xfrm>
              <a:off x="4704" y="3055"/>
              <a:ext cx="310" cy="50"/>
            </a:xfrm>
            <a:prstGeom prst="rect">
              <a:avLst/>
            </a:prstGeom>
            <a:solidFill>
              <a:srgbClr val="DDDDDD"/>
            </a:soli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pt-BR"/>
            </a:p>
          </p:txBody>
        </p:sp>
        <p:sp>
          <p:nvSpPr>
            <p:cNvPr id="2301" name="Oval 632"/>
            <p:cNvSpPr>
              <a:spLocks noChangeArrowheads="1"/>
            </p:cNvSpPr>
            <p:nvPr/>
          </p:nvSpPr>
          <p:spPr bwMode="auto">
            <a:xfrm>
              <a:off x="4701" y="2996"/>
              <a:ext cx="313" cy="96"/>
            </a:xfrm>
            <a:prstGeom prst="ellipse">
              <a:avLst/>
            </a:prstGeom>
            <a:solidFill>
              <a:srgbClr val="DDDDDD"/>
            </a:solidFill>
            <a:ln w="12700">
              <a:solidFill>
                <a:schemeClr val="folHlink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pt-BR"/>
            </a:p>
          </p:txBody>
        </p:sp>
        <p:grpSp>
          <p:nvGrpSpPr>
            <p:cNvPr id="2302" name="Group 633"/>
            <p:cNvGrpSpPr>
              <a:grpSpLocks/>
            </p:cNvGrpSpPr>
            <p:nvPr/>
          </p:nvGrpSpPr>
          <p:grpSpPr bwMode="auto">
            <a:xfrm>
              <a:off x="4796" y="2956"/>
              <a:ext cx="157" cy="49"/>
              <a:chOff x="2848" y="848"/>
              <a:chExt cx="140" cy="98"/>
            </a:xfrm>
          </p:grpSpPr>
          <p:sp>
            <p:nvSpPr>
              <p:cNvPr id="2307" name="Line 634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2308" name="Line 635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2309" name="Line 636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</p:grpSp>
        <p:grpSp>
          <p:nvGrpSpPr>
            <p:cNvPr id="2303" name="Group 637"/>
            <p:cNvGrpSpPr>
              <a:grpSpLocks/>
            </p:cNvGrpSpPr>
            <p:nvPr/>
          </p:nvGrpSpPr>
          <p:grpSpPr bwMode="auto">
            <a:xfrm flipV="1">
              <a:off x="4796" y="3084"/>
              <a:ext cx="157" cy="49"/>
              <a:chOff x="2848" y="848"/>
              <a:chExt cx="140" cy="98"/>
            </a:xfrm>
          </p:grpSpPr>
          <p:sp>
            <p:nvSpPr>
              <p:cNvPr id="2304" name="Line 638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2305" name="Line 639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2306" name="Line 640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</p:grpSp>
      </p:grpSp>
      <p:grpSp>
        <p:nvGrpSpPr>
          <p:cNvPr id="2147" name="Group 641"/>
          <p:cNvGrpSpPr>
            <a:grpSpLocks/>
          </p:cNvGrpSpPr>
          <p:nvPr/>
        </p:nvGrpSpPr>
        <p:grpSpPr bwMode="auto">
          <a:xfrm>
            <a:off x="6878638" y="4478338"/>
            <a:ext cx="501650" cy="482600"/>
            <a:chOff x="3600" y="97"/>
            <a:chExt cx="360" cy="359"/>
          </a:xfrm>
        </p:grpSpPr>
        <p:sp>
          <p:nvSpPr>
            <p:cNvPr id="2284" name="Oval 642"/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rgbClr val="DDDDDD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pt-BR"/>
            </a:p>
          </p:txBody>
        </p:sp>
        <p:sp>
          <p:nvSpPr>
            <p:cNvPr id="2285" name="Line 643"/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2286" name="Line 644"/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2287" name="Rectangle 645"/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rgbClr val="DDDDDD"/>
            </a:soli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pt-BR"/>
            </a:p>
          </p:txBody>
        </p:sp>
        <p:sp>
          <p:nvSpPr>
            <p:cNvPr id="2288" name="Oval 646"/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rgbClr val="DDDDDD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pt-BR"/>
            </a:p>
          </p:txBody>
        </p:sp>
        <p:grpSp>
          <p:nvGrpSpPr>
            <p:cNvPr id="2289" name="Group 647"/>
            <p:cNvGrpSpPr>
              <a:grpSpLocks/>
            </p:cNvGrpSpPr>
            <p:nvPr/>
          </p:nvGrpSpPr>
          <p:grpSpPr bwMode="auto">
            <a:xfrm>
              <a:off x="3666" y="97"/>
              <a:ext cx="176" cy="49"/>
              <a:chOff x="2848" y="848"/>
              <a:chExt cx="140" cy="98"/>
            </a:xfrm>
          </p:grpSpPr>
          <p:sp>
            <p:nvSpPr>
              <p:cNvPr id="2294" name="Line 648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2295" name="Line 649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2296" name="Line 650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</p:grpSp>
        <p:grpSp>
          <p:nvGrpSpPr>
            <p:cNvPr id="2290" name="Group 651"/>
            <p:cNvGrpSpPr>
              <a:grpSpLocks/>
            </p:cNvGrpSpPr>
            <p:nvPr/>
          </p:nvGrpSpPr>
          <p:grpSpPr bwMode="auto">
            <a:xfrm flipV="1">
              <a:off x="3666" y="407"/>
              <a:ext cx="176" cy="49"/>
              <a:chOff x="2848" y="848"/>
              <a:chExt cx="140" cy="98"/>
            </a:xfrm>
          </p:grpSpPr>
          <p:sp>
            <p:nvSpPr>
              <p:cNvPr id="2291" name="Line 652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2292" name="Line 653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2293" name="Line 654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</p:grpSp>
      </p:grpSp>
      <p:grpSp>
        <p:nvGrpSpPr>
          <p:cNvPr id="2148" name="Group 655"/>
          <p:cNvGrpSpPr>
            <a:grpSpLocks/>
          </p:cNvGrpSpPr>
          <p:nvPr/>
        </p:nvGrpSpPr>
        <p:grpSpPr bwMode="auto">
          <a:xfrm>
            <a:off x="6213475" y="4783138"/>
            <a:ext cx="501650" cy="482600"/>
            <a:chOff x="3600" y="97"/>
            <a:chExt cx="360" cy="359"/>
          </a:xfrm>
        </p:grpSpPr>
        <p:sp>
          <p:nvSpPr>
            <p:cNvPr id="2271" name="Oval 656"/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rgbClr val="DDDDDD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pt-BR"/>
            </a:p>
          </p:txBody>
        </p:sp>
        <p:sp>
          <p:nvSpPr>
            <p:cNvPr id="2272" name="Line 657"/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2273" name="Line 658"/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2274" name="Rectangle 659"/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rgbClr val="DDDDDD"/>
            </a:soli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pt-BR"/>
            </a:p>
          </p:txBody>
        </p:sp>
        <p:sp>
          <p:nvSpPr>
            <p:cNvPr id="2275" name="Oval 660"/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rgbClr val="DDDDDD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pt-BR"/>
            </a:p>
          </p:txBody>
        </p:sp>
        <p:grpSp>
          <p:nvGrpSpPr>
            <p:cNvPr id="2276" name="Group 661"/>
            <p:cNvGrpSpPr>
              <a:grpSpLocks/>
            </p:cNvGrpSpPr>
            <p:nvPr/>
          </p:nvGrpSpPr>
          <p:grpSpPr bwMode="auto">
            <a:xfrm>
              <a:off x="3666" y="97"/>
              <a:ext cx="176" cy="49"/>
              <a:chOff x="2848" y="848"/>
              <a:chExt cx="140" cy="98"/>
            </a:xfrm>
          </p:grpSpPr>
          <p:sp>
            <p:nvSpPr>
              <p:cNvPr id="2281" name="Line 662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2282" name="Line 663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2283" name="Line 664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</p:grpSp>
        <p:grpSp>
          <p:nvGrpSpPr>
            <p:cNvPr id="2277" name="Group 665"/>
            <p:cNvGrpSpPr>
              <a:grpSpLocks/>
            </p:cNvGrpSpPr>
            <p:nvPr/>
          </p:nvGrpSpPr>
          <p:grpSpPr bwMode="auto">
            <a:xfrm flipV="1">
              <a:off x="3666" y="407"/>
              <a:ext cx="176" cy="49"/>
              <a:chOff x="2848" y="848"/>
              <a:chExt cx="140" cy="98"/>
            </a:xfrm>
          </p:grpSpPr>
          <p:sp>
            <p:nvSpPr>
              <p:cNvPr id="2278" name="Line 666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2279" name="Line 667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2280" name="Line 668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</p:grpSp>
      </p:grpSp>
      <p:sp>
        <p:nvSpPr>
          <p:cNvPr id="2149" name="Line 669"/>
          <p:cNvSpPr>
            <a:spLocks noChangeShapeType="1"/>
          </p:cNvSpPr>
          <p:nvPr/>
        </p:nvSpPr>
        <p:spPr bwMode="auto">
          <a:xfrm>
            <a:off x="7327900" y="4854575"/>
            <a:ext cx="358775" cy="12065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pt-BR"/>
          </a:p>
        </p:txBody>
      </p:sp>
      <p:sp>
        <p:nvSpPr>
          <p:cNvPr id="2150" name="Line 670"/>
          <p:cNvSpPr>
            <a:spLocks noChangeShapeType="1"/>
          </p:cNvSpPr>
          <p:nvPr/>
        </p:nvSpPr>
        <p:spPr bwMode="auto">
          <a:xfrm flipV="1">
            <a:off x="6675438" y="4867275"/>
            <a:ext cx="277812" cy="109538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pt-BR"/>
          </a:p>
        </p:txBody>
      </p:sp>
      <p:sp>
        <p:nvSpPr>
          <p:cNvPr id="2151" name="Line 671"/>
          <p:cNvSpPr>
            <a:spLocks noChangeShapeType="1"/>
          </p:cNvSpPr>
          <p:nvPr/>
        </p:nvSpPr>
        <p:spPr bwMode="auto">
          <a:xfrm flipV="1">
            <a:off x="6718300" y="5070475"/>
            <a:ext cx="971550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pt-BR"/>
          </a:p>
        </p:txBody>
      </p:sp>
      <p:sp>
        <p:nvSpPr>
          <p:cNvPr id="2152" name="Line 672"/>
          <p:cNvSpPr>
            <a:spLocks noChangeShapeType="1"/>
          </p:cNvSpPr>
          <p:nvPr/>
        </p:nvSpPr>
        <p:spPr bwMode="auto">
          <a:xfrm flipH="1">
            <a:off x="6013450" y="4816475"/>
            <a:ext cx="254000" cy="46990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pt-BR"/>
          </a:p>
        </p:txBody>
      </p:sp>
      <p:sp>
        <p:nvSpPr>
          <p:cNvPr id="2153" name="Line 673"/>
          <p:cNvSpPr>
            <a:spLocks noChangeShapeType="1"/>
          </p:cNvSpPr>
          <p:nvPr/>
        </p:nvSpPr>
        <p:spPr bwMode="auto">
          <a:xfrm>
            <a:off x="6038850" y="4867275"/>
            <a:ext cx="196850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pt-BR"/>
          </a:p>
        </p:txBody>
      </p:sp>
      <p:sp>
        <p:nvSpPr>
          <p:cNvPr id="2154" name="Line 674"/>
          <p:cNvSpPr>
            <a:spLocks noChangeShapeType="1"/>
          </p:cNvSpPr>
          <p:nvPr/>
        </p:nvSpPr>
        <p:spPr bwMode="auto">
          <a:xfrm>
            <a:off x="5899150" y="5203825"/>
            <a:ext cx="153988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pt-BR"/>
          </a:p>
        </p:txBody>
      </p:sp>
      <p:sp>
        <p:nvSpPr>
          <p:cNvPr id="2155" name="Line 675"/>
          <p:cNvSpPr>
            <a:spLocks noChangeShapeType="1"/>
          </p:cNvSpPr>
          <p:nvPr/>
        </p:nvSpPr>
        <p:spPr bwMode="auto">
          <a:xfrm>
            <a:off x="6151563" y="5283200"/>
            <a:ext cx="490537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pt-BR"/>
          </a:p>
        </p:txBody>
      </p:sp>
      <p:sp>
        <p:nvSpPr>
          <p:cNvPr id="2156" name="Line 676"/>
          <p:cNvSpPr>
            <a:spLocks noChangeShapeType="1"/>
          </p:cNvSpPr>
          <p:nvPr/>
        </p:nvSpPr>
        <p:spPr bwMode="auto">
          <a:xfrm flipH="1">
            <a:off x="6391275" y="5191125"/>
            <a:ext cx="53975" cy="85725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pt-BR"/>
          </a:p>
        </p:txBody>
      </p:sp>
      <p:sp>
        <p:nvSpPr>
          <p:cNvPr id="2157" name="Line 677"/>
          <p:cNvSpPr>
            <a:spLocks noChangeShapeType="1"/>
          </p:cNvSpPr>
          <p:nvPr/>
        </p:nvSpPr>
        <p:spPr bwMode="auto">
          <a:xfrm>
            <a:off x="6203950" y="5280025"/>
            <a:ext cx="1588" cy="8255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pt-BR"/>
          </a:p>
        </p:txBody>
      </p:sp>
      <p:sp>
        <p:nvSpPr>
          <p:cNvPr id="2158" name="Line 678"/>
          <p:cNvSpPr>
            <a:spLocks noChangeShapeType="1"/>
          </p:cNvSpPr>
          <p:nvPr/>
        </p:nvSpPr>
        <p:spPr bwMode="auto">
          <a:xfrm flipH="1" flipV="1">
            <a:off x="6600825" y="5287963"/>
            <a:ext cx="0" cy="7620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pt-BR"/>
          </a:p>
        </p:txBody>
      </p:sp>
      <p:sp>
        <p:nvSpPr>
          <p:cNvPr id="2159" name="Line 679"/>
          <p:cNvSpPr>
            <a:spLocks noChangeShapeType="1"/>
          </p:cNvSpPr>
          <p:nvPr/>
        </p:nvSpPr>
        <p:spPr bwMode="auto">
          <a:xfrm>
            <a:off x="6681788" y="5146675"/>
            <a:ext cx="503237" cy="269875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pt-BR"/>
          </a:p>
        </p:txBody>
      </p:sp>
      <p:sp>
        <p:nvSpPr>
          <p:cNvPr id="2160" name="Line 680"/>
          <p:cNvSpPr>
            <a:spLocks noChangeShapeType="1"/>
          </p:cNvSpPr>
          <p:nvPr/>
        </p:nvSpPr>
        <p:spPr bwMode="auto">
          <a:xfrm>
            <a:off x="6130925" y="5081588"/>
            <a:ext cx="80963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pt-BR"/>
          </a:p>
        </p:txBody>
      </p:sp>
      <p:grpSp>
        <p:nvGrpSpPr>
          <p:cNvPr id="2161" name="Group 681"/>
          <p:cNvGrpSpPr>
            <a:grpSpLocks/>
          </p:cNvGrpSpPr>
          <p:nvPr/>
        </p:nvGrpSpPr>
        <p:grpSpPr bwMode="auto">
          <a:xfrm>
            <a:off x="5319713" y="1841500"/>
            <a:ext cx="3017837" cy="3981450"/>
            <a:chOff x="-1201" y="1352"/>
            <a:chExt cx="1901" cy="2508"/>
          </a:xfrm>
        </p:grpSpPr>
        <p:grpSp>
          <p:nvGrpSpPr>
            <p:cNvPr id="2244" name="Group 682"/>
            <p:cNvGrpSpPr>
              <a:grpSpLocks/>
            </p:cNvGrpSpPr>
            <p:nvPr/>
          </p:nvGrpSpPr>
          <p:grpSpPr bwMode="auto">
            <a:xfrm>
              <a:off x="-1201" y="1647"/>
              <a:ext cx="436" cy="114"/>
              <a:chOff x="3072" y="739"/>
              <a:chExt cx="652" cy="146"/>
            </a:xfrm>
          </p:grpSpPr>
          <p:pic>
            <p:nvPicPr>
              <p:cNvPr id="2268" name="Picture 683" descr="lgv_fqmg[1]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 flipH="1">
                <a:off x="3237" y="739"/>
                <a:ext cx="487" cy="14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269" name="Line 684"/>
              <p:cNvSpPr>
                <a:spLocks noChangeShapeType="1"/>
              </p:cNvSpPr>
              <p:nvPr/>
            </p:nvSpPr>
            <p:spPr bwMode="auto">
              <a:xfrm flipH="1">
                <a:off x="3104" y="784"/>
                <a:ext cx="88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2270" name="Line 685"/>
              <p:cNvSpPr>
                <a:spLocks noChangeShapeType="1"/>
              </p:cNvSpPr>
              <p:nvPr/>
            </p:nvSpPr>
            <p:spPr bwMode="auto">
              <a:xfrm flipH="1">
                <a:off x="3072" y="760"/>
                <a:ext cx="14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</p:grpSp>
        <p:pic>
          <p:nvPicPr>
            <p:cNvPr id="2245" name="Picture 686" descr="imgyjavg[1]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-1027" y="1466"/>
              <a:ext cx="232" cy="1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2246" name="Group 687"/>
            <p:cNvGrpSpPr>
              <a:grpSpLocks/>
            </p:cNvGrpSpPr>
            <p:nvPr/>
          </p:nvGrpSpPr>
          <p:grpSpPr bwMode="auto">
            <a:xfrm>
              <a:off x="-546" y="1352"/>
              <a:ext cx="256" cy="269"/>
              <a:chOff x="2870" y="1518"/>
              <a:chExt cx="292" cy="320"/>
            </a:xfrm>
          </p:grpSpPr>
          <p:graphicFrame>
            <p:nvGraphicFramePr>
              <p:cNvPr id="2061" name="Object 231"/>
              <p:cNvGraphicFramePr>
                <a:graphicFrameLocks noChangeAspect="1"/>
              </p:cNvGraphicFramePr>
              <p:nvPr/>
            </p:nvGraphicFramePr>
            <p:xfrm>
              <a:off x="2870" y="1518"/>
              <a:ext cx="272" cy="282"/>
            </p:xfrm>
            <a:graphic>
              <a:graphicData uri="http://schemas.openxmlformats.org/presentationml/2006/ole">
                <p:oleObj spid="_x0000_s2403" name="Clip" r:id="rId6" imgW="826829" imgH="840406" progId="">
                  <p:embed/>
                </p:oleObj>
              </a:graphicData>
            </a:graphic>
          </p:graphicFrame>
          <p:graphicFrame>
            <p:nvGraphicFramePr>
              <p:cNvPr id="2062" name="Object 232"/>
              <p:cNvGraphicFramePr>
                <a:graphicFrameLocks noChangeAspect="1"/>
              </p:cNvGraphicFramePr>
              <p:nvPr/>
            </p:nvGraphicFramePr>
            <p:xfrm>
              <a:off x="2913" y="1602"/>
              <a:ext cx="249" cy="236"/>
            </p:xfrm>
            <a:graphic>
              <a:graphicData uri="http://schemas.openxmlformats.org/presentationml/2006/ole">
                <p:oleObj spid="_x0000_s2404" name="Clip" r:id="rId7" imgW="1268295" imgH="1199426" progId="">
                  <p:embed/>
                </p:oleObj>
              </a:graphicData>
            </a:graphic>
          </p:graphicFrame>
        </p:grpSp>
        <p:grpSp>
          <p:nvGrpSpPr>
            <p:cNvPr id="2247" name="Group 690"/>
            <p:cNvGrpSpPr>
              <a:grpSpLocks/>
            </p:cNvGrpSpPr>
            <p:nvPr/>
          </p:nvGrpSpPr>
          <p:grpSpPr bwMode="auto">
            <a:xfrm>
              <a:off x="-1002" y="2262"/>
              <a:ext cx="209" cy="224"/>
              <a:chOff x="2870" y="1518"/>
              <a:chExt cx="292" cy="320"/>
            </a:xfrm>
          </p:grpSpPr>
          <p:graphicFrame>
            <p:nvGraphicFramePr>
              <p:cNvPr id="2059" name="Object 233"/>
              <p:cNvGraphicFramePr>
                <a:graphicFrameLocks noChangeAspect="1"/>
              </p:cNvGraphicFramePr>
              <p:nvPr/>
            </p:nvGraphicFramePr>
            <p:xfrm>
              <a:off x="2870" y="1518"/>
              <a:ext cx="272" cy="282"/>
            </p:xfrm>
            <a:graphic>
              <a:graphicData uri="http://schemas.openxmlformats.org/presentationml/2006/ole">
                <p:oleObj spid="_x0000_s2405" name="Clip" r:id="rId8" imgW="826829" imgH="840406" progId="">
                  <p:embed/>
                </p:oleObj>
              </a:graphicData>
            </a:graphic>
          </p:graphicFrame>
          <p:graphicFrame>
            <p:nvGraphicFramePr>
              <p:cNvPr id="2060" name="Object 234"/>
              <p:cNvGraphicFramePr>
                <a:graphicFrameLocks noChangeAspect="1"/>
              </p:cNvGraphicFramePr>
              <p:nvPr/>
            </p:nvGraphicFramePr>
            <p:xfrm>
              <a:off x="2913" y="1602"/>
              <a:ext cx="249" cy="236"/>
            </p:xfrm>
            <a:graphic>
              <a:graphicData uri="http://schemas.openxmlformats.org/presentationml/2006/ole">
                <p:oleObj spid="_x0000_s2406" name="Clip" r:id="rId9" imgW="1268295" imgH="1199426" progId="">
                  <p:embed/>
                </p:oleObj>
              </a:graphicData>
            </a:graphic>
          </p:graphicFrame>
        </p:grpSp>
        <p:graphicFrame>
          <p:nvGraphicFramePr>
            <p:cNvPr id="2050" name="Object 235"/>
            <p:cNvGraphicFramePr>
              <a:graphicFrameLocks noChangeAspect="1"/>
            </p:cNvGraphicFramePr>
            <p:nvPr/>
          </p:nvGraphicFramePr>
          <p:xfrm>
            <a:off x="-732" y="2289"/>
            <a:ext cx="207" cy="173"/>
          </p:xfrm>
          <a:graphic>
            <a:graphicData uri="http://schemas.openxmlformats.org/presentationml/2006/ole">
              <p:oleObj spid="_x0000_s2407" name="Clip" r:id="rId10" imgW="1307263" imgH="1084139" progId="">
                <p:embed/>
              </p:oleObj>
            </a:graphicData>
          </a:graphic>
        </p:graphicFrame>
        <p:grpSp>
          <p:nvGrpSpPr>
            <p:cNvPr id="2248" name="Group 694"/>
            <p:cNvGrpSpPr>
              <a:grpSpLocks/>
            </p:cNvGrpSpPr>
            <p:nvPr/>
          </p:nvGrpSpPr>
          <p:grpSpPr bwMode="auto">
            <a:xfrm>
              <a:off x="310" y="3572"/>
              <a:ext cx="125" cy="229"/>
              <a:chOff x="4180" y="783"/>
              <a:chExt cx="150" cy="307"/>
            </a:xfrm>
          </p:grpSpPr>
          <p:sp>
            <p:nvSpPr>
              <p:cNvPr id="2260" name="AutoShape 695"/>
              <p:cNvSpPr>
                <a:spLocks noChangeArrowheads="1"/>
              </p:cNvSpPr>
              <p:nvPr/>
            </p:nvSpPr>
            <p:spPr bwMode="auto">
              <a:xfrm>
                <a:off x="4180" y="1019"/>
                <a:ext cx="150" cy="71"/>
              </a:xfrm>
              <a:prstGeom prst="parallelogram">
                <a:avLst>
                  <a:gd name="adj" fmla="val 81387"/>
                </a:avLst>
              </a:prstGeom>
              <a:solidFill>
                <a:srgbClr val="33CCC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pt-BR"/>
              </a:p>
            </p:txBody>
          </p:sp>
          <p:sp>
            <p:nvSpPr>
              <p:cNvPr id="2261" name="Rectangle 696"/>
              <p:cNvSpPr>
                <a:spLocks noChangeArrowheads="1"/>
              </p:cNvSpPr>
              <p:nvPr/>
            </p:nvSpPr>
            <p:spPr bwMode="auto">
              <a:xfrm>
                <a:off x="4256" y="785"/>
                <a:ext cx="69" cy="236"/>
              </a:xfrm>
              <a:prstGeom prst="rect">
                <a:avLst/>
              </a:prstGeom>
              <a:solidFill>
                <a:srgbClr val="33CCC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pt-BR"/>
              </a:p>
            </p:txBody>
          </p:sp>
          <p:sp>
            <p:nvSpPr>
              <p:cNvPr id="2262" name="Rectangle 697"/>
              <p:cNvSpPr>
                <a:spLocks noChangeArrowheads="1"/>
              </p:cNvSpPr>
              <p:nvPr/>
            </p:nvSpPr>
            <p:spPr bwMode="auto">
              <a:xfrm>
                <a:off x="4181" y="852"/>
                <a:ext cx="95" cy="236"/>
              </a:xfrm>
              <a:prstGeom prst="rect">
                <a:avLst/>
              </a:prstGeom>
              <a:solidFill>
                <a:srgbClr val="33CC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pt-BR"/>
              </a:p>
            </p:txBody>
          </p:sp>
          <p:sp>
            <p:nvSpPr>
              <p:cNvPr id="2263" name="AutoShape 698"/>
              <p:cNvSpPr>
                <a:spLocks noChangeArrowheads="1"/>
              </p:cNvSpPr>
              <p:nvPr/>
            </p:nvSpPr>
            <p:spPr bwMode="auto">
              <a:xfrm>
                <a:off x="4180" y="783"/>
                <a:ext cx="150" cy="71"/>
              </a:xfrm>
              <a:prstGeom prst="parallelogram">
                <a:avLst>
                  <a:gd name="adj" fmla="val 81387"/>
                </a:avLst>
              </a:prstGeom>
              <a:solidFill>
                <a:srgbClr val="33CC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pt-BR"/>
              </a:p>
            </p:txBody>
          </p:sp>
          <p:sp>
            <p:nvSpPr>
              <p:cNvPr id="2264" name="Line 699"/>
              <p:cNvSpPr>
                <a:spLocks noChangeShapeType="1"/>
              </p:cNvSpPr>
              <p:nvPr/>
            </p:nvSpPr>
            <p:spPr bwMode="auto">
              <a:xfrm>
                <a:off x="4330" y="788"/>
                <a:ext cx="0" cy="23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2265" name="Line 700"/>
              <p:cNvSpPr>
                <a:spLocks noChangeShapeType="1"/>
              </p:cNvSpPr>
              <p:nvPr/>
            </p:nvSpPr>
            <p:spPr bwMode="auto">
              <a:xfrm flipH="1">
                <a:off x="4276" y="1019"/>
                <a:ext cx="54" cy="6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2266" name="Rectangle 701"/>
              <p:cNvSpPr>
                <a:spLocks noChangeArrowheads="1"/>
              </p:cNvSpPr>
              <p:nvPr/>
            </p:nvSpPr>
            <p:spPr bwMode="auto">
              <a:xfrm>
                <a:off x="4193" y="883"/>
                <a:ext cx="63" cy="13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pt-BR"/>
              </a:p>
            </p:txBody>
          </p:sp>
          <p:sp>
            <p:nvSpPr>
              <p:cNvPr id="2267" name="Rectangle 702"/>
              <p:cNvSpPr>
                <a:spLocks noChangeArrowheads="1"/>
              </p:cNvSpPr>
              <p:nvPr/>
            </p:nvSpPr>
            <p:spPr bwMode="auto">
              <a:xfrm>
                <a:off x="4202" y="924"/>
                <a:ext cx="48" cy="48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pt-BR"/>
              </a:p>
            </p:txBody>
          </p:sp>
        </p:grpSp>
        <p:graphicFrame>
          <p:nvGraphicFramePr>
            <p:cNvPr id="2051" name="Object 236"/>
            <p:cNvGraphicFramePr>
              <a:graphicFrameLocks noChangeAspect="1"/>
            </p:cNvGraphicFramePr>
            <p:nvPr/>
          </p:nvGraphicFramePr>
          <p:xfrm>
            <a:off x="-975" y="3384"/>
            <a:ext cx="216" cy="180"/>
          </p:xfrm>
          <a:graphic>
            <a:graphicData uri="http://schemas.openxmlformats.org/presentationml/2006/ole">
              <p:oleObj spid="_x0000_s2408" name="Clip" r:id="rId11" imgW="1307263" imgH="1084139" progId="">
                <p:embed/>
              </p:oleObj>
            </a:graphicData>
          </a:graphic>
        </p:graphicFrame>
        <p:graphicFrame>
          <p:nvGraphicFramePr>
            <p:cNvPr id="2052" name="Object 237"/>
            <p:cNvGraphicFramePr>
              <a:graphicFrameLocks noChangeAspect="1"/>
            </p:cNvGraphicFramePr>
            <p:nvPr/>
          </p:nvGraphicFramePr>
          <p:xfrm>
            <a:off x="-871" y="3184"/>
            <a:ext cx="216" cy="180"/>
          </p:xfrm>
          <a:graphic>
            <a:graphicData uri="http://schemas.openxmlformats.org/presentationml/2006/ole">
              <p:oleObj spid="_x0000_s2409" name="Clip" r:id="rId12" imgW="1307263" imgH="1084139" progId="">
                <p:embed/>
              </p:oleObj>
            </a:graphicData>
          </a:graphic>
        </p:graphicFrame>
        <p:graphicFrame>
          <p:nvGraphicFramePr>
            <p:cNvPr id="2053" name="Object 238"/>
            <p:cNvGraphicFramePr>
              <a:graphicFrameLocks noChangeAspect="1"/>
            </p:cNvGraphicFramePr>
            <p:nvPr/>
          </p:nvGraphicFramePr>
          <p:xfrm>
            <a:off x="-703" y="3544"/>
            <a:ext cx="216" cy="180"/>
          </p:xfrm>
          <a:graphic>
            <a:graphicData uri="http://schemas.openxmlformats.org/presentationml/2006/ole">
              <p:oleObj spid="_x0000_s2410" name="Clip" r:id="rId13" imgW="1307263" imgH="1084139" progId="">
                <p:embed/>
              </p:oleObj>
            </a:graphicData>
          </a:graphic>
        </p:graphicFrame>
        <p:graphicFrame>
          <p:nvGraphicFramePr>
            <p:cNvPr id="2054" name="Object 239"/>
            <p:cNvGraphicFramePr>
              <a:graphicFrameLocks noChangeAspect="1"/>
            </p:cNvGraphicFramePr>
            <p:nvPr/>
          </p:nvGraphicFramePr>
          <p:xfrm>
            <a:off x="-489" y="3546"/>
            <a:ext cx="216" cy="180"/>
          </p:xfrm>
          <a:graphic>
            <a:graphicData uri="http://schemas.openxmlformats.org/presentationml/2006/ole">
              <p:oleObj spid="_x0000_s2411" name="Clip" r:id="rId14" imgW="1307263" imgH="1084139" progId="">
                <p:embed/>
              </p:oleObj>
            </a:graphicData>
          </a:graphic>
        </p:graphicFrame>
        <p:grpSp>
          <p:nvGrpSpPr>
            <p:cNvPr id="2249" name="Group 707"/>
            <p:cNvGrpSpPr>
              <a:grpSpLocks/>
            </p:cNvGrpSpPr>
            <p:nvPr/>
          </p:nvGrpSpPr>
          <p:grpSpPr bwMode="auto">
            <a:xfrm>
              <a:off x="83" y="3620"/>
              <a:ext cx="172" cy="214"/>
              <a:chOff x="2870" y="1518"/>
              <a:chExt cx="292" cy="320"/>
            </a:xfrm>
          </p:grpSpPr>
          <p:graphicFrame>
            <p:nvGraphicFramePr>
              <p:cNvPr id="2057" name="Object 240"/>
              <p:cNvGraphicFramePr>
                <a:graphicFrameLocks noChangeAspect="1"/>
              </p:cNvGraphicFramePr>
              <p:nvPr/>
            </p:nvGraphicFramePr>
            <p:xfrm>
              <a:off x="2870" y="1518"/>
              <a:ext cx="272" cy="282"/>
            </p:xfrm>
            <a:graphic>
              <a:graphicData uri="http://schemas.openxmlformats.org/presentationml/2006/ole">
                <p:oleObj spid="_x0000_s2412" name="Clip" r:id="rId15" imgW="826829" imgH="840406" progId="">
                  <p:embed/>
                </p:oleObj>
              </a:graphicData>
            </a:graphic>
          </p:graphicFrame>
          <p:graphicFrame>
            <p:nvGraphicFramePr>
              <p:cNvPr id="2058" name="Object 241"/>
              <p:cNvGraphicFramePr>
                <a:graphicFrameLocks noChangeAspect="1"/>
              </p:cNvGraphicFramePr>
              <p:nvPr/>
            </p:nvGraphicFramePr>
            <p:xfrm>
              <a:off x="2913" y="1602"/>
              <a:ext cx="249" cy="236"/>
            </p:xfrm>
            <a:graphic>
              <a:graphicData uri="http://schemas.openxmlformats.org/presentationml/2006/ole">
                <p:oleObj spid="_x0000_s2413" name="Clip" r:id="rId16" imgW="1268295" imgH="1199426" progId="">
                  <p:embed/>
                </p:oleObj>
              </a:graphicData>
            </a:graphic>
          </p:graphicFrame>
        </p:grpSp>
        <p:grpSp>
          <p:nvGrpSpPr>
            <p:cNvPr id="2250" name="Group 710"/>
            <p:cNvGrpSpPr>
              <a:grpSpLocks/>
            </p:cNvGrpSpPr>
            <p:nvPr/>
          </p:nvGrpSpPr>
          <p:grpSpPr bwMode="auto">
            <a:xfrm>
              <a:off x="-201" y="3657"/>
              <a:ext cx="220" cy="203"/>
              <a:chOff x="2870" y="1518"/>
              <a:chExt cx="292" cy="320"/>
            </a:xfrm>
          </p:grpSpPr>
          <p:graphicFrame>
            <p:nvGraphicFramePr>
              <p:cNvPr id="2055" name="Object 242"/>
              <p:cNvGraphicFramePr>
                <a:graphicFrameLocks noChangeAspect="1"/>
              </p:cNvGraphicFramePr>
              <p:nvPr/>
            </p:nvGraphicFramePr>
            <p:xfrm>
              <a:off x="2870" y="1518"/>
              <a:ext cx="272" cy="282"/>
            </p:xfrm>
            <a:graphic>
              <a:graphicData uri="http://schemas.openxmlformats.org/presentationml/2006/ole">
                <p:oleObj spid="_x0000_s2414" name="Clip" r:id="rId17" imgW="826829" imgH="840406" progId="">
                  <p:embed/>
                </p:oleObj>
              </a:graphicData>
            </a:graphic>
          </p:graphicFrame>
          <p:graphicFrame>
            <p:nvGraphicFramePr>
              <p:cNvPr id="2056" name="Object 243"/>
              <p:cNvGraphicFramePr>
                <a:graphicFrameLocks noChangeAspect="1"/>
              </p:cNvGraphicFramePr>
              <p:nvPr/>
            </p:nvGraphicFramePr>
            <p:xfrm>
              <a:off x="2913" y="1602"/>
              <a:ext cx="249" cy="236"/>
            </p:xfrm>
            <a:graphic>
              <a:graphicData uri="http://schemas.openxmlformats.org/presentationml/2006/ole">
                <p:oleObj spid="_x0000_s2415" name="Clip" r:id="rId18" imgW="1268295" imgH="1199426" progId="">
                  <p:embed/>
                </p:oleObj>
              </a:graphicData>
            </a:graphic>
          </p:graphicFrame>
        </p:grpSp>
        <p:grpSp>
          <p:nvGrpSpPr>
            <p:cNvPr id="2251" name="Group 713"/>
            <p:cNvGrpSpPr>
              <a:grpSpLocks/>
            </p:cNvGrpSpPr>
            <p:nvPr/>
          </p:nvGrpSpPr>
          <p:grpSpPr bwMode="auto">
            <a:xfrm>
              <a:off x="569" y="3424"/>
              <a:ext cx="131" cy="260"/>
              <a:chOff x="4180" y="783"/>
              <a:chExt cx="150" cy="307"/>
            </a:xfrm>
          </p:grpSpPr>
          <p:sp>
            <p:nvSpPr>
              <p:cNvPr id="2252" name="AutoShape 714"/>
              <p:cNvSpPr>
                <a:spLocks noChangeArrowheads="1"/>
              </p:cNvSpPr>
              <p:nvPr/>
            </p:nvSpPr>
            <p:spPr bwMode="auto">
              <a:xfrm>
                <a:off x="4180" y="1019"/>
                <a:ext cx="150" cy="71"/>
              </a:xfrm>
              <a:prstGeom prst="parallelogram">
                <a:avLst>
                  <a:gd name="adj" fmla="val 81387"/>
                </a:avLst>
              </a:prstGeom>
              <a:solidFill>
                <a:srgbClr val="33CCC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pt-BR"/>
              </a:p>
            </p:txBody>
          </p:sp>
          <p:sp>
            <p:nvSpPr>
              <p:cNvPr id="2253" name="Rectangle 715"/>
              <p:cNvSpPr>
                <a:spLocks noChangeArrowheads="1"/>
              </p:cNvSpPr>
              <p:nvPr/>
            </p:nvSpPr>
            <p:spPr bwMode="auto">
              <a:xfrm>
                <a:off x="4256" y="785"/>
                <a:ext cx="69" cy="236"/>
              </a:xfrm>
              <a:prstGeom prst="rect">
                <a:avLst/>
              </a:prstGeom>
              <a:solidFill>
                <a:srgbClr val="33CCC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pt-BR"/>
              </a:p>
            </p:txBody>
          </p:sp>
          <p:sp>
            <p:nvSpPr>
              <p:cNvPr id="2254" name="Rectangle 716"/>
              <p:cNvSpPr>
                <a:spLocks noChangeArrowheads="1"/>
              </p:cNvSpPr>
              <p:nvPr/>
            </p:nvSpPr>
            <p:spPr bwMode="auto">
              <a:xfrm>
                <a:off x="4181" y="852"/>
                <a:ext cx="95" cy="236"/>
              </a:xfrm>
              <a:prstGeom prst="rect">
                <a:avLst/>
              </a:prstGeom>
              <a:solidFill>
                <a:srgbClr val="33CC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pt-BR"/>
              </a:p>
            </p:txBody>
          </p:sp>
          <p:sp>
            <p:nvSpPr>
              <p:cNvPr id="2255" name="AutoShape 717"/>
              <p:cNvSpPr>
                <a:spLocks noChangeArrowheads="1"/>
              </p:cNvSpPr>
              <p:nvPr/>
            </p:nvSpPr>
            <p:spPr bwMode="auto">
              <a:xfrm>
                <a:off x="4180" y="783"/>
                <a:ext cx="150" cy="71"/>
              </a:xfrm>
              <a:prstGeom prst="parallelogram">
                <a:avLst>
                  <a:gd name="adj" fmla="val 81387"/>
                </a:avLst>
              </a:prstGeom>
              <a:solidFill>
                <a:srgbClr val="33CC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pt-BR"/>
              </a:p>
            </p:txBody>
          </p:sp>
          <p:sp>
            <p:nvSpPr>
              <p:cNvPr id="2256" name="Line 718"/>
              <p:cNvSpPr>
                <a:spLocks noChangeShapeType="1"/>
              </p:cNvSpPr>
              <p:nvPr/>
            </p:nvSpPr>
            <p:spPr bwMode="auto">
              <a:xfrm>
                <a:off x="4330" y="788"/>
                <a:ext cx="0" cy="23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2257" name="Line 719"/>
              <p:cNvSpPr>
                <a:spLocks noChangeShapeType="1"/>
              </p:cNvSpPr>
              <p:nvPr/>
            </p:nvSpPr>
            <p:spPr bwMode="auto">
              <a:xfrm flipH="1">
                <a:off x="4276" y="1019"/>
                <a:ext cx="54" cy="6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2258" name="Rectangle 720"/>
              <p:cNvSpPr>
                <a:spLocks noChangeArrowheads="1"/>
              </p:cNvSpPr>
              <p:nvPr/>
            </p:nvSpPr>
            <p:spPr bwMode="auto">
              <a:xfrm>
                <a:off x="4193" y="883"/>
                <a:ext cx="63" cy="13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pt-BR"/>
              </a:p>
            </p:txBody>
          </p:sp>
          <p:sp>
            <p:nvSpPr>
              <p:cNvPr id="2259" name="Rectangle 721"/>
              <p:cNvSpPr>
                <a:spLocks noChangeArrowheads="1"/>
              </p:cNvSpPr>
              <p:nvPr/>
            </p:nvSpPr>
            <p:spPr bwMode="auto">
              <a:xfrm>
                <a:off x="4202" y="924"/>
                <a:ext cx="48" cy="48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pt-BR"/>
              </a:p>
            </p:txBody>
          </p:sp>
        </p:grpSp>
      </p:grpSp>
      <p:sp>
        <p:nvSpPr>
          <p:cNvPr id="2162" name="Line 722"/>
          <p:cNvSpPr>
            <a:spLocks noChangeShapeType="1"/>
          </p:cNvSpPr>
          <p:nvPr/>
        </p:nvSpPr>
        <p:spPr bwMode="auto">
          <a:xfrm flipH="1">
            <a:off x="6219825" y="3603625"/>
            <a:ext cx="3175" cy="144463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pt-BR"/>
          </a:p>
        </p:txBody>
      </p:sp>
      <p:sp>
        <p:nvSpPr>
          <p:cNvPr id="2163" name="Line 723"/>
          <p:cNvSpPr>
            <a:spLocks noChangeShapeType="1"/>
          </p:cNvSpPr>
          <p:nvPr/>
        </p:nvSpPr>
        <p:spPr bwMode="auto">
          <a:xfrm flipV="1">
            <a:off x="7516813" y="2586038"/>
            <a:ext cx="123825" cy="87312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pt-BR"/>
          </a:p>
        </p:txBody>
      </p:sp>
      <p:sp>
        <p:nvSpPr>
          <p:cNvPr id="2164" name="Line 724"/>
          <p:cNvSpPr>
            <a:spLocks noChangeShapeType="1"/>
          </p:cNvSpPr>
          <p:nvPr/>
        </p:nvSpPr>
        <p:spPr bwMode="auto">
          <a:xfrm>
            <a:off x="7343775" y="2759075"/>
            <a:ext cx="0" cy="8255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pt-BR"/>
          </a:p>
        </p:txBody>
      </p:sp>
      <p:sp>
        <p:nvSpPr>
          <p:cNvPr id="2165" name="Line 725"/>
          <p:cNvSpPr>
            <a:spLocks noChangeShapeType="1"/>
          </p:cNvSpPr>
          <p:nvPr/>
        </p:nvSpPr>
        <p:spPr bwMode="auto">
          <a:xfrm flipV="1">
            <a:off x="7527925" y="2655888"/>
            <a:ext cx="263525" cy="288925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pt-BR"/>
          </a:p>
        </p:txBody>
      </p:sp>
      <p:sp>
        <p:nvSpPr>
          <p:cNvPr id="2166" name="Line 726"/>
          <p:cNvSpPr>
            <a:spLocks noChangeShapeType="1"/>
          </p:cNvSpPr>
          <p:nvPr/>
        </p:nvSpPr>
        <p:spPr bwMode="auto">
          <a:xfrm>
            <a:off x="7880350" y="2654300"/>
            <a:ext cx="0" cy="19685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pt-BR"/>
          </a:p>
        </p:txBody>
      </p:sp>
      <p:sp>
        <p:nvSpPr>
          <p:cNvPr id="2167" name="Line 727"/>
          <p:cNvSpPr>
            <a:spLocks noChangeShapeType="1"/>
          </p:cNvSpPr>
          <p:nvPr/>
        </p:nvSpPr>
        <p:spPr bwMode="auto">
          <a:xfrm>
            <a:off x="7534275" y="2960688"/>
            <a:ext cx="188913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pt-BR"/>
          </a:p>
        </p:txBody>
      </p:sp>
      <p:sp>
        <p:nvSpPr>
          <p:cNvPr id="2168" name="Line 728"/>
          <p:cNvSpPr>
            <a:spLocks noChangeShapeType="1"/>
          </p:cNvSpPr>
          <p:nvPr/>
        </p:nvSpPr>
        <p:spPr bwMode="auto">
          <a:xfrm flipV="1">
            <a:off x="5829300" y="3827463"/>
            <a:ext cx="168275" cy="3175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pt-BR"/>
          </a:p>
        </p:txBody>
      </p:sp>
      <p:sp>
        <p:nvSpPr>
          <p:cNvPr id="2169" name="Line 729"/>
          <p:cNvSpPr>
            <a:spLocks noChangeShapeType="1"/>
          </p:cNvSpPr>
          <p:nvPr/>
        </p:nvSpPr>
        <p:spPr bwMode="auto">
          <a:xfrm flipV="1">
            <a:off x="7948613" y="2354263"/>
            <a:ext cx="238125" cy="168275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pt-BR"/>
          </a:p>
        </p:txBody>
      </p:sp>
      <p:sp>
        <p:nvSpPr>
          <p:cNvPr id="2170" name="Line 730"/>
          <p:cNvSpPr>
            <a:spLocks noChangeShapeType="1"/>
          </p:cNvSpPr>
          <p:nvPr/>
        </p:nvSpPr>
        <p:spPr bwMode="auto">
          <a:xfrm>
            <a:off x="8088313" y="2951163"/>
            <a:ext cx="177800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pt-BR"/>
          </a:p>
        </p:txBody>
      </p:sp>
      <p:sp>
        <p:nvSpPr>
          <p:cNvPr id="2171" name="Line 731"/>
          <p:cNvSpPr>
            <a:spLocks noChangeShapeType="1"/>
          </p:cNvSpPr>
          <p:nvPr/>
        </p:nvSpPr>
        <p:spPr bwMode="auto">
          <a:xfrm flipH="1">
            <a:off x="7234238" y="3027363"/>
            <a:ext cx="98425" cy="70485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pt-BR"/>
          </a:p>
        </p:txBody>
      </p:sp>
      <p:sp>
        <p:nvSpPr>
          <p:cNvPr id="2172" name="Line 732"/>
          <p:cNvSpPr>
            <a:spLocks noChangeShapeType="1"/>
          </p:cNvSpPr>
          <p:nvPr/>
        </p:nvSpPr>
        <p:spPr bwMode="auto">
          <a:xfrm flipH="1">
            <a:off x="7824788" y="3027363"/>
            <a:ext cx="111125" cy="727075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pt-BR"/>
          </a:p>
        </p:txBody>
      </p:sp>
      <p:grpSp>
        <p:nvGrpSpPr>
          <p:cNvPr id="2173" name="Group 733"/>
          <p:cNvGrpSpPr>
            <a:grpSpLocks/>
          </p:cNvGrpSpPr>
          <p:nvPr/>
        </p:nvGrpSpPr>
        <p:grpSpPr bwMode="auto">
          <a:xfrm>
            <a:off x="6877050" y="4581525"/>
            <a:ext cx="501650" cy="298450"/>
            <a:chOff x="4701" y="2956"/>
            <a:chExt cx="316" cy="188"/>
          </a:xfrm>
        </p:grpSpPr>
        <p:sp>
          <p:nvSpPr>
            <p:cNvPr id="2231" name="Oval 734"/>
            <p:cNvSpPr>
              <a:spLocks noChangeArrowheads="1"/>
            </p:cNvSpPr>
            <p:nvPr/>
          </p:nvSpPr>
          <p:spPr bwMode="auto">
            <a:xfrm>
              <a:off x="4704" y="3062"/>
              <a:ext cx="313" cy="82"/>
            </a:xfrm>
            <a:prstGeom prst="ellipse">
              <a:avLst/>
            </a:prstGeom>
            <a:solidFill>
              <a:srgbClr val="DDDDDD"/>
            </a:solidFill>
            <a:ln w="12700">
              <a:solidFill>
                <a:schemeClr val="folHlink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pt-BR"/>
            </a:p>
          </p:txBody>
        </p:sp>
        <p:sp>
          <p:nvSpPr>
            <p:cNvPr id="2232" name="Line 735"/>
            <p:cNvSpPr>
              <a:spLocks noChangeShapeType="1"/>
            </p:cNvSpPr>
            <p:nvPr/>
          </p:nvSpPr>
          <p:spPr bwMode="auto">
            <a:xfrm>
              <a:off x="4704" y="3055"/>
              <a:ext cx="0" cy="51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2233" name="Line 736"/>
            <p:cNvSpPr>
              <a:spLocks noChangeShapeType="1"/>
            </p:cNvSpPr>
            <p:nvPr/>
          </p:nvSpPr>
          <p:spPr bwMode="auto">
            <a:xfrm>
              <a:off x="5017" y="3055"/>
              <a:ext cx="0" cy="51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2234" name="Rectangle 737"/>
            <p:cNvSpPr>
              <a:spLocks noChangeArrowheads="1"/>
            </p:cNvSpPr>
            <p:nvPr/>
          </p:nvSpPr>
          <p:spPr bwMode="auto">
            <a:xfrm>
              <a:off x="4704" y="3055"/>
              <a:ext cx="310" cy="50"/>
            </a:xfrm>
            <a:prstGeom prst="rect">
              <a:avLst/>
            </a:prstGeom>
            <a:solidFill>
              <a:srgbClr val="DDDDDD"/>
            </a:soli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pt-BR"/>
            </a:p>
          </p:txBody>
        </p:sp>
        <p:sp>
          <p:nvSpPr>
            <p:cNvPr id="2235" name="Oval 738"/>
            <p:cNvSpPr>
              <a:spLocks noChangeArrowheads="1"/>
            </p:cNvSpPr>
            <p:nvPr/>
          </p:nvSpPr>
          <p:spPr bwMode="auto">
            <a:xfrm>
              <a:off x="4701" y="2996"/>
              <a:ext cx="313" cy="96"/>
            </a:xfrm>
            <a:prstGeom prst="ellipse">
              <a:avLst/>
            </a:prstGeom>
            <a:solidFill>
              <a:srgbClr val="DDDDDD"/>
            </a:solidFill>
            <a:ln w="12700">
              <a:solidFill>
                <a:schemeClr val="folHlink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pt-BR"/>
            </a:p>
          </p:txBody>
        </p:sp>
        <p:grpSp>
          <p:nvGrpSpPr>
            <p:cNvPr id="2236" name="Group 739"/>
            <p:cNvGrpSpPr>
              <a:grpSpLocks/>
            </p:cNvGrpSpPr>
            <p:nvPr/>
          </p:nvGrpSpPr>
          <p:grpSpPr bwMode="auto">
            <a:xfrm>
              <a:off x="4796" y="2956"/>
              <a:ext cx="157" cy="49"/>
              <a:chOff x="2848" y="848"/>
              <a:chExt cx="140" cy="98"/>
            </a:xfrm>
          </p:grpSpPr>
          <p:sp>
            <p:nvSpPr>
              <p:cNvPr id="2241" name="Line 740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2242" name="Line 741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2243" name="Line 742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</p:grpSp>
        <p:grpSp>
          <p:nvGrpSpPr>
            <p:cNvPr id="2237" name="Group 743"/>
            <p:cNvGrpSpPr>
              <a:grpSpLocks/>
            </p:cNvGrpSpPr>
            <p:nvPr/>
          </p:nvGrpSpPr>
          <p:grpSpPr bwMode="auto">
            <a:xfrm flipV="1">
              <a:off x="4796" y="3084"/>
              <a:ext cx="157" cy="49"/>
              <a:chOff x="2848" y="848"/>
              <a:chExt cx="140" cy="98"/>
            </a:xfrm>
          </p:grpSpPr>
          <p:sp>
            <p:nvSpPr>
              <p:cNvPr id="2238" name="Line 744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2239" name="Line 745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2240" name="Line 746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</p:grpSp>
      </p:grpSp>
      <p:grpSp>
        <p:nvGrpSpPr>
          <p:cNvPr id="2174" name="Group 747"/>
          <p:cNvGrpSpPr>
            <a:grpSpLocks/>
          </p:cNvGrpSpPr>
          <p:nvPr/>
        </p:nvGrpSpPr>
        <p:grpSpPr bwMode="auto">
          <a:xfrm>
            <a:off x="6211888" y="4883150"/>
            <a:ext cx="501650" cy="298450"/>
            <a:chOff x="4701" y="2956"/>
            <a:chExt cx="316" cy="188"/>
          </a:xfrm>
        </p:grpSpPr>
        <p:sp>
          <p:nvSpPr>
            <p:cNvPr id="2218" name="Oval 748"/>
            <p:cNvSpPr>
              <a:spLocks noChangeArrowheads="1"/>
            </p:cNvSpPr>
            <p:nvPr/>
          </p:nvSpPr>
          <p:spPr bwMode="auto">
            <a:xfrm>
              <a:off x="4704" y="3062"/>
              <a:ext cx="313" cy="82"/>
            </a:xfrm>
            <a:prstGeom prst="ellipse">
              <a:avLst/>
            </a:prstGeom>
            <a:solidFill>
              <a:srgbClr val="DDDDDD"/>
            </a:solidFill>
            <a:ln w="12700">
              <a:solidFill>
                <a:schemeClr val="folHlink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pt-BR"/>
            </a:p>
          </p:txBody>
        </p:sp>
        <p:sp>
          <p:nvSpPr>
            <p:cNvPr id="2219" name="Line 749"/>
            <p:cNvSpPr>
              <a:spLocks noChangeShapeType="1"/>
            </p:cNvSpPr>
            <p:nvPr/>
          </p:nvSpPr>
          <p:spPr bwMode="auto">
            <a:xfrm>
              <a:off x="4704" y="3055"/>
              <a:ext cx="0" cy="51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2220" name="Line 750"/>
            <p:cNvSpPr>
              <a:spLocks noChangeShapeType="1"/>
            </p:cNvSpPr>
            <p:nvPr/>
          </p:nvSpPr>
          <p:spPr bwMode="auto">
            <a:xfrm>
              <a:off x="5017" y="3055"/>
              <a:ext cx="0" cy="51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2221" name="Rectangle 751"/>
            <p:cNvSpPr>
              <a:spLocks noChangeArrowheads="1"/>
            </p:cNvSpPr>
            <p:nvPr/>
          </p:nvSpPr>
          <p:spPr bwMode="auto">
            <a:xfrm>
              <a:off x="4704" y="3055"/>
              <a:ext cx="310" cy="50"/>
            </a:xfrm>
            <a:prstGeom prst="rect">
              <a:avLst/>
            </a:prstGeom>
            <a:solidFill>
              <a:srgbClr val="DDDDDD"/>
            </a:soli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pt-BR"/>
            </a:p>
          </p:txBody>
        </p:sp>
        <p:sp>
          <p:nvSpPr>
            <p:cNvPr id="2222" name="Oval 752"/>
            <p:cNvSpPr>
              <a:spLocks noChangeArrowheads="1"/>
            </p:cNvSpPr>
            <p:nvPr/>
          </p:nvSpPr>
          <p:spPr bwMode="auto">
            <a:xfrm>
              <a:off x="4701" y="2996"/>
              <a:ext cx="313" cy="96"/>
            </a:xfrm>
            <a:prstGeom prst="ellipse">
              <a:avLst/>
            </a:prstGeom>
            <a:solidFill>
              <a:srgbClr val="DDDDDD"/>
            </a:solidFill>
            <a:ln w="12700">
              <a:solidFill>
                <a:schemeClr val="folHlink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pt-BR"/>
            </a:p>
          </p:txBody>
        </p:sp>
        <p:grpSp>
          <p:nvGrpSpPr>
            <p:cNvPr id="2223" name="Group 753"/>
            <p:cNvGrpSpPr>
              <a:grpSpLocks/>
            </p:cNvGrpSpPr>
            <p:nvPr/>
          </p:nvGrpSpPr>
          <p:grpSpPr bwMode="auto">
            <a:xfrm>
              <a:off x="4796" y="2956"/>
              <a:ext cx="157" cy="49"/>
              <a:chOff x="2848" y="848"/>
              <a:chExt cx="140" cy="98"/>
            </a:xfrm>
          </p:grpSpPr>
          <p:sp>
            <p:nvSpPr>
              <p:cNvPr id="2228" name="Line 754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2229" name="Line 755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2230" name="Line 756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</p:grpSp>
        <p:grpSp>
          <p:nvGrpSpPr>
            <p:cNvPr id="2224" name="Group 757"/>
            <p:cNvGrpSpPr>
              <a:grpSpLocks/>
            </p:cNvGrpSpPr>
            <p:nvPr/>
          </p:nvGrpSpPr>
          <p:grpSpPr bwMode="auto">
            <a:xfrm flipV="1">
              <a:off x="4796" y="3084"/>
              <a:ext cx="157" cy="49"/>
              <a:chOff x="2848" y="848"/>
              <a:chExt cx="140" cy="98"/>
            </a:xfrm>
          </p:grpSpPr>
          <p:sp>
            <p:nvSpPr>
              <p:cNvPr id="2225" name="Line 758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2226" name="Line 759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2227" name="Line 760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</p:grpSp>
      </p:grpSp>
      <p:grpSp>
        <p:nvGrpSpPr>
          <p:cNvPr id="2175" name="Group 761"/>
          <p:cNvGrpSpPr>
            <a:grpSpLocks/>
          </p:cNvGrpSpPr>
          <p:nvPr/>
        </p:nvGrpSpPr>
        <p:grpSpPr bwMode="auto">
          <a:xfrm>
            <a:off x="7042150" y="5132388"/>
            <a:ext cx="290513" cy="404812"/>
            <a:chOff x="4290" y="3130"/>
            <a:chExt cx="183" cy="255"/>
          </a:xfrm>
        </p:grpSpPr>
        <p:pic>
          <p:nvPicPr>
            <p:cNvPr id="2200" name="Picture 762" descr="31u_bnrz[1]"/>
            <p:cNvPicPr>
              <a:picLocks noChangeAspect="1" noChangeArrowheads="1"/>
            </p:cNvPicPr>
            <p:nvPr/>
          </p:nvPicPr>
          <p:blipFill>
            <a:blip r:embed="rId19" cstate="print"/>
            <a:srcRect/>
            <a:stretch>
              <a:fillRect/>
            </a:stretch>
          </p:blipFill>
          <p:spPr bwMode="auto">
            <a:xfrm>
              <a:off x="4343" y="3211"/>
              <a:ext cx="121" cy="174"/>
            </a:xfrm>
            <a:prstGeom prst="rect">
              <a:avLst/>
            </a:prstGeom>
            <a:solidFill>
              <a:srgbClr val="DDDDDD"/>
            </a:solidFill>
            <a:ln w="9525">
              <a:noFill/>
              <a:miter lim="800000"/>
              <a:headEnd/>
              <a:tailEnd/>
            </a:ln>
          </p:spPr>
        </p:pic>
        <p:sp>
          <p:nvSpPr>
            <p:cNvPr id="2201" name="Freeform 763"/>
            <p:cNvSpPr>
              <a:spLocks/>
            </p:cNvSpPr>
            <p:nvPr/>
          </p:nvSpPr>
          <p:spPr bwMode="auto">
            <a:xfrm>
              <a:off x="4339" y="3143"/>
              <a:ext cx="33" cy="39"/>
            </a:xfrm>
            <a:custGeom>
              <a:avLst/>
              <a:gdLst>
                <a:gd name="T0" fmla="*/ 2 w 199"/>
                <a:gd name="T1" fmla="*/ 1 h 232"/>
                <a:gd name="T2" fmla="*/ 1 w 199"/>
                <a:gd name="T3" fmla="*/ 1 h 232"/>
                <a:gd name="T4" fmla="*/ 1 w 199"/>
                <a:gd name="T5" fmla="*/ 1 h 232"/>
                <a:gd name="T6" fmla="*/ 1 w 199"/>
                <a:gd name="T7" fmla="*/ 2 h 232"/>
                <a:gd name="T8" fmla="*/ 0 w 199"/>
                <a:gd name="T9" fmla="*/ 2 h 232"/>
                <a:gd name="T10" fmla="*/ 0 w 199"/>
                <a:gd name="T11" fmla="*/ 3 h 232"/>
                <a:gd name="T12" fmla="*/ 0 w 199"/>
                <a:gd name="T13" fmla="*/ 3 h 232"/>
                <a:gd name="T14" fmla="*/ 0 w 199"/>
                <a:gd name="T15" fmla="*/ 4 h 232"/>
                <a:gd name="T16" fmla="*/ 0 w 199"/>
                <a:gd name="T17" fmla="*/ 4 h 232"/>
                <a:gd name="T18" fmla="*/ 0 w 199"/>
                <a:gd name="T19" fmla="*/ 5 h 232"/>
                <a:gd name="T20" fmla="*/ 0 w 199"/>
                <a:gd name="T21" fmla="*/ 5 h 232"/>
                <a:gd name="T22" fmla="*/ 1 w 199"/>
                <a:gd name="T23" fmla="*/ 6 h 232"/>
                <a:gd name="T24" fmla="*/ 1 w 199"/>
                <a:gd name="T25" fmla="*/ 6 h 232"/>
                <a:gd name="T26" fmla="*/ 2 w 199"/>
                <a:gd name="T27" fmla="*/ 6 h 232"/>
                <a:gd name="T28" fmla="*/ 2 w 199"/>
                <a:gd name="T29" fmla="*/ 7 h 232"/>
                <a:gd name="T30" fmla="*/ 3 w 199"/>
                <a:gd name="T31" fmla="*/ 7 h 232"/>
                <a:gd name="T32" fmla="*/ 4 w 199"/>
                <a:gd name="T33" fmla="*/ 6 h 232"/>
                <a:gd name="T34" fmla="*/ 4 w 199"/>
                <a:gd name="T35" fmla="*/ 6 h 232"/>
                <a:gd name="T36" fmla="*/ 4 w 199"/>
                <a:gd name="T37" fmla="*/ 6 h 232"/>
                <a:gd name="T38" fmla="*/ 4 w 199"/>
                <a:gd name="T39" fmla="*/ 6 h 232"/>
                <a:gd name="T40" fmla="*/ 4 w 199"/>
                <a:gd name="T41" fmla="*/ 6 h 232"/>
                <a:gd name="T42" fmla="*/ 4 w 199"/>
                <a:gd name="T43" fmla="*/ 6 h 232"/>
                <a:gd name="T44" fmla="*/ 4 w 199"/>
                <a:gd name="T45" fmla="*/ 6 h 232"/>
                <a:gd name="T46" fmla="*/ 4 w 199"/>
                <a:gd name="T47" fmla="*/ 6 h 232"/>
                <a:gd name="T48" fmla="*/ 3 w 199"/>
                <a:gd name="T49" fmla="*/ 6 h 232"/>
                <a:gd name="T50" fmla="*/ 3 w 199"/>
                <a:gd name="T51" fmla="*/ 6 h 232"/>
                <a:gd name="T52" fmla="*/ 3 w 199"/>
                <a:gd name="T53" fmla="*/ 6 h 232"/>
                <a:gd name="T54" fmla="*/ 3 w 199"/>
                <a:gd name="T55" fmla="*/ 5 h 232"/>
                <a:gd name="T56" fmla="*/ 2 w 199"/>
                <a:gd name="T57" fmla="*/ 5 h 232"/>
                <a:gd name="T58" fmla="*/ 2 w 199"/>
                <a:gd name="T59" fmla="*/ 5 h 232"/>
                <a:gd name="T60" fmla="*/ 2 w 199"/>
                <a:gd name="T61" fmla="*/ 5 h 232"/>
                <a:gd name="T62" fmla="*/ 1 w 199"/>
                <a:gd name="T63" fmla="*/ 5 h 232"/>
                <a:gd name="T64" fmla="*/ 1 w 199"/>
                <a:gd name="T65" fmla="*/ 5 h 232"/>
                <a:gd name="T66" fmla="*/ 1 w 199"/>
                <a:gd name="T67" fmla="*/ 4 h 232"/>
                <a:gd name="T68" fmla="*/ 1 w 199"/>
                <a:gd name="T69" fmla="*/ 3 h 232"/>
                <a:gd name="T70" fmla="*/ 2 w 199"/>
                <a:gd name="T71" fmla="*/ 2 h 232"/>
                <a:gd name="T72" fmla="*/ 3 w 199"/>
                <a:gd name="T73" fmla="*/ 1 h 232"/>
                <a:gd name="T74" fmla="*/ 3 w 199"/>
                <a:gd name="T75" fmla="*/ 1 h 232"/>
                <a:gd name="T76" fmla="*/ 4 w 199"/>
                <a:gd name="T77" fmla="*/ 1 h 232"/>
                <a:gd name="T78" fmla="*/ 5 w 199"/>
                <a:gd name="T79" fmla="*/ 0 h 232"/>
                <a:gd name="T80" fmla="*/ 5 w 199"/>
                <a:gd name="T81" fmla="*/ 0 h 232"/>
                <a:gd name="T82" fmla="*/ 5 w 199"/>
                <a:gd name="T83" fmla="*/ 0 h 232"/>
                <a:gd name="T84" fmla="*/ 5 w 199"/>
                <a:gd name="T85" fmla="*/ 0 h 232"/>
                <a:gd name="T86" fmla="*/ 4 w 199"/>
                <a:gd name="T87" fmla="*/ 0 h 232"/>
                <a:gd name="T88" fmla="*/ 4 w 199"/>
                <a:gd name="T89" fmla="*/ 0 h 232"/>
                <a:gd name="T90" fmla="*/ 3 w 199"/>
                <a:gd name="T91" fmla="*/ 0 h 232"/>
                <a:gd name="T92" fmla="*/ 3 w 199"/>
                <a:gd name="T93" fmla="*/ 1 h 232"/>
                <a:gd name="T94" fmla="*/ 2 w 199"/>
                <a:gd name="T95" fmla="*/ 1 h 232"/>
                <a:gd name="T96" fmla="*/ 2 w 199"/>
                <a:gd name="T97" fmla="*/ 1 h 232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199"/>
                <a:gd name="T148" fmla="*/ 0 h 232"/>
                <a:gd name="T149" fmla="*/ 199 w 199"/>
                <a:gd name="T150" fmla="*/ 232 h 232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199" h="232">
                  <a:moveTo>
                    <a:pt x="70" y="29"/>
                  </a:moveTo>
                  <a:lnTo>
                    <a:pt x="55" y="39"/>
                  </a:lnTo>
                  <a:lnTo>
                    <a:pt x="42" y="50"/>
                  </a:lnTo>
                  <a:lnTo>
                    <a:pt x="30" y="63"/>
                  </a:lnTo>
                  <a:lnTo>
                    <a:pt x="20" y="77"/>
                  </a:lnTo>
                  <a:lnTo>
                    <a:pt x="12" y="91"/>
                  </a:lnTo>
                  <a:lnTo>
                    <a:pt x="6" y="108"/>
                  </a:lnTo>
                  <a:lnTo>
                    <a:pt x="2" y="125"/>
                  </a:lnTo>
                  <a:lnTo>
                    <a:pt x="0" y="142"/>
                  </a:lnTo>
                  <a:lnTo>
                    <a:pt x="2" y="166"/>
                  </a:lnTo>
                  <a:lnTo>
                    <a:pt x="12" y="186"/>
                  </a:lnTo>
                  <a:lnTo>
                    <a:pt x="26" y="203"/>
                  </a:lnTo>
                  <a:lnTo>
                    <a:pt x="45" y="216"/>
                  </a:lnTo>
                  <a:lnTo>
                    <a:pt x="66" y="226"/>
                  </a:lnTo>
                  <a:lnTo>
                    <a:pt x="88" y="230"/>
                  </a:lnTo>
                  <a:lnTo>
                    <a:pt x="111" y="232"/>
                  </a:lnTo>
                  <a:lnTo>
                    <a:pt x="134" y="228"/>
                  </a:lnTo>
                  <a:lnTo>
                    <a:pt x="138" y="228"/>
                  </a:lnTo>
                  <a:lnTo>
                    <a:pt x="143" y="226"/>
                  </a:lnTo>
                  <a:lnTo>
                    <a:pt x="147" y="222"/>
                  </a:lnTo>
                  <a:lnTo>
                    <a:pt x="148" y="218"/>
                  </a:lnTo>
                  <a:lnTo>
                    <a:pt x="145" y="212"/>
                  </a:lnTo>
                  <a:lnTo>
                    <a:pt x="141" y="207"/>
                  </a:lnTo>
                  <a:lnTo>
                    <a:pt x="135" y="203"/>
                  </a:lnTo>
                  <a:lnTo>
                    <a:pt x="129" y="201"/>
                  </a:lnTo>
                  <a:lnTo>
                    <a:pt x="117" y="197"/>
                  </a:lnTo>
                  <a:lnTo>
                    <a:pt x="105" y="195"/>
                  </a:lnTo>
                  <a:lnTo>
                    <a:pt x="94" y="193"/>
                  </a:lnTo>
                  <a:lnTo>
                    <a:pt x="83" y="190"/>
                  </a:lnTo>
                  <a:lnTo>
                    <a:pt x="73" y="187"/>
                  </a:lnTo>
                  <a:lnTo>
                    <a:pt x="62" y="182"/>
                  </a:lnTo>
                  <a:lnTo>
                    <a:pt x="53" y="176"/>
                  </a:lnTo>
                  <a:lnTo>
                    <a:pt x="43" y="167"/>
                  </a:lnTo>
                  <a:lnTo>
                    <a:pt x="40" y="128"/>
                  </a:lnTo>
                  <a:lnTo>
                    <a:pt x="49" y="96"/>
                  </a:lnTo>
                  <a:lnTo>
                    <a:pt x="68" y="71"/>
                  </a:lnTo>
                  <a:lnTo>
                    <a:pt x="94" y="50"/>
                  </a:lnTo>
                  <a:lnTo>
                    <a:pt x="122" y="34"/>
                  </a:lnTo>
                  <a:lnTo>
                    <a:pt x="151" y="21"/>
                  </a:lnTo>
                  <a:lnTo>
                    <a:pt x="178" y="12"/>
                  </a:lnTo>
                  <a:lnTo>
                    <a:pt x="199" y="4"/>
                  </a:lnTo>
                  <a:lnTo>
                    <a:pt x="186" y="1"/>
                  </a:lnTo>
                  <a:lnTo>
                    <a:pt x="172" y="0"/>
                  </a:lnTo>
                  <a:lnTo>
                    <a:pt x="156" y="2"/>
                  </a:lnTo>
                  <a:lnTo>
                    <a:pt x="138" y="4"/>
                  </a:lnTo>
                  <a:lnTo>
                    <a:pt x="121" y="10"/>
                  </a:lnTo>
                  <a:lnTo>
                    <a:pt x="103" y="16"/>
                  </a:lnTo>
                  <a:lnTo>
                    <a:pt x="86" y="23"/>
                  </a:lnTo>
                  <a:lnTo>
                    <a:pt x="70" y="29"/>
                  </a:lnTo>
                  <a:close/>
                </a:path>
              </a:pathLst>
            </a:custGeom>
            <a:solidFill>
              <a:srgbClr val="C9E8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2202" name="Freeform 764"/>
            <p:cNvSpPr>
              <a:spLocks/>
            </p:cNvSpPr>
            <p:nvPr/>
          </p:nvSpPr>
          <p:spPr bwMode="auto">
            <a:xfrm>
              <a:off x="4395" y="3142"/>
              <a:ext cx="22" cy="30"/>
            </a:xfrm>
            <a:custGeom>
              <a:avLst/>
              <a:gdLst>
                <a:gd name="T0" fmla="*/ 3 w 128"/>
                <a:gd name="T1" fmla="*/ 2 h 180"/>
                <a:gd name="T2" fmla="*/ 3 w 128"/>
                <a:gd name="T3" fmla="*/ 2 h 180"/>
                <a:gd name="T4" fmla="*/ 3 w 128"/>
                <a:gd name="T5" fmla="*/ 3 h 180"/>
                <a:gd name="T6" fmla="*/ 3 w 128"/>
                <a:gd name="T7" fmla="*/ 3 h 180"/>
                <a:gd name="T8" fmla="*/ 3 w 128"/>
                <a:gd name="T9" fmla="*/ 3 h 180"/>
                <a:gd name="T10" fmla="*/ 2 w 128"/>
                <a:gd name="T11" fmla="*/ 4 h 180"/>
                <a:gd name="T12" fmla="*/ 2 w 128"/>
                <a:gd name="T13" fmla="*/ 4 h 180"/>
                <a:gd name="T14" fmla="*/ 1 w 128"/>
                <a:gd name="T15" fmla="*/ 4 h 180"/>
                <a:gd name="T16" fmla="*/ 1 w 128"/>
                <a:gd name="T17" fmla="*/ 4 h 180"/>
                <a:gd name="T18" fmla="*/ 1 w 128"/>
                <a:gd name="T19" fmla="*/ 5 h 180"/>
                <a:gd name="T20" fmla="*/ 1 w 128"/>
                <a:gd name="T21" fmla="*/ 5 h 180"/>
                <a:gd name="T22" fmla="*/ 1 w 128"/>
                <a:gd name="T23" fmla="*/ 5 h 180"/>
                <a:gd name="T24" fmla="*/ 1 w 128"/>
                <a:gd name="T25" fmla="*/ 5 h 180"/>
                <a:gd name="T26" fmla="*/ 1 w 128"/>
                <a:gd name="T27" fmla="*/ 5 h 180"/>
                <a:gd name="T28" fmla="*/ 1 w 128"/>
                <a:gd name="T29" fmla="*/ 5 h 180"/>
                <a:gd name="T30" fmla="*/ 1 w 128"/>
                <a:gd name="T31" fmla="*/ 5 h 180"/>
                <a:gd name="T32" fmla="*/ 1 w 128"/>
                <a:gd name="T33" fmla="*/ 5 h 180"/>
                <a:gd name="T34" fmla="*/ 2 w 128"/>
                <a:gd name="T35" fmla="*/ 5 h 180"/>
                <a:gd name="T36" fmla="*/ 2 w 128"/>
                <a:gd name="T37" fmla="*/ 4 h 180"/>
                <a:gd name="T38" fmla="*/ 3 w 128"/>
                <a:gd name="T39" fmla="*/ 4 h 180"/>
                <a:gd name="T40" fmla="*/ 3 w 128"/>
                <a:gd name="T41" fmla="*/ 4 h 180"/>
                <a:gd name="T42" fmla="*/ 4 w 128"/>
                <a:gd name="T43" fmla="*/ 3 h 180"/>
                <a:gd name="T44" fmla="*/ 4 w 128"/>
                <a:gd name="T45" fmla="*/ 3 h 180"/>
                <a:gd name="T46" fmla="*/ 4 w 128"/>
                <a:gd name="T47" fmla="*/ 2 h 180"/>
                <a:gd name="T48" fmla="*/ 4 w 128"/>
                <a:gd name="T49" fmla="*/ 2 h 180"/>
                <a:gd name="T50" fmla="*/ 3 w 128"/>
                <a:gd name="T51" fmla="*/ 1 h 180"/>
                <a:gd name="T52" fmla="*/ 3 w 128"/>
                <a:gd name="T53" fmla="*/ 1 h 180"/>
                <a:gd name="T54" fmla="*/ 2 w 128"/>
                <a:gd name="T55" fmla="*/ 0 h 180"/>
                <a:gd name="T56" fmla="*/ 2 w 128"/>
                <a:gd name="T57" fmla="*/ 0 h 180"/>
                <a:gd name="T58" fmla="*/ 1 w 128"/>
                <a:gd name="T59" fmla="*/ 0 h 180"/>
                <a:gd name="T60" fmla="*/ 1 w 128"/>
                <a:gd name="T61" fmla="*/ 0 h 180"/>
                <a:gd name="T62" fmla="*/ 0 w 128"/>
                <a:gd name="T63" fmla="*/ 0 h 180"/>
                <a:gd name="T64" fmla="*/ 0 w 128"/>
                <a:gd name="T65" fmla="*/ 0 h 180"/>
                <a:gd name="T66" fmla="*/ 0 w 128"/>
                <a:gd name="T67" fmla="*/ 0 h 180"/>
                <a:gd name="T68" fmla="*/ 1 w 128"/>
                <a:gd name="T69" fmla="*/ 0 h 180"/>
                <a:gd name="T70" fmla="*/ 1 w 128"/>
                <a:gd name="T71" fmla="*/ 0 h 180"/>
                <a:gd name="T72" fmla="*/ 2 w 128"/>
                <a:gd name="T73" fmla="*/ 1 h 180"/>
                <a:gd name="T74" fmla="*/ 2 w 128"/>
                <a:gd name="T75" fmla="*/ 1 h 180"/>
                <a:gd name="T76" fmla="*/ 3 w 128"/>
                <a:gd name="T77" fmla="*/ 1 h 180"/>
                <a:gd name="T78" fmla="*/ 3 w 128"/>
                <a:gd name="T79" fmla="*/ 1 h 180"/>
                <a:gd name="T80" fmla="*/ 3 w 128"/>
                <a:gd name="T81" fmla="*/ 2 h 180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128"/>
                <a:gd name="T124" fmla="*/ 0 h 180"/>
                <a:gd name="T125" fmla="*/ 128 w 128"/>
                <a:gd name="T126" fmla="*/ 180 h 180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128" h="180">
                  <a:moveTo>
                    <a:pt x="108" y="59"/>
                  </a:moveTo>
                  <a:lnTo>
                    <a:pt x="113" y="77"/>
                  </a:lnTo>
                  <a:lnTo>
                    <a:pt x="111" y="94"/>
                  </a:lnTo>
                  <a:lnTo>
                    <a:pt x="103" y="108"/>
                  </a:lnTo>
                  <a:lnTo>
                    <a:pt x="91" y="121"/>
                  </a:lnTo>
                  <a:lnTo>
                    <a:pt x="77" y="132"/>
                  </a:lnTo>
                  <a:lnTo>
                    <a:pt x="61" y="144"/>
                  </a:lnTo>
                  <a:lnTo>
                    <a:pt x="45" y="154"/>
                  </a:lnTo>
                  <a:lnTo>
                    <a:pt x="30" y="164"/>
                  </a:lnTo>
                  <a:lnTo>
                    <a:pt x="28" y="168"/>
                  </a:lnTo>
                  <a:lnTo>
                    <a:pt x="27" y="170"/>
                  </a:lnTo>
                  <a:lnTo>
                    <a:pt x="27" y="174"/>
                  </a:lnTo>
                  <a:lnTo>
                    <a:pt x="28" y="177"/>
                  </a:lnTo>
                  <a:lnTo>
                    <a:pt x="32" y="179"/>
                  </a:lnTo>
                  <a:lnTo>
                    <a:pt x="35" y="180"/>
                  </a:lnTo>
                  <a:lnTo>
                    <a:pt x="37" y="180"/>
                  </a:lnTo>
                  <a:lnTo>
                    <a:pt x="41" y="179"/>
                  </a:lnTo>
                  <a:lnTo>
                    <a:pt x="60" y="169"/>
                  </a:lnTo>
                  <a:lnTo>
                    <a:pt x="77" y="158"/>
                  </a:lnTo>
                  <a:lnTo>
                    <a:pt x="94" y="145"/>
                  </a:lnTo>
                  <a:lnTo>
                    <a:pt x="109" y="130"/>
                  </a:lnTo>
                  <a:lnTo>
                    <a:pt x="120" y="114"/>
                  </a:lnTo>
                  <a:lnTo>
                    <a:pt x="127" y="95"/>
                  </a:lnTo>
                  <a:lnTo>
                    <a:pt x="128" y="76"/>
                  </a:lnTo>
                  <a:lnTo>
                    <a:pt x="123" y="55"/>
                  </a:lnTo>
                  <a:lnTo>
                    <a:pt x="113" y="39"/>
                  </a:lnTo>
                  <a:lnTo>
                    <a:pt x="97" y="25"/>
                  </a:lnTo>
                  <a:lnTo>
                    <a:pt x="79" y="15"/>
                  </a:lnTo>
                  <a:lnTo>
                    <a:pt x="57" y="7"/>
                  </a:lnTo>
                  <a:lnTo>
                    <a:pt x="36" y="2"/>
                  </a:lnTo>
                  <a:lnTo>
                    <a:pt x="19" y="0"/>
                  </a:lnTo>
                  <a:lnTo>
                    <a:pt x="6" y="0"/>
                  </a:lnTo>
                  <a:lnTo>
                    <a:pt x="0" y="4"/>
                  </a:lnTo>
                  <a:lnTo>
                    <a:pt x="14" y="9"/>
                  </a:lnTo>
                  <a:lnTo>
                    <a:pt x="29" y="14"/>
                  </a:lnTo>
                  <a:lnTo>
                    <a:pt x="46" y="19"/>
                  </a:lnTo>
                  <a:lnTo>
                    <a:pt x="61" y="23"/>
                  </a:lnTo>
                  <a:lnTo>
                    <a:pt x="76" y="29"/>
                  </a:lnTo>
                  <a:lnTo>
                    <a:pt x="89" y="37"/>
                  </a:lnTo>
                  <a:lnTo>
                    <a:pt x="100" y="46"/>
                  </a:lnTo>
                  <a:lnTo>
                    <a:pt x="108" y="59"/>
                  </a:lnTo>
                  <a:close/>
                </a:path>
              </a:pathLst>
            </a:custGeom>
            <a:solidFill>
              <a:srgbClr val="C9E8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2203" name="Freeform 765"/>
            <p:cNvSpPr>
              <a:spLocks/>
            </p:cNvSpPr>
            <p:nvPr/>
          </p:nvSpPr>
          <p:spPr bwMode="auto">
            <a:xfrm>
              <a:off x="4318" y="3135"/>
              <a:ext cx="54" cy="63"/>
            </a:xfrm>
            <a:custGeom>
              <a:avLst/>
              <a:gdLst>
                <a:gd name="T0" fmla="*/ 3 w 322"/>
                <a:gd name="T1" fmla="*/ 2 h 378"/>
                <a:gd name="T2" fmla="*/ 2 w 322"/>
                <a:gd name="T3" fmla="*/ 3 h 378"/>
                <a:gd name="T4" fmla="*/ 1 w 322"/>
                <a:gd name="T5" fmla="*/ 5 h 378"/>
                <a:gd name="T6" fmla="*/ 0 w 322"/>
                <a:gd name="T7" fmla="*/ 6 h 378"/>
                <a:gd name="T8" fmla="*/ 0 w 322"/>
                <a:gd name="T9" fmla="*/ 7 h 378"/>
                <a:gd name="T10" fmla="*/ 0 w 322"/>
                <a:gd name="T11" fmla="*/ 8 h 378"/>
                <a:gd name="T12" fmla="*/ 1 w 322"/>
                <a:gd name="T13" fmla="*/ 8 h 378"/>
                <a:gd name="T14" fmla="*/ 1 w 322"/>
                <a:gd name="T15" fmla="*/ 9 h 378"/>
                <a:gd name="T16" fmla="*/ 2 w 322"/>
                <a:gd name="T17" fmla="*/ 9 h 378"/>
                <a:gd name="T18" fmla="*/ 2 w 322"/>
                <a:gd name="T19" fmla="*/ 9 h 378"/>
                <a:gd name="T20" fmla="*/ 3 w 322"/>
                <a:gd name="T21" fmla="*/ 10 h 378"/>
                <a:gd name="T22" fmla="*/ 4 w 322"/>
                <a:gd name="T23" fmla="*/ 10 h 378"/>
                <a:gd name="T24" fmla="*/ 5 w 322"/>
                <a:gd name="T25" fmla="*/ 10 h 378"/>
                <a:gd name="T26" fmla="*/ 6 w 322"/>
                <a:gd name="T27" fmla="*/ 10 h 378"/>
                <a:gd name="T28" fmla="*/ 7 w 322"/>
                <a:gd name="T29" fmla="*/ 10 h 378"/>
                <a:gd name="T30" fmla="*/ 8 w 322"/>
                <a:gd name="T31" fmla="*/ 10 h 378"/>
                <a:gd name="T32" fmla="*/ 9 w 322"/>
                <a:gd name="T33" fmla="*/ 10 h 378"/>
                <a:gd name="T34" fmla="*/ 9 w 322"/>
                <a:gd name="T35" fmla="*/ 10 h 378"/>
                <a:gd name="T36" fmla="*/ 9 w 322"/>
                <a:gd name="T37" fmla="*/ 10 h 378"/>
                <a:gd name="T38" fmla="*/ 9 w 322"/>
                <a:gd name="T39" fmla="*/ 10 h 378"/>
                <a:gd name="T40" fmla="*/ 8 w 322"/>
                <a:gd name="T41" fmla="*/ 10 h 378"/>
                <a:gd name="T42" fmla="*/ 7 w 322"/>
                <a:gd name="T43" fmla="*/ 9 h 378"/>
                <a:gd name="T44" fmla="*/ 7 w 322"/>
                <a:gd name="T45" fmla="*/ 9 h 378"/>
                <a:gd name="T46" fmla="*/ 6 w 322"/>
                <a:gd name="T47" fmla="*/ 9 h 378"/>
                <a:gd name="T48" fmla="*/ 5 w 322"/>
                <a:gd name="T49" fmla="*/ 9 h 378"/>
                <a:gd name="T50" fmla="*/ 4 w 322"/>
                <a:gd name="T51" fmla="*/ 9 h 378"/>
                <a:gd name="T52" fmla="*/ 3 w 322"/>
                <a:gd name="T53" fmla="*/ 9 h 378"/>
                <a:gd name="T54" fmla="*/ 2 w 322"/>
                <a:gd name="T55" fmla="*/ 8 h 378"/>
                <a:gd name="T56" fmla="*/ 2 w 322"/>
                <a:gd name="T57" fmla="*/ 8 h 378"/>
                <a:gd name="T58" fmla="*/ 1 w 322"/>
                <a:gd name="T59" fmla="*/ 7 h 378"/>
                <a:gd name="T60" fmla="*/ 1 w 322"/>
                <a:gd name="T61" fmla="*/ 7 h 378"/>
                <a:gd name="T62" fmla="*/ 1 w 322"/>
                <a:gd name="T63" fmla="*/ 6 h 378"/>
                <a:gd name="T64" fmla="*/ 2 w 322"/>
                <a:gd name="T65" fmla="*/ 5 h 378"/>
                <a:gd name="T66" fmla="*/ 2 w 322"/>
                <a:gd name="T67" fmla="*/ 4 h 378"/>
                <a:gd name="T68" fmla="*/ 3 w 322"/>
                <a:gd name="T69" fmla="*/ 3 h 378"/>
                <a:gd name="T70" fmla="*/ 4 w 322"/>
                <a:gd name="T71" fmla="*/ 2 h 378"/>
                <a:gd name="T72" fmla="*/ 4 w 322"/>
                <a:gd name="T73" fmla="*/ 2 h 378"/>
                <a:gd name="T74" fmla="*/ 6 w 322"/>
                <a:gd name="T75" fmla="*/ 1 h 378"/>
                <a:gd name="T76" fmla="*/ 7 w 322"/>
                <a:gd name="T77" fmla="*/ 0 h 378"/>
                <a:gd name="T78" fmla="*/ 7 w 322"/>
                <a:gd name="T79" fmla="*/ 0 h 378"/>
                <a:gd name="T80" fmla="*/ 7 w 322"/>
                <a:gd name="T81" fmla="*/ 0 h 378"/>
                <a:gd name="T82" fmla="*/ 6 w 322"/>
                <a:gd name="T83" fmla="*/ 0 h 378"/>
                <a:gd name="T84" fmla="*/ 5 w 322"/>
                <a:gd name="T85" fmla="*/ 0 h 378"/>
                <a:gd name="T86" fmla="*/ 4 w 322"/>
                <a:gd name="T87" fmla="*/ 1 h 378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322"/>
                <a:gd name="T133" fmla="*/ 0 h 378"/>
                <a:gd name="T134" fmla="*/ 322 w 322"/>
                <a:gd name="T135" fmla="*/ 378 h 378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322" h="378">
                  <a:moveTo>
                    <a:pt x="125" y="49"/>
                  </a:moveTo>
                  <a:lnTo>
                    <a:pt x="100" y="70"/>
                  </a:lnTo>
                  <a:lnTo>
                    <a:pt x="76" y="90"/>
                  </a:lnTo>
                  <a:lnTo>
                    <a:pt x="53" y="115"/>
                  </a:lnTo>
                  <a:lnTo>
                    <a:pt x="34" y="140"/>
                  </a:lnTo>
                  <a:lnTo>
                    <a:pt x="17" y="166"/>
                  </a:lnTo>
                  <a:lnTo>
                    <a:pt x="5" y="195"/>
                  </a:lnTo>
                  <a:lnTo>
                    <a:pt x="0" y="226"/>
                  </a:lnTo>
                  <a:lnTo>
                    <a:pt x="1" y="258"/>
                  </a:lnTo>
                  <a:lnTo>
                    <a:pt x="3" y="266"/>
                  </a:lnTo>
                  <a:lnTo>
                    <a:pt x="5" y="275"/>
                  </a:lnTo>
                  <a:lnTo>
                    <a:pt x="9" y="282"/>
                  </a:lnTo>
                  <a:lnTo>
                    <a:pt x="14" y="290"/>
                  </a:lnTo>
                  <a:lnTo>
                    <a:pt x="19" y="297"/>
                  </a:lnTo>
                  <a:lnTo>
                    <a:pt x="26" y="304"/>
                  </a:lnTo>
                  <a:lnTo>
                    <a:pt x="32" y="310"/>
                  </a:lnTo>
                  <a:lnTo>
                    <a:pt x="41" y="314"/>
                  </a:lnTo>
                  <a:lnTo>
                    <a:pt x="56" y="324"/>
                  </a:lnTo>
                  <a:lnTo>
                    <a:pt x="71" y="332"/>
                  </a:lnTo>
                  <a:lnTo>
                    <a:pt x="86" y="338"/>
                  </a:lnTo>
                  <a:lnTo>
                    <a:pt x="103" y="344"/>
                  </a:lnTo>
                  <a:lnTo>
                    <a:pt x="119" y="350"/>
                  </a:lnTo>
                  <a:lnTo>
                    <a:pt x="136" y="355"/>
                  </a:lnTo>
                  <a:lnTo>
                    <a:pt x="152" y="359"/>
                  </a:lnTo>
                  <a:lnTo>
                    <a:pt x="168" y="363"/>
                  </a:lnTo>
                  <a:lnTo>
                    <a:pt x="186" y="366"/>
                  </a:lnTo>
                  <a:lnTo>
                    <a:pt x="202" y="368"/>
                  </a:lnTo>
                  <a:lnTo>
                    <a:pt x="220" y="371"/>
                  </a:lnTo>
                  <a:lnTo>
                    <a:pt x="238" y="373"/>
                  </a:lnTo>
                  <a:lnTo>
                    <a:pt x="254" y="374"/>
                  </a:lnTo>
                  <a:lnTo>
                    <a:pt x="272" y="375"/>
                  </a:lnTo>
                  <a:lnTo>
                    <a:pt x="289" y="376"/>
                  </a:lnTo>
                  <a:lnTo>
                    <a:pt x="306" y="378"/>
                  </a:lnTo>
                  <a:lnTo>
                    <a:pt x="311" y="378"/>
                  </a:lnTo>
                  <a:lnTo>
                    <a:pt x="316" y="375"/>
                  </a:lnTo>
                  <a:lnTo>
                    <a:pt x="320" y="371"/>
                  </a:lnTo>
                  <a:lnTo>
                    <a:pt x="322" y="366"/>
                  </a:lnTo>
                  <a:lnTo>
                    <a:pt x="322" y="360"/>
                  </a:lnTo>
                  <a:lnTo>
                    <a:pt x="320" y="356"/>
                  </a:lnTo>
                  <a:lnTo>
                    <a:pt x="315" y="352"/>
                  </a:lnTo>
                  <a:lnTo>
                    <a:pt x="309" y="350"/>
                  </a:lnTo>
                  <a:lnTo>
                    <a:pt x="294" y="347"/>
                  </a:lnTo>
                  <a:lnTo>
                    <a:pt x="279" y="344"/>
                  </a:lnTo>
                  <a:lnTo>
                    <a:pt x="263" y="341"/>
                  </a:lnTo>
                  <a:lnTo>
                    <a:pt x="247" y="338"/>
                  </a:lnTo>
                  <a:lnTo>
                    <a:pt x="232" y="336"/>
                  </a:lnTo>
                  <a:lnTo>
                    <a:pt x="216" y="334"/>
                  </a:lnTo>
                  <a:lnTo>
                    <a:pt x="200" y="332"/>
                  </a:lnTo>
                  <a:lnTo>
                    <a:pt x="185" y="328"/>
                  </a:lnTo>
                  <a:lnTo>
                    <a:pt x="170" y="326"/>
                  </a:lnTo>
                  <a:lnTo>
                    <a:pt x="154" y="322"/>
                  </a:lnTo>
                  <a:lnTo>
                    <a:pt x="139" y="318"/>
                  </a:lnTo>
                  <a:lnTo>
                    <a:pt x="124" y="314"/>
                  </a:lnTo>
                  <a:lnTo>
                    <a:pt x="110" y="309"/>
                  </a:lnTo>
                  <a:lnTo>
                    <a:pt x="94" y="303"/>
                  </a:lnTo>
                  <a:lnTo>
                    <a:pt x="80" y="297"/>
                  </a:lnTo>
                  <a:lnTo>
                    <a:pt x="66" y="289"/>
                  </a:lnTo>
                  <a:lnTo>
                    <a:pt x="55" y="281"/>
                  </a:lnTo>
                  <a:lnTo>
                    <a:pt x="45" y="271"/>
                  </a:lnTo>
                  <a:lnTo>
                    <a:pt x="38" y="259"/>
                  </a:lnTo>
                  <a:lnTo>
                    <a:pt x="35" y="245"/>
                  </a:lnTo>
                  <a:lnTo>
                    <a:pt x="34" y="232"/>
                  </a:lnTo>
                  <a:lnTo>
                    <a:pt x="35" y="216"/>
                  </a:lnTo>
                  <a:lnTo>
                    <a:pt x="38" y="200"/>
                  </a:lnTo>
                  <a:lnTo>
                    <a:pt x="43" y="187"/>
                  </a:lnTo>
                  <a:lnTo>
                    <a:pt x="51" y="170"/>
                  </a:lnTo>
                  <a:lnTo>
                    <a:pt x="60" y="152"/>
                  </a:lnTo>
                  <a:lnTo>
                    <a:pt x="71" y="137"/>
                  </a:lnTo>
                  <a:lnTo>
                    <a:pt x="83" y="124"/>
                  </a:lnTo>
                  <a:lnTo>
                    <a:pt x="94" y="110"/>
                  </a:lnTo>
                  <a:lnTo>
                    <a:pt x="107" y="96"/>
                  </a:lnTo>
                  <a:lnTo>
                    <a:pt x="123" y="82"/>
                  </a:lnTo>
                  <a:lnTo>
                    <a:pt x="138" y="69"/>
                  </a:lnTo>
                  <a:lnTo>
                    <a:pt x="153" y="57"/>
                  </a:lnTo>
                  <a:lnTo>
                    <a:pt x="173" y="47"/>
                  </a:lnTo>
                  <a:lnTo>
                    <a:pt x="195" y="38"/>
                  </a:lnTo>
                  <a:lnTo>
                    <a:pt x="218" y="28"/>
                  </a:lnTo>
                  <a:lnTo>
                    <a:pt x="238" y="20"/>
                  </a:lnTo>
                  <a:lnTo>
                    <a:pt x="254" y="13"/>
                  </a:lnTo>
                  <a:lnTo>
                    <a:pt x="264" y="7"/>
                  </a:lnTo>
                  <a:lnTo>
                    <a:pt x="268" y="2"/>
                  </a:lnTo>
                  <a:lnTo>
                    <a:pt x="256" y="0"/>
                  </a:lnTo>
                  <a:lnTo>
                    <a:pt x="240" y="1"/>
                  </a:lnTo>
                  <a:lnTo>
                    <a:pt x="221" y="4"/>
                  </a:lnTo>
                  <a:lnTo>
                    <a:pt x="201" y="10"/>
                  </a:lnTo>
                  <a:lnTo>
                    <a:pt x="180" y="18"/>
                  </a:lnTo>
                  <a:lnTo>
                    <a:pt x="160" y="27"/>
                  </a:lnTo>
                  <a:lnTo>
                    <a:pt x="141" y="38"/>
                  </a:lnTo>
                  <a:lnTo>
                    <a:pt x="125" y="49"/>
                  </a:lnTo>
                  <a:close/>
                </a:path>
              </a:pathLst>
            </a:custGeom>
            <a:solidFill>
              <a:srgbClr val="C9E8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2204" name="Freeform 766"/>
            <p:cNvSpPr>
              <a:spLocks/>
            </p:cNvSpPr>
            <p:nvPr/>
          </p:nvSpPr>
          <p:spPr bwMode="auto">
            <a:xfrm>
              <a:off x="4394" y="3133"/>
              <a:ext cx="47" cy="42"/>
            </a:xfrm>
            <a:custGeom>
              <a:avLst/>
              <a:gdLst>
                <a:gd name="T0" fmla="*/ 6 w 283"/>
                <a:gd name="T1" fmla="*/ 2 h 252"/>
                <a:gd name="T2" fmla="*/ 7 w 283"/>
                <a:gd name="T3" fmla="*/ 3 h 252"/>
                <a:gd name="T4" fmla="*/ 7 w 283"/>
                <a:gd name="T5" fmla="*/ 3 h 252"/>
                <a:gd name="T6" fmla="*/ 7 w 283"/>
                <a:gd name="T7" fmla="*/ 4 h 252"/>
                <a:gd name="T8" fmla="*/ 7 w 283"/>
                <a:gd name="T9" fmla="*/ 4 h 252"/>
                <a:gd name="T10" fmla="*/ 7 w 283"/>
                <a:gd name="T11" fmla="*/ 4 h 252"/>
                <a:gd name="T12" fmla="*/ 7 w 283"/>
                <a:gd name="T13" fmla="*/ 5 h 252"/>
                <a:gd name="T14" fmla="*/ 7 w 283"/>
                <a:gd name="T15" fmla="*/ 5 h 252"/>
                <a:gd name="T16" fmla="*/ 6 w 283"/>
                <a:gd name="T17" fmla="*/ 5 h 252"/>
                <a:gd name="T18" fmla="*/ 6 w 283"/>
                <a:gd name="T19" fmla="*/ 6 h 252"/>
                <a:gd name="T20" fmla="*/ 6 w 283"/>
                <a:gd name="T21" fmla="*/ 6 h 252"/>
                <a:gd name="T22" fmla="*/ 6 w 283"/>
                <a:gd name="T23" fmla="*/ 6 h 252"/>
                <a:gd name="T24" fmla="*/ 5 w 283"/>
                <a:gd name="T25" fmla="*/ 7 h 252"/>
                <a:gd name="T26" fmla="*/ 5 w 283"/>
                <a:gd name="T27" fmla="*/ 7 h 252"/>
                <a:gd name="T28" fmla="*/ 5 w 283"/>
                <a:gd name="T29" fmla="*/ 7 h 252"/>
                <a:gd name="T30" fmla="*/ 5 w 283"/>
                <a:gd name="T31" fmla="*/ 7 h 252"/>
                <a:gd name="T32" fmla="*/ 5 w 283"/>
                <a:gd name="T33" fmla="*/ 7 h 252"/>
                <a:gd name="T34" fmla="*/ 5 w 283"/>
                <a:gd name="T35" fmla="*/ 7 h 252"/>
                <a:gd name="T36" fmla="*/ 6 w 283"/>
                <a:gd name="T37" fmla="*/ 7 h 252"/>
                <a:gd name="T38" fmla="*/ 6 w 283"/>
                <a:gd name="T39" fmla="*/ 7 h 252"/>
                <a:gd name="T40" fmla="*/ 6 w 283"/>
                <a:gd name="T41" fmla="*/ 7 h 252"/>
                <a:gd name="T42" fmla="*/ 6 w 283"/>
                <a:gd name="T43" fmla="*/ 7 h 252"/>
                <a:gd name="T44" fmla="*/ 7 w 283"/>
                <a:gd name="T45" fmla="*/ 6 h 252"/>
                <a:gd name="T46" fmla="*/ 7 w 283"/>
                <a:gd name="T47" fmla="*/ 5 h 252"/>
                <a:gd name="T48" fmla="*/ 8 w 283"/>
                <a:gd name="T49" fmla="*/ 5 h 252"/>
                <a:gd name="T50" fmla="*/ 8 w 283"/>
                <a:gd name="T51" fmla="*/ 4 h 252"/>
                <a:gd name="T52" fmla="*/ 8 w 283"/>
                <a:gd name="T53" fmla="*/ 3 h 252"/>
                <a:gd name="T54" fmla="*/ 7 w 283"/>
                <a:gd name="T55" fmla="*/ 3 h 252"/>
                <a:gd name="T56" fmla="*/ 7 w 283"/>
                <a:gd name="T57" fmla="*/ 2 h 252"/>
                <a:gd name="T58" fmla="*/ 7 w 283"/>
                <a:gd name="T59" fmla="*/ 2 h 252"/>
                <a:gd name="T60" fmla="*/ 6 w 283"/>
                <a:gd name="T61" fmla="*/ 1 h 252"/>
                <a:gd name="T62" fmla="*/ 6 w 283"/>
                <a:gd name="T63" fmla="*/ 1 h 252"/>
                <a:gd name="T64" fmla="*/ 5 w 283"/>
                <a:gd name="T65" fmla="*/ 1 h 252"/>
                <a:gd name="T66" fmla="*/ 4 w 283"/>
                <a:gd name="T67" fmla="*/ 1 h 252"/>
                <a:gd name="T68" fmla="*/ 4 w 283"/>
                <a:gd name="T69" fmla="*/ 1 h 252"/>
                <a:gd name="T70" fmla="*/ 3 w 283"/>
                <a:gd name="T71" fmla="*/ 0 h 252"/>
                <a:gd name="T72" fmla="*/ 3 w 283"/>
                <a:gd name="T73" fmla="*/ 0 h 252"/>
                <a:gd name="T74" fmla="*/ 2 w 283"/>
                <a:gd name="T75" fmla="*/ 0 h 252"/>
                <a:gd name="T76" fmla="*/ 2 w 283"/>
                <a:gd name="T77" fmla="*/ 0 h 252"/>
                <a:gd name="T78" fmla="*/ 1 w 283"/>
                <a:gd name="T79" fmla="*/ 0 h 252"/>
                <a:gd name="T80" fmla="*/ 1 w 283"/>
                <a:gd name="T81" fmla="*/ 0 h 252"/>
                <a:gd name="T82" fmla="*/ 0 w 283"/>
                <a:gd name="T83" fmla="*/ 0 h 252"/>
                <a:gd name="T84" fmla="*/ 0 w 283"/>
                <a:gd name="T85" fmla="*/ 0 h 252"/>
                <a:gd name="T86" fmla="*/ 0 w 283"/>
                <a:gd name="T87" fmla="*/ 0 h 252"/>
                <a:gd name="T88" fmla="*/ 0 w 283"/>
                <a:gd name="T89" fmla="*/ 0 h 252"/>
                <a:gd name="T90" fmla="*/ 0 w 283"/>
                <a:gd name="T91" fmla="*/ 0 h 252"/>
                <a:gd name="T92" fmla="*/ 1 w 283"/>
                <a:gd name="T93" fmla="*/ 0 h 252"/>
                <a:gd name="T94" fmla="*/ 1 w 283"/>
                <a:gd name="T95" fmla="*/ 0 h 252"/>
                <a:gd name="T96" fmla="*/ 1 w 283"/>
                <a:gd name="T97" fmla="*/ 0 h 252"/>
                <a:gd name="T98" fmla="*/ 2 w 283"/>
                <a:gd name="T99" fmla="*/ 1 h 252"/>
                <a:gd name="T100" fmla="*/ 2 w 283"/>
                <a:gd name="T101" fmla="*/ 1 h 252"/>
                <a:gd name="T102" fmla="*/ 3 w 283"/>
                <a:gd name="T103" fmla="*/ 1 h 252"/>
                <a:gd name="T104" fmla="*/ 3 w 283"/>
                <a:gd name="T105" fmla="*/ 1 h 252"/>
                <a:gd name="T106" fmla="*/ 3 w 283"/>
                <a:gd name="T107" fmla="*/ 1 h 252"/>
                <a:gd name="T108" fmla="*/ 4 w 283"/>
                <a:gd name="T109" fmla="*/ 1 h 252"/>
                <a:gd name="T110" fmla="*/ 4 w 283"/>
                <a:gd name="T111" fmla="*/ 1 h 252"/>
                <a:gd name="T112" fmla="*/ 5 w 283"/>
                <a:gd name="T113" fmla="*/ 1 h 252"/>
                <a:gd name="T114" fmla="*/ 5 w 283"/>
                <a:gd name="T115" fmla="*/ 2 h 252"/>
                <a:gd name="T116" fmla="*/ 6 w 283"/>
                <a:gd name="T117" fmla="*/ 2 h 252"/>
                <a:gd name="T118" fmla="*/ 6 w 283"/>
                <a:gd name="T119" fmla="*/ 2 h 252"/>
                <a:gd name="T120" fmla="*/ 6 w 283"/>
                <a:gd name="T121" fmla="*/ 2 h 252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283"/>
                <a:gd name="T184" fmla="*/ 0 h 252"/>
                <a:gd name="T185" fmla="*/ 283 w 283"/>
                <a:gd name="T186" fmla="*/ 252 h 252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283" h="252">
                  <a:moveTo>
                    <a:pt x="235" y="77"/>
                  </a:moveTo>
                  <a:lnTo>
                    <a:pt x="248" y="91"/>
                  </a:lnTo>
                  <a:lnTo>
                    <a:pt x="256" y="107"/>
                  </a:lnTo>
                  <a:lnTo>
                    <a:pt x="259" y="124"/>
                  </a:lnTo>
                  <a:lnTo>
                    <a:pt x="259" y="142"/>
                  </a:lnTo>
                  <a:lnTo>
                    <a:pt x="257" y="157"/>
                  </a:lnTo>
                  <a:lnTo>
                    <a:pt x="252" y="170"/>
                  </a:lnTo>
                  <a:lnTo>
                    <a:pt x="244" y="183"/>
                  </a:lnTo>
                  <a:lnTo>
                    <a:pt x="236" y="193"/>
                  </a:lnTo>
                  <a:lnTo>
                    <a:pt x="225" y="204"/>
                  </a:lnTo>
                  <a:lnTo>
                    <a:pt x="215" y="214"/>
                  </a:lnTo>
                  <a:lnTo>
                    <a:pt x="204" y="224"/>
                  </a:lnTo>
                  <a:lnTo>
                    <a:pt x="194" y="234"/>
                  </a:lnTo>
                  <a:lnTo>
                    <a:pt x="191" y="238"/>
                  </a:lnTo>
                  <a:lnTo>
                    <a:pt x="191" y="241"/>
                  </a:lnTo>
                  <a:lnTo>
                    <a:pt x="191" y="245"/>
                  </a:lnTo>
                  <a:lnTo>
                    <a:pt x="194" y="248"/>
                  </a:lnTo>
                  <a:lnTo>
                    <a:pt x="197" y="250"/>
                  </a:lnTo>
                  <a:lnTo>
                    <a:pt x="202" y="252"/>
                  </a:lnTo>
                  <a:lnTo>
                    <a:pt x="205" y="250"/>
                  </a:lnTo>
                  <a:lnTo>
                    <a:pt x="209" y="248"/>
                  </a:lnTo>
                  <a:lnTo>
                    <a:pt x="232" y="233"/>
                  </a:lnTo>
                  <a:lnTo>
                    <a:pt x="252" y="214"/>
                  </a:lnTo>
                  <a:lnTo>
                    <a:pt x="268" y="192"/>
                  </a:lnTo>
                  <a:lnTo>
                    <a:pt x="278" y="167"/>
                  </a:lnTo>
                  <a:lnTo>
                    <a:pt x="283" y="141"/>
                  </a:lnTo>
                  <a:lnTo>
                    <a:pt x="280" y="115"/>
                  </a:lnTo>
                  <a:lnTo>
                    <a:pt x="271" y="91"/>
                  </a:lnTo>
                  <a:lnTo>
                    <a:pt x="252" y="69"/>
                  </a:lnTo>
                  <a:lnTo>
                    <a:pt x="238" y="57"/>
                  </a:lnTo>
                  <a:lnTo>
                    <a:pt x="222" y="48"/>
                  </a:lnTo>
                  <a:lnTo>
                    <a:pt x="204" y="39"/>
                  </a:lnTo>
                  <a:lnTo>
                    <a:pt x="184" y="31"/>
                  </a:lnTo>
                  <a:lnTo>
                    <a:pt x="164" y="23"/>
                  </a:lnTo>
                  <a:lnTo>
                    <a:pt x="144" y="17"/>
                  </a:lnTo>
                  <a:lnTo>
                    <a:pt x="123" y="13"/>
                  </a:lnTo>
                  <a:lnTo>
                    <a:pt x="103" y="8"/>
                  </a:lnTo>
                  <a:lnTo>
                    <a:pt x="83" y="5"/>
                  </a:lnTo>
                  <a:lnTo>
                    <a:pt x="66" y="2"/>
                  </a:lnTo>
                  <a:lnTo>
                    <a:pt x="48" y="0"/>
                  </a:lnTo>
                  <a:lnTo>
                    <a:pt x="34" y="0"/>
                  </a:lnTo>
                  <a:lnTo>
                    <a:pt x="21" y="0"/>
                  </a:lnTo>
                  <a:lnTo>
                    <a:pt x="11" y="0"/>
                  </a:lnTo>
                  <a:lnTo>
                    <a:pt x="4" y="2"/>
                  </a:lnTo>
                  <a:lnTo>
                    <a:pt x="0" y="5"/>
                  </a:lnTo>
                  <a:lnTo>
                    <a:pt x="12" y="7"/>
                  </a:lnTo>
                  <a:lnTo>
                    <a:pt x="24" y="8"/>
                  </a:lnTo>
                  <a:lnTo>
                    <a:pt x="38" y="10"/>
                  </a:lnTo>
                  <a:lnTo>
                    <a:pt x="52" y="13"/>
                  </a:lnTo>
                  <a:lnTo>
                    <a:pt x="66" y="16"/>
                  </a:lnTo>
                  <a:lnTo>
                    <a:pt x="82" y="18"/>
                  </a:lnTo>
                  <a:lnTo>
                    <a:pt x="98" y="22"/>
                  </a:lnTo>
                  <a:lnTo>
                    <a:pt x="114" y="25"/>
                  </a:lnTo>
                  <a:lnTo>
                    <a:pt x="129" y="30"/>
                  </a:lnTo>
                  <a:lnTo>
                    <a:pt x="146" y="34"/>
                  </a:lnTo>
                  <a:lnTo>
                    <a:pt x="162" y="39"/>
                  </a:lnTo>
                  <a:lnTo>
                    <a:pt x="177" y="45"/>
                  </a:lnTo>
                  <a:lnTo>
                    <a:pt x="193" y="52"/>
                  </a:lnTo>
                  <a:lnTo>
                    <a:pt x="208" y="60"/>
                  </a:lnTo>
                  <a:lnTo>
                    <a:pt x="222" y="68"/>
                  </a:lnTo>
                  <a:lnTo>
                    <a:pt x="235" y="77"/>
                  </a:lnTo>
                  <a:close/>
                </a:path>
              </a:pathLst>
            </a:custGeom>
            <a:solidFill>
              <a:srgbClr val="C9E8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2205" name="Freeform 767"/>
            <p:cNvSpPr>
              <a:spLocks/>
            </p:cNvSpPr>
            <p:nvPr/>
          </p:nvSpPr>
          <p:spPr bwMode="auto">
            <a:xfrm>
              <a:off x="4298" y="3153"/>
              <a:ext cx="19" cy="39"/>
            </a:xfrm>
            <a:custGeom>
              <a:avLst/>
              <a:gdLst>
                <a:gd name="T0" fmla="*/ 0 w 114"/>
                <a:gd name="T1" fmla="*/ 3 h 238"/>
                <a:gd name="T2" fmla="*/ 0 w 114"/>
                <a:gd name="T3" fmla="*/ 4 h 238"/>
                <a:gd name="T4" fmla="*/ 0 w 114"/>
                <a:gd name="T5" fmla="*/ 5 h 238"/>
                <a:gd name="T6" fmla="*/ 0 w 114"/>
                <a:gd name="T7" fmla="*/ 5 h 238"/>
                <a:gd name="T8" fmla="*/ 1 w 114"/>
                <a:gd name="T9" fmla="*/ 5 h 238"/>
                <a:gd name="T10" fmla="*/ 1 w 114"/>
                <a:gd name="T11" fmla="*/ 6 h 238"/>
                <a:gd name="T12" fmla="*/ 2 w 114"/>
                <a:gd name="T13" fmla="*/ 6 h 238"/>
                <a:gd name="T14" fmla="*/ 2 w 114"/>
                <a:gd name="T15" fmla="*/ 6 h 238"/>
                <a:gd name="T16" fmla="*/ 2 w 114"/>
                <a:gd name="T17" fmla="*/ 6 h 238"/>
                <a:gd name="T18" fmla="*/ 3 w 114"/>
                <a:gd name="T19" fmla="*/ 6 h 238"/>
                <a:gd name="T20" fmla="*/ 3 w 114"/>
                <a:gd name="T21" fmla="*/ 6 h 238"/>
                <a:gd name="T22" fmla="*/ 3 w 114"/>
                <a:gd name="T23" fmla="*/ 6 h 238"/>
                <a:gd name="T24" fmla="*/ 3 w 114"/>
                <a:gd name="T25" fmla="*/ 6 h 238"/>
                <a:gd name="T26" fmla="*/ 3 w 114"/>
                <a:gd name="T27" fmla="*/ 6 h 238"/>
                <a:gd name="T28" fmla="*/ 3 w 114"/>
                <a:gd name="T29" fmla="*/ 6 h 238"/>
                <a:gd name="T30" fmla="*/ 3 w 114"/>
                <a:gd name="T31" fmla="*/ 6 h 238"/>
                <a:gd name="T32" fmla="*/ 3 w 114"/>
                <a:gd name="T33" fmla="*/ 6 h 238"/>
                <a:gd name="T34" fmla="*/ 2 w 114"/>
                <a:gd name="T35" fmla="*/ 5 h 238"/>
                <a:gd name="T36" fmla="*/ 2 w 114"/>
                <a:gd name="T37" fmla="*/ 5 h 238"/>
                <a:gd name="T38" fmla="*/ 1 w 114"/>
                <a:gd name="T39" fmla="*/ 5 h 238"/>
                <a:gd name="T40" fmla="*/ 1 w 114"/>
                <a:gd name="T41" fmla="*/ 4 h 238"/>
                <a:gd name="T42" fmla="*/ 1 w 114"/>
                <a:gd name="T43" fmla="*/ 4 h 238"/>
                <a:gd name="T44" fmla="*/ 1 w 114"/>
                <a:gd name="T45" fmla="*/ 3 h 238"/>
                <a:gd name="T46" fmla="*/ 1 w 114"/>
                <a:gd name="T47" fmla="*/ 3 h 238"/>
                <a:gd name="T48" fmla="*/ 1 w 114"/>
                <a:gd name="T49" fmla="*/ 2 h 238"/>
                <a:gd name="T50" fmla="*/ 1 w 114"/>
                <a:gd name="T51" fmla="*/ 2 h 238"/>
                <a:gd name="T52" fmla="*/ 2 w 114"/>
                <a:gd name="T53" fmla="*/ 2 h 238"/>
                <a:gd name="T54" fmla="*/ 2 w 114"/>
                <a:gd name="T55" fmla="*/ 1 h 238"/>
                <a:gd name="T56" fmla="*/ 2 w 114"/>
                <a:gd name="T57" fmla="*/ 1 h 238"/>
                <a:gd name="T58" fmla="*/ 2 w 114"/>
                <a:gd name="T59" fmla="*/ 1 h 238"/>
                <a:gd name="T60" fmla="*/ 3 w 114"/>
                <a:gd name="T61" fmla="*/ 0 h 238"/>
                <a:gd name="T62" fmla="*/ 3 w 114"/>
                <a:gd name="T63" fmla="*/ 0 h 238"/>
                <a:gd name="T64" fmla="*/ 3 w 114"/>
                <a:gd name="T65" fmla="*/ 0 h 238"/>
                <a:gd name="T66" fmla="*/ 3 w 114"/>
                <a:gd name="T67" fmla="*/ 0 h 238"/>
                <a:gd name="T68" fmla="*/ 3 w 114"/>
                <a:gd name="T69" fmla="*/ 0 h 238"/>
                <a:gd name="T70" fmla="*/ 2 w 114"/>
                <a:gd name="T71" fmla="*/ 0 h 238"/>
                <a:gd name="T72" fmla="*/ 2 w 114"/>
                <a:gd name="T73" fmla="*/ 1 h 238"/>
                <a:gd name="T74" fmla="*/ 1 w 114"/>
                <a:gd name="T75" fmla="*/ 1 h 238"/>
                <a:gd name="T76" fmla="*/ 1 w 114"/>
                <a:gd name="T77" fmla="*/ 2 h 238"/>
                <a:gd name="T78" fmla="*/ 0 w 114"/>
                <a:gd name="T79" fmla="*/ 3 h 238"/>
                <a:gd name="T80" fmla="*/ 0 w 114"/>
                <a:gd name="T81" fmla="*/ 3 h 238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114"/>
                <a:gd name="T124" fmla="*/ 0 h 238"/>
                <a:gd name="T125" fmla="*/ 114 w 114"/>
                <a:gd name="T126" fmla="*/ 238 h 238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114" h="238">
                  <a:moveTo>
                    <a:pt x="0" y="130"/>
                  </a:moveTo>
                  <a:lnTo>
                    <a:pt x="0" y="149"/>
                  </a:lnTo>
                  <a:lnTo>
                    <a:pt x="4" y="168"/>
                  </a:lnTo>
                  <a:lnTo>
                    <a:pt x="12" y="185"/>
                  </a:lnTo>
                  <a:lnTo>
                    <a:pt x="24" y="200"/>
                  </a:lnTo>
                  <a:lnTo>
                    <a:pt x="38" y="213"/>
                  </a:lnTo>
                  <a:lnTo>
                    <a:pt x="55" y="224"/>
                  </a:lnTo>
                  <a:lnTo>
                    <a:pt x="73" y="232"/>
                  </a:lnTo>
                  <a:lnTo>
                    <a:pt x="92" y="237"/>
                  </a:lnTo>
                  <a:lnTo>
                    <a:pt x="98" y="238"/>
                  </a:lnTo>
                  <a:lnTo>
                    <a:pt x="104" y="235"/>
                  </a:lnTo>
                  <a:lnTo>
                    <a:pt x="109" y="232"/>
                  </a:lnTo>
                  <a:lnTo>
                    <a:pt x="111" y="227"/>
                  </a:lnTo>
                  <a:lnTo>
                    <a:pt x="111" y="222"/>
                  </a:lnTo>
                  <a:lnTo>
                    <a:pt x="110" y="216"/>
                  </a:lnTo>
                  <a:lnTo>
                    <a:pt x="106" y="211"/>
                  </a:lnTo>
                  <a:lnTo>
                    <a:pt x="100" y="209"/>
                  </a:lnTo>
                  <a:lnTo>
                    <a:pt x="82" y="202"/>
                  </a:lnTo>
                  <a:lnTo>
                    <a:pt x="64" y="193"/>
                  </a:lnTo>
                  <a:lnTo>
                    <a:pt x="50" y="180"/>
                  </a:lnTo>
                  <a:lnTo>
                    <a:pt x="39" y="167"/>
                  </a:lnTo>
                  <a:lnTo>
                    <a:pt x="32" y="149"/>
                  </a:lnTo>
                  <a:lnTo>
                    <a:pt x="29" y="131"/>
                  </a:lnTo>
                  <a:lnTo>
                    <a:pt x="29" y="111"/>
                  </a:lnTo>
                  <a:lnTo>
                    <a:pt x="35" y="91"/>
                  </a:lnTo>
                  <a:lnTo>
                    <a:pt x="42" y="76"/>
                  </a:lnTo>
                  <a:lnTo>
                    <a:pt x="51" y="62"/>
                  </a:lnTo>
                  <a:lnTo>
                    <a:pt x="62" y="49"/>
                  </a:lnTo>
                  <a:lnTo>
                    <a:pt x="73" y="38"/>
                  </a:lnTo>
                  <a:lnTo>
                    <a:pt x="84" y="28"/>
                  </a:lnTo>
                  <a:lnTo>
                    <a:pt x="96" y="18"/>
                  </a:lnTo>
                  <a:lnTo>
                    <a:pt x="106" y="9"/>
                  </a:lnTo>
                  <a:lnTo>
                    <a:pt x="114" y="1"/>
                  </a:lnTo>
                  <a:lnTo>
                    <a:pt x="106" y="0"/>
                  </a:lnTo>
                  <a:lnTo>
                    <a:pt x="93" y="6"/>
                  </a:lnTo>
                  <a:lnTo>
                    <a:pt x="76" y="18"/>
                  </a:lnTo>
                  <a:lnTo>
                    <a:pt x="56" y="36"/>
                  </a:lnTo>
                  <a:lnTo>
                    <a:pt x="37" y="57"/>
                  </a:lnTo>
                  <a:lnTo>
                    <a:pt x="20" y="80"/>
                  </a:lnTo>
                  <a:lnTo>
                    <a:pt x="7" y="106"/>
                  </a:lnTo>
                  <a:lnTo>
                    <a:pt x="0" y="130"/>
                  </a:lnTo>
                  <a:close/>
                </a:path>
              </a:pathLst>
            </a:custGeom>
            <a:solidFill>
              <a:srgbClr val="C9E8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2206" name="Freeform 768"/>
            <p:cNvSpPr>
              <a:spLocks/>
            </p:cNvSpPr>
            <p:nvPr/>
          </p:nvSpPr>
          <p:spPr bwMode="auto">
            <a:xfrm>
              <a:off x="4432" y="3130"/>
              <a:ext cx="41" cy="52"/>
            </a:xfrm>
            <a:custGeom>
              <a:avLst/>
              <a:gdLst>
                <a:gd name="T0" fmla="*/ 6 w 246"/>
                <a:gd name="T1" fmla="*/ 4 h 310"/>
                <a:gd name="T2" fmla="*/ 6 w 246"/>
                <a:gd name="T3" fmla="*/ 4 h 310"/>
                <a:gd name="T4" fmla="*/ 6 w 246"/>
                <a:gd name="T5" fmla="*/ 5 h 310"/>
                <a:gd name="T6" fmla="*/ 6 w 246"/>
                <a:gd name="T7" fmla="*/ 5 h 310"/>
                <a:gd name="T8" fmla="*/ 6 w 246"/>
                <a:gd name="T9" fmla="*/ 6 h 310"/>
                <a:gd name="T10" fmla="*/ 5 w 246"/>
                <a:gd name="T11" fmla="*/ 6 h 310"/>
                <a:gd name="T12" fmla="*/ 5 w 246"/>
                <a:gd name="T13" fmla="*/ 7 h 310"/>
                <a:gd name="T14" fmla="*/ 4 w 246"/>
                <a:gd name="T15" fmla="*/ 7 h 310"/>
                <a:gd name="T16" fmla="*/ 4 w 246"/>
                <a:gd name="T17" fmla="*/ 8 h 310"/>
                <a:gd name="T18" fmla="*/ 4 w 246"/>
                <a:gd name="T19" fmla="*/ 8 h 310"/>
                <a:gd name="T20" fmla="*/ 3 w 246"/>
                <a:gd name="T21" fmla="*/ 8 h 310"/>
                <a:gd name="T22" fmla="*/ 3 w 246"/>
                <a:gd name="T23" fmla="*/ 9 h 310"/>
                <a:gd name="T24" fmla="*/ 4 w 246"/>
                <a:gd name="T25" fmla="*/ 9 h 310"/>
                <a:gd name="T26" fmla="*/ 4 w 246"/>
                <a:gd name="T27" fmla="*/ 9 h 310"/>
                <a:gd name="T28" fmla="*/ 4 w 246"/>
                <a:gd name="T29" fmla="*/ 8 h 310"/>
                <a:gd name="T30" fmla="*/ 5 w 246"/>
                <a:gd name="T31" fmla="*/ 8 h 310"/>
                <a:gd name="T32" fmla="*/ 6 w 246"/>
                <a:gd name="T33" fmla="*/ 7 h 310"/>
                <a:gd name="T34" fmla="*/ 7 w 246"/>
                <a:gd name="T35" fmla="*/ 6 h 310"/>
                <a:gd name="T36" fmla="*/ 7 w 246"/>
                <a:gd name="T37" fmla="*/ 5 h 310"/>
                <a:gd name="T38" fmla="*/ 7 w 246"/>
                <a:gd name="T39" fmla="*/ 4 h 310"/>
                <a:gd name="T40" fmla="*/ 6 w 246"/>
                <a:gd name="T41" fmla="*/ 3 h 310"/>
                <a:gd name="T42" fmla="*/ 6 w 246"/>
                <a:gd name="T43" fmla="*/ 3 h 310"/>
                <a:gd name="T44" fmla="*/ 5 w 246"/>
                <a:gd name="T45" fmla="*/ 2 h 310"/>
                <a:gd name="T46" fmla="*/ 4 w 246"/>
                <a:gd name="T47" fmla="*/ 2 h 310"/>
                <a:gd name="T48" fmla="*/ 4 w 246"/>
                <a:gd name="T49" fmla="*/ 1 h 310"/>
                <a:gd name="T50" fmla="*/ 3 w 246"/>
                <a:gd name="T51" fmla="*/ 1 h 310"/>
                <a:gd name="T52" fmla="*/ 2 w 246"/>
                <a:gd name="T53" fmla="*/ 1 h 310"/>
                <a:gd name="T54" fmla="*/ 1 w 246"/>
                <a:gd name="T55" fmla="*/ 0 h 310"/>
                <a:gd name="T56" fmla="*/ 1 w 246"/>
                <a:gd name="T57" fmla="*/ 0 h 310"/>
                <a:gd name="T58" fmla="*/ 0 w 246"/>
                <a:gd name="T59" fmla="*/ 0 h 310"/>
                <a:gd name="T60" fmla="*/ 0 w 246"/>
                <a:gd name="T61" fmla="*/ 0 h 310"/>
                <a:gd name="T62" fmla="*/ 1 w 246"/>
                <a:gd name="T63" fmla="*/ 0 h 310"/>
                <a:gd name="T64" fmla="*/ 2 w 246"/>
                <a:gd name="T65" fmla="*/ 1 h 310"/>
                <a:gd name="T66" fmla="*/ 2 w 246"/>
                <a:gd name="T67" fmla="*/ 1 h 310"/>
                <a:gd name="T68" fmla="*/ 3 w 246"/>
                <a:gd name="T69" fmla="*/ 2 h 310"/>
                <a:gd name="T70" fmla="*/ 4 w 246"/>
                <a:gd name="T71" fmla="*/ 2 h 310"/>
                <a:gd name="T72" fmla="*/ 5 w 246"/>
                <a:gd name="T73" fmla="*/ 3 h 310"/>
                <a:gd name="T74" fmla="*/ 5 w 246"/>
                <a:gd name="T75" fmla="*/ 3 h 310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246"/>
                <a:gd name="T115" fmla="*/ 0 h 310"/>
                <a:gd name="T116" fmla="*/ 246 w 246"/>
                <a:gd name="T117" fmla="*/ 310 h 310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246" h="310">
                  <a:moveTo>
                    <a:pt x="199" y="116"/>
                  </a:moveTo>
                  <a:lnTo>
                    <a:pt x="207" y="124"/>
                  </a:lnTo>
                  <a:lnTo>
                    <a:pt x="214" y="133"/>
                  </a:lnTo>
                  <a:lnTo>
                    <a:pt x="219" y="143"/>
                  </a:lnTo>
                  <a:lnTo>
                    <a:pt x="223" y="154"/>
                  </a:lnTo>
                  <a:lnTo>
                    <a:pt x="225" y="164"/>
                  </a:lnTo>
                  <a:lnTo>
                    <a:pt x="225" y="176"/>
                  </a:lnTo>
                  <a:lnTo>
                    <a:pt x="221" y="187"/>
                  </a:lnTo>
                  <a:lnTo>
                    <a:pt x="216" y="197"/>
                  </a:lnTo>
                  <a:lnTo>
                    <a:pt x="208" y="209"/>
                  </a:lnTo>
                  <a:lnTo>
                    <a:pt x="199" y="219"/>
                  </a:lnTo>
                  <a:lnTo>
                    <a:pt x="188" y="228"/>
                  </a:lnTo>
                  <a:lnTo>
                    <a:pt x="177" y="238"/>
                  </a:lnTo>
                  <a:lnTo>
                    <a:pt x="166" y="246"/>
                  </a:lnTo>
                  <a:lnTo>
                    <a:pt x="154" y="255"/>
                  </a:lnTo>
                  <a:lnTo>
                    <a:pt x="143" y="264"/>
                  </a:lnTo>
                  <a:lnTo>
                    <a:pt x="132" y="274"/>
                  </a:lnTo>
                  <a:lnTo>
                    <a:pt x="129" y="278"/>
                  </a:lnTo>
                  <a:lnTo>
                    <a:pt x="126" y="282"/>
                  </a:lnTo>
                  <a:lnTo>
                    <a:pt x="124" y="287"/>
                  </a:lnTo>
                  <a:lnTo>
                    <a:pt x="121" y="292"/>
                  </a:lnTo>
                  <a:lnTo>
                    <a:pt x="120" y="296"/>
                  </a:lnTo>
                  <a:lnTo>
                    <a:pt x="120" y="301"/>
                  </a:lnTo>
                  <a:lnTo>
                    <a:pt x="121" y="305"/>
                  </a:lnTo>
                  <a:lnTo>
                    <a:pt x="125" y="309"/>
                  </a:lnTo>
                  <a:lnTo>
                    <a:pt x="130" y="310"/>
                  </a:lnTo>
                  <a:lnTo>
                    <a:pt x="134" y="310"/>
                  </a:lnTo>
                  <a:lnTo>
                    <a:pt x="139" y="309"/>
                  </a:lnTo>
                  <a:lnTo>
                    <a:pt x="143" y="305"/>
                  </a:lnTo>
                  <a:lnTo>
                    <a:pt x="154" y="293"/>
                  </a:lnTo>
                  <a:lnTo>
                    <a:pt x="167" y="280"/>
                  </a:lnTo>
                  <a:lnTo>
                    <a:pt x="180" y="269"/>
                  </a:lnTo>
                  <a:lnTo>
                    <a:pt x="194" y="257"/>
                  </a:lnTo>
                  <a:lnTo>
                    <a:pt x="207" y="246"/>
                  </a:lnTo>
                  <a:lnTo>
                    <a:pt x="219" y="233"/>
                  </a:lnTo>
                  <a:lnTo>
                    <a:pt x="231" y="219"/>
                  </a:lnTo>
                  <a:lnTo>
                    <a:pt x="239" y="204"/>
                  </a:lnTo>
                  <a:lnTo>
                    <a:pt x="245" y="187"/>
                  </a:lnTo>
                  <a:lnTo>
                    <a:pt x="246" y="170"/>
                  </a:lnTo>
                  <a:lnTo>
                    <a:pt x="242" y="153"/>
                  </a:lnTo>
                  <a:lnTo>
                    <a:pt x="236" y="136"/>
                  </a:lnTo>
                  <a:lnTo>
                    <a:pt x="227" y="120"/>
                  </a:lnTo>
                  <a:lnTo>
                    <a:pt x="215" y="107"/>
                  </a:lnTo>
                  <a:lnTo>
                    <a:pt x="201" y="94"/>
                  </a:lnTo>
                  <a:lnTo>
                    <a:pt x="187" y="82"/>
                  </a:lnTo>
                  <a:lnTo>
                    <a:pt x="177" y="74"/>
                  </a:lnTo>
                  <a:lnTo>
                    <a:pt x="165" y="68"/>
                  </a:lnTo>
                  <a:lnTo>
                    <a:pt x="152" y="60"/>
                  </a:lnTo>
                  <a:lnTo>
                    <a:pt x="139" y="51"/>
                  </a:lnTo>
                  <a:lnTo>
                    <a:pt x="126" y="43"/>
                  </a:lnTo>
                  <a:lnTo>
                    <a:pt x="112" y="35"/>
                  </a:lnTo>
                  <a:lnTo>
                    <a:pt x="98" y="28"/>
                  </a:lnTo>
                  <a:lnTo>
                    <a:pt x="85" y="22"/>
                  </a:lnTo>
                  <a:lnTo>
                    <a:pt x="72" y="16"/>
                  </a:lnTo>
                  <a:lnTo>
                    <a:pt x="59" y="10"/>
                  </a:lnTo>
                  <a:lnTo>
                    <a:pt x="46" y="7"/>
                  </a:lnTo>
                  <a:lnTo>
                    <a:pt x="35" y="3"/>
                  </a:lnTo>
                  <a:lnTo>
                    <a:pt x="24" y="1"/>
                  </a:lnTo>
                  <a:lnTo>
                    <a:pt x="15" y="0"/>
                  </a:lnTo>
                  <a:lnTo>
                    <a:pt x="7" y="1"/>
                  </a:lnTo>
                  <a:lnTo>
                    <a:pt x="0" y="3"/>
                  </a:lnTo>
                  <a:lnTo>
                    <a:pt x="8" y="6"/>
                  </a:lnTo>
                  <a:lnTo>
                    <a:pt x="17" y="9"/>
                  </a:lnTo>
                  <a:lnTo>
                    <a:pt x="28" y="14"/>
                  </a:lnTo>
                  <a:lnTo>
                    <a:pt x="38" y="18"/>
                  </a:lnTo>
                  <a:lnTo>
                    <a:pt x="51" y="24"/>
                  </a:lnTo>
                  <a:lnTo>
                    <a:pt x="64" y="30"/>
                  </a:lnTo>
                  <a:lnTo>
                    <a:pt x="78" y="37"/>
                  </a:lnTo>
                  <a:lnTo>
                    <a:pt x="92" y="43"/>
                  </a:lnTo>
                  <a:lnTo>
                    <a:pt x="106" y="51"/>
                  </a:lnTo>
                  <a:lnTo>
                    <a:pt x="120" y="60"/>
                  </a:lnTo>
                  <a:lnTo>
                    <a:pt x="134" y="69"/>
                  </a:lnTo>
                  <a:lnTo>
                    <a:pt x="148" y="78"/>
                  </a:lnTo>
                  <a:lnTo>
                    <a:pt x="163" y="87"/>
                  </a:lnTo>
                  <a:lnTo>
                    <a:pt x="175" y="96"/>
                  </a:lnTo>
                  <a:lnTo>
                    <a:pt x="187" y="105"/>
                  </a:lnTo>
                  <a:lnTo>
                    <a:pt x="199" y="116"/>
                  </a:lnTo>
                  <a:close/>
                </a:path>
              </a:pathLst>
            </a:custGeom>
            <a:solidFill>
              <a:srgbClr val="C9E8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2207" name="Freeform 769"/>
            <p:cNvSpPr>
              <a:spLocks/>
            </p:cNvSpPr>
            <p:nvPr/>
          </p:nvSpPr>
          <p:spPr bwMode="auto">
            <a:xfrm>
              <a:off x="4387" y="3191"/>
              <a:ext cx="14" cy="31"/>
            </a:xfrm>
            <a:custGeom>
              <a:avLst/>
              <a:gdLst>
                <a:gd name="T0" fmla="*/ 1 w 83"/>
                <a:gd name="T1" fmla="*/ 0 h 187"/>
                <a:gd name="T2" fmla="*/ 1 w 83"/>
                <a:gd name="T3" fmla="*/ 0 h 187"/>
                <a:gd name="T4" fmla="*/ 1 w 83"/>
                <a:gd name="T5" fmla="*/ 0 h 187"/>
                <a:gd name="T6" fmla="*/ 1 w 83"/>
                <a:gd name="T7" fmla="*/ 0 h 187"/>
                <a:gd name="T8" fmla="*/ 0 w 83"/>
                <a:gd name="T9" fmla="*/ 0 h 187"/>
                <a:gd name="T10" fmla="*/ 0 w 83"/>
                <a:gd name="T11" fmla="*/ 0 h 187"/>
                <a:gd name="T12" fmla="*/ 0 w 83"/>
                <a:gd name="T13" fmla="*/ 0 h 187"/>
                <a:gd name="T14" fmla="*/ 0 w 83"/>
                <a:gd name="T15" fmla="*/ 0 h 187"/>
                <a:gd name="T16" fmla="*/ 0 w 83"/>
                <a:gd name="T17" fmla="*/ 0 h 187"/>
                <a:gd name="T18" fmla="*/ 0 w 83"/>
                <a:gd name="T19" fmla="*/ 1 h 187"/>
                <a:gd name="T20" fmla="*/ 1 w 83"/>
                <a:gd name="T21" fmla="*/ 2 h 187"/>
                <a:gd name="T22" fmla="*/ 1 w 83"/>
                <a:gd name="T23" fmla="*/ 3 h 187"/>
                <a:gd name="T24" fmla="*/ 1 w 83"/>
                <a:gd name="T25" fmla="*/ 3 h 187"/>
                <a:gd name="T26" fmla="*/ 2 w 83"/>
                <a:gd name="T27" fmla="*/ 4 h 187"/>
                <a:gd name="T28" fmla="*/ 2 w 83"/>
                <a:gd name="T29" fmla="*/ 5 h 187"/>
                <a:gd name="T30" fmla="*/ 2 w 83"/>
                <a:gd name="T31" fmla="*/ 5 h 187"/>
                <a:gd name="T32" fmla="*/ 2 w 83"/>
                <a:gd name="T33" fmla="*/ 5 h 187"/>
                <a:gd name="T34" fmla="*/ 2 w 83"/>
                <a:gd name="T35" fmla="*/ 5 h 187"/>
                <a:gd name="T36" fmla="*/ 2 w 83"/>
                <a:gd name="T37" fmla="*/ 4 h 187"/>
                <a:gd name="T38" fmla="*/ 2 w 83"/>
                <a:gd name="T39" fmla="*/ 4 h 187"/>
                <a:gd name="T40" fmla="*/ 2 w 83"/>
                <a:gd name="T41" fmla="*/ 3 h 187"/>
                <a:gd name="T42" fmla="*/ 2 w 83"/>
                <a:gd name="T43" fmla="*/ 2 h 187"/>
                <a:gd name="T44" fmla="*/ 1 w 83"/>
                <a:gd name="T45" fmla="*/ 2 h 187"/>
                <a:gd name="T46" fmla="*/ 1 w 83"/>
                <a:gd name="T47" fmla="*/ 1 h 187"/>
                <a:gd name="T48" fmla="*/ 1 w 83"/>
                <a:gd name="T49" fmla="*/ 0 h 187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83"/>
                <a:gd name="T76" fmla="*/ 0 h 187"/>
                <a:gd name="T77" fmla="*/ 83 w 83"/>
                <a:gd name="T78" fmla="*/ 187 h 187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83" h="187">
                  <a:moveTo>
                    <a:pt x="31" y="14"/>
                  </a:moveTo>
                  <a:lnTo>
                    <a:pt x="29" y="8"/>
                  </a:lnTo>
                  <a:lnTo>
                    <a:pt x="25" y="3"/>
                  </a:lnTo>
                  <a:lnTo>
                    <a:pt x="19" y="1"/>
                  </a:lnTo>
                  <a:lnTo>
                    <a:pt x="14" y="0"/>
                  </a:lnTo>
                  <a:lnTo>
                    <a:pt x="8" y="2"/>
                  </a:lnTo>
                  <a:lnTo>
                    <a:pt x="3" y="5"/>
                  </a:lnTo>
                  <a:lnTo>
                    <a:pt x="0" y="11"/>
                  </a:lnTo>
                  <a:lnTo>
                    <a:pt x="0" y="17"/>
                  </a:lnTo>
                  <a:lnTo>
                    <a:pt x="5" y="42"/>
                  </a:lnTo>
                  <a:lnTo>
                    <a:pt x="15" y="71"/>
                  </a:lnTo>
                  <a:lnTo>
                    <a:pt x="27" y="100"/>
                  </a:lnTo>
                  <a:lnTo>
                    <a:pt x="41" y="127"/>
                  </a:lnTo>
                  <a:lnTo>
                    <a:pt x="55" y="151"/>
                  </a:lnTo>
                  <a:lnTo>
                    <a:pt x="68" y="171"/>
                  </a:lnTo>
                  <a:lnTo>
                    <a:pt x="77" y="184"/>
                  </a:lnTo>
                  <a:lnTo>
                    <a:pt x="83" y="187"/>
                  </a:lnTo>
                  <a:lnTo>
                    <a:pt x="80" y="174"/>
                  </a:lnTo>
                  <a:lnTo>
                    <a:pt x="75" y="158"/>
                  </a:lnTo>
                  <a:lnTo>
                    <a:pt x="68" y="138"/>
                  </a:lnTo>
                  <a:lnTo>
                    <a:pt x="59" y="113"/>
                  </a:lnTo>
                  <a:lnTo>
                    <a:pt x="51" y="88"/>
                  </a:lnTo>
                  <a:lnTo>
                    <a:pt x="43" y="63"/>
                  </a:lnTo>
                  <a:lnTo>
                    <a:pt x="36" y="38"/>
                  </a:lnTo>
                  <a:lnTo>
                    <a:pt x="31" y="1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2208" name="Freeform 770"/>
            <p:cNvSpPr>
              <a:spLocks/>
            </p:cNvSpPr>
            <p:nvPr/>
          </p:nvSpPr>
          <p:spPr bwMode="auto">
            <a:xfrm>
              <a:off x="4381" y="3174"/>
              <a:ext cx="7" cy="16"/>
            </a:xfrm>
            <a:custGeom>
              <a:avLst/>
              <a:gdLst>
                <a:gd name="T0" fmla="*/ 1 w 44"/>
                <a:gd name="T1" fmla="*/ 0 h 94"/>
                <a:gd name="T2" fmla="*/ 0 w 44"/>
                <a:gd name="T3" fmla="*/ 0 h 94"/>
                <a:gd name="T4" fmla="*/ 0 w 44"/>
                <a:gd name="T5" fmla="*/ 0 h 94"/>
                <a:gd name="T6" fmla="*/ 0 w 44"/>
                <a:gd name="T7" fmla="*/ 0 h 94"/>
                <a:gd name="T8" fmla="*/ 0 w 44"/>
                <a:gd name="T9" fmla="*/ 0 h 94"/>
                <a:gd name="T10" fmla="*/ 0 w 44"/>
                <a:gd name="T11" fmla="*/ 0 h 94"/>
                <a:gd name="T12" fmla="*/ 0 w 44"/>
                <a:gd name="T13" fmla="*/ 0 h 94"/>
                <a:gd name="T14" fmla="*/ 0 w 44"/>
                <a:gd name="T15" fmla="*/ 0 h 94"/>
                <a:gd name="T16" fmla="*/ 0 w 44"/>
                <a:gd name="T17" fmla="*/ 0 h 94"/>
                <a:gd name="T18" fmla="*/ 0 w 44"/>
                <a:gd name="T19" fmla="*/ 1 h 94"/>
                <a:gd name="T20" fmla="*/ 0 w 44"/>
                <a:gd name="T21" fmla="*/ 1 h 94"/>
                <a:gd name="T22" fmla="*/ 0 w 44"/>
                <a:gd name="T23" fmla="*/ 2 h 94"/>
                <a:gd name="T24" fmla="*/ 0 w 44"/>
                <a:gd name="T25" fmla="*/ 2 h 94"/>
                <a:gd name="T26" fmla="*/ 0 w 44"/>
                <a:gd name="T27" fmla="*/ 2 h 94"/>
                <a:gd name="T28" fmla="*/ 1 w 44"/>
                <a:gd name="T29" fmla="*/ 3 h 94"/>
                <a:gd name="T30" fmla="*/ 1 w 44"/>
                <a:gd name="T31" fmla="*/ 3 h 94"/>
                <a:gd name="T32" fmla="*/ 1 w 44"/>
                <a:gd name="T33" fmla="*/ 3 h 94"/>
                <a:gd name="T34" fmla="*/ 1 w 44"/>
                <a:gd name="T35" fmla="*/ 2 h 94"/>
                <a:gd name="T36" fmla="*/ 1 w 44"/>
                <a:gd name="T37" fmla="*/ 2 h 94"/>
                <a:gd name="T38" fmla="*/ 1 w 44"/>
                <a:gd name="T39" fmla="*/ 1 h 94"/>
                <a:gd name="T40" fmla="*/ 1 w 44"/>
                <a:gd name="T41" fmla="*/ 0 h 94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44"/>
                <a:gd name="T64" fmla="*/ 0 h 94"/>
                <a:gd name="T65" fmla="*/ 44 w 44"/>
                <a:gd name="T66" fmla="*/ 94 h 94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44" h="94">
                  <a:moveTo>
                    <a:pt x="22" y="10"/>
                  </a:moveTo>
                  <a:lnTo>
                    <a:pt x="21" y="6"/>
                  </a:lnTo>
                  <a:lnTo>
                    <a:pt x="18" y="2"/>
                  </a:lnTo>
                  <a:lnTo>
                    <a:pt x="14" y="0"/>
                  </a:lnTo>
                  <a:lnTo>
                    <a:pt x="10" y="0"/>
                  </a:lnTo>
                  <a:lnTo>
                    <a:pt x="6" y="1"/>
                  </a:lnTo>
                  <a:lnTo>
                    <a:pt x="3" y="3"/>
                  </a:lnTo>
                  <a:lnTo>
                    <a:pt x="0" y="7"/>
                  </a:lnTo>
                  <a:lnTo>
                    <a:pt x="0" y="11"/>
                  </a:lnTo>
                  <a:lnTo>
                    <a:pt x="0" y="24"/>
                  </a:lnTo>
                  <a:lnTo>
                    <a:pt x="4" y="38"/>
                  </a:lnTo>
                  <a:lnTo>
                    <a:pt x="8" y="52"/>
                  </a:lnTo>
                  <a:lnTo>
                    <a:pt x="14" y="65"/>
                  </a:lnTo>
                  <a:lnTo>
                    <a:pt x="21" y="78"/>
                  </a:lnTo>
                  <a:lnTo>
                    <a:pt x="28" y="87"/>
                  </a:lnTo>
                  <a:lnTo>
                    <a:pt x="37" y="93"/>
                  </a:lnTo>
                  <a:lnTo>
                    <a:pt x="42" y="94"/>
                  </a:lnTo>
                  <a:lnTo>
                    <a:pt x="44" y="76"/>
                  </a:lnTo>
                  <a:lnTo>
                    <a:pt x="38" y="54"/>
                  </a:lnTo>
                  <a:lnTo>
                    <a:pt x="31" y="32"/>
                  </a:lnTo>
                  <a:lnTo>
                    <a:pt x="22" y="1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2209" name="Freeform 771"/>
            <p:cNvSpPr>
              <a:spLocks/>
            </p:cNvSpPr>
            <p:nvPr/>
          </p:nvSpPr>
          <p:spPr bwMode="auto">
            <a:xfrm>
              <a:off x="4375" y="3163"/>
              <a:ext cx="6" cy="9"/>
            </a:xfrm>
            <a:custGeom>
              <a:avLst/>
              <a:gdLst>
                <a:gd name="T0" fmla="*/ 0 w 38"/>
                <a:gd name="T1" fmla="*/ 0 h 54"/>
                <a:gd name="T2" fmla="*/ 0 w 38"/>
                <a:gd name="T3" fmla="*/ 0 h 54"/>
                <a:gd name="T4" fmla="*/ 0 w 38"/>
                <a:gd name="T5" fmla="*/ 0 h 54"/>
                <a:gd name="T6" fmla="*/ 0 w 38"/>
                <a:gd name="T7" fmla="*/ 0 h 54"/>
                <a:gd name="T8" fmla="*/ 0 w 38"/>
                <a:gd name="T9" fmla="*/ 0 h 54"/>
                <a:gd name="T10" fmla="*/ 0 w 38"/>
                <a:gd name="T11" fmla="*/ 0 h 54"/>
                <a:gd name="T12" fmla="*/ 0 w 38"/>
                <a:gd name="T13" fmla="*/ 0 h 54"/>
                <a:gd name="T14" fmla="*/ 0 w 38"/>
                <a:gd name="T15" fmla="*/ 0 h 54"/>
                <a:gd name="T16" fmla="*/ 0 w 38"/>
                <a:gd name="T17" fmla="*/ 0 h 54"/>
                <a:gd name="T18" fmla="*/ 0 w 38"/>
                <a:gd name="T19" fmla="*/ 0 h 54"/>
                <a:gd name="T20" fmla="*/ 0 w 38"/>
                <a:gd name="T21" fmla="*/ 0 h 54"/>
                <a:gd name="T22" fmla="*/ 0 w 38"/>
                <a:gd name="T23" fmla="*/ 0 h 54"/>
                <a:gd name="T24" fmla="*/ 0 w 38"/>
                <a:gd name="T25" fmla="*/ 0 h 54"/>
                <a:gd name="T26" fmla="*/ 0 w 38"/>
                <a:gd name="T27" fmla="*/ 1 h 54"/>
                <a:gd name="T28" fmla="*/ 0 w 38"/>
                <a:gd name="T29" fmla="*/ 1 h 54"/>
                <a:gd name="T30" fmla="*/ 0 w 38"/>
                <a:gd name="T31" fmla="*/ 1 h 54"/>
                <a:gd name="T32" fmla="*/ 0 w 38"/>
                <a:gd name="T33" fmla="*/ 1 h 54"/>
                <a:gd name="T34" fmla="*/ 0 w 38"/>
                <a:gd name="T35" fmla="*/ 1 h 54"/>
                <a:gd name="T36" fmla="*/ 1 w 38"/>
                <a:gd name="T37" fmla="*/ 1 h 54"/>
                <a:gd name="T38" fmla="*/ 1 w 38"/>
                <a:gd name="T39" fmla="*/ 2 h 54"/>
                <a:gd name="T40" fmla="*/ 1 w 38"/>
                <a:gd name="T41" fmla="*/ 2 h 54"/>
                <a:gd name="T42" fmla="*/ 1 w 38"/>
                <a:gd name="T43" fmla="*/ 1 h 54"/>
                <a:gd name="T44" fmla="*/ 1 w 38"/>
                <a:gd name="T45" fmla="*/ 1 h 54"/>
                <a:gd name="T46" fmla="*/ 1 w 38"/>
                <a:gd name="T47" fmla="*/ 1 h 54"/>
                <a:gd name="T48" fmla="*/ 0 w 38"/>
                <a:gd name="T49" fmla="*/ 0 h 54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38"/>
                <a:gd name="T76" fmla="*/ 0 h 54"/>
                <a:gd name="T77" fmla="*/ 38 w 38"/>
                <a:gd name="T78" fmla="*/ 54 h 54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38" h="54">
                  <a:moveTo>
                    <a:pt x="20" y="7"/>
                  </a:moveTo>
                  <a:lnTo>
                    <a:pt x="20" y="8"/>
                  </a:lnTo>
                  <a:lnTo>
                    <a:pt x="19" y="4"/>
                  </a:lnTo>
                  <a:lnTo>
                    <a:pt x="15" y="1"/>
                  </a:lnTo>
                  <a:lnTo>
                    <a:pt x="12" y="0"/>
                  </a:lnTo>
                  <a:lnTo>
                    <a:pt x="7" y="0"/>
                  </a:lnTo>
                  <a:lnTo>
                    <a:pt x="4" y="1"/>
                  </a:lnTo>
                  <a:lnTo>
                    <a:pt x="1" y="4"/>
                  </a:lnTo>
                  <a:lnTo>
                    <a:pt x="0" y="8"/>
                  </a:lnTo>
                  <a:lnTo>
                    <a:pt x="0" y="11"/>
                  </a:lnTo>
                  <a:lnTo>
                    <a:pt x="1" y="17"/>
                  </a:lnTo>
                  <a:lnTo>
                    <a:pt x="4" y="24"/>
                  </a:lnTo>
                  <a:lnTo>
                    <a:pt x="8" y="32"/>
                  </a:lnTo>
                  <a:lnTo>
                    <a:pt x="14" y="39"/>
                  </a:lnTo>
                  <a:lnTo>
                    <a:pt x="20" y="46"/>
                  </a:lnTo>
                  <a:lnTo>
                    <a:pt x="27" y="50"/>
                  </a:lnTo>
                  <a:lnTo>
                    <a:pt x="33" y="54"/>
                  </a:lnTo>
                  <a:lnTo>
                    <a:pt x="38" y="54"/>
                  </a:lnTo>
                  <a:lnTo>
                    <a:pt x="36" y="42"/>
                  </a:lnTo>
                  <a:lnTo>
                    <a:pt x="32" y="29"/>
                  </a:lnTo>
                  <a:lnTo>
                    <a:pt x="25" y="16"/>
                  </a:lnTo>
                  <a:lnTo>
                    <a:pt x="20" y="7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2210" name="Freeform 772"/>
            <p:cNvSpPr>
              <a:spLocks/>
            </p:cNvSpPr>
            <p:nvPr/>
          </p:nvSpPr>
          <p:spPr bwMode="auto">
            <a:xfrm>
              <a:off x="4370" y="3155"/>
              <a:ext cx="8" cy="6"/>
            </a:xfrm>
            <a:custGeom>
              <a:avLst/>
              <a:gdLst>
                <a:gd name="T0" fmla="*/ 1 w 52"/>
                <a:gd name="T1" fmla="*/ 1 h 36"/>
                <a:gd name="T2" fmla="*/ 1 w 52"/>
                <a:gd name="T3" fmla="*/ 1 h 36"/>
                <a:gd name="T4" fmla="*/ 1 w 52"/>
                <a:gd name="T5" fmla="*/ 0 h 36"/>
                <a:gd name="T6" fmla="*/ 1 w 52"/>
                <a:gd name="T7" fmla="*/ 0 h 36"/>
                <a:gd name="T8" fmla="*/ 1 w 52"/>
                <a:gd name="T9" fmla="*/ 0 h 36"/>
                <a:gd name="T10" fmla="*/ 1 w 52"/>
                <a:gd name="T11" fmla="*/ 0 h 36"/>
                <a:gd name="T12" fmla="*/ 1 w 52"/>
                <a:gd name="T13" fmla="*/ 0 h 36"/>
                <a:gd name="T14" fmla="*/ 1 w 52"/>
                <a:gd name="T15" fmla="*/ 0 h 36"/>
                <a:gd name="T16" fmla="*/ 1 w 52"/>
                <a:gd name="T17" fmla="*/ 0 h 36"/>
                <a:gd name="T18" fmla="*/ 1 w 52"/>
                <a:gd name="T19" fmla="*/ 0 h 36"/>
                <a:gd name="T20" fmla="*/ 1 w 52"/>
                <a:gd name="T21" fmla="*/ 0 h 36"/>
                <a:gd name="T22" fmla="*/ 0 w 52"/>
                <a:gd name="T23" fmla="*/ 0 h 36"/>
                <a:gd name="T24" fmla="*/ 0 w 52"/>
                <a:gd name="T25" fmla="*/ 0 h 36"/>
                <a:gd name="T26" fmla="*/ 0 w 52"/>
                <a:gd name="T27" fmla="*/ 0 h 36"/>
                <a:gd name="T28" fmla="*/ 0 w 52"/>
                <a:gd name="T29" fmla="*/ 1 h 36"/>
                <a:gd name="T30" fmla="*/ 0 w 52"/>
                <a:gd name="T31" fmla="*/ 1 h 36"/>
                <a:gd name="T32" fmla="*/ 0 w 52"/>
                <a:gd name="T33" fmla="*/ 1 h 36"/>
                <a:gd name="T34" fmla="*/ 0 w 52"/>
                <a:gd name="T35" fmla="*/ 1 h 36"/>
                <a:gd name="T36" fmla="*/ 0 w 52"/>
                <a:gd name="T37" fmla="*/ 1 h 36"/>
                <a:gd name="T38" fmla="*/ 0 w 52"/>
                <a:gd name="T39" fmla="*/ 1 h 36"/>
                <a:gd name="T40" fmla="*/ 0 w 52"/>
                <a:gd name="T41" fmla="*/ 1 h 36"/>
                <a:gd name="T42" fmla="*/ 1 w 52"/>
                <a:gd name="T43" fmla="*/ 1 h 36"/>
                <a:gd name="T44" fmla="*/ 1 w 52"/>
                <a:gd name="T45" fmla="*/ 1 h 36"/>
                <a:gd name="T46" fmla="*/ 1 w 52"/>
                <a:gd name="T47" fmla="*/ 1 h 36"/>
                <a:gd name="T48" fmla="*/ 1 w 52"/>
                <a:gd name="T49" fmla="*/ 1 h 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52"/>
                <a:gd name="T76" fmla="*/ 0 h 36"/>
                <a:gd name="T77" fmla="*/ 52 w 52"/>
                <a:gd name="T78" fmla="*/ 36 h 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52" h="36">
                  <a:moveTo>
                    <a:pt x="41" y="27"/>
                  </a:moveTo>
                  <a:lnTo>
                    <a:pt x="46" y="24"/>
                  </a:lnTo>
                  <a:lnTo>
                    <a:pt x="51" y="21"/>
                  </a:lnTo>
                  <a:lnTo>
                    <a:pt x="52" y="16"/>
                  </a:lnTo>
                  <a:lnTo>
                    <a:pt x="52" y="12"/>
                  </a:lnTo>
                  <a:lnTo>
                    <a:pt x="50" y="6"/>
                  </a:lnTo>
                  <a:lnTo>
                    <a:pt x="46" y="2"/>
                  </a:lnTo>
                  <a:lnTo>
                    <a:pt x="41" y="0"/>
                  </a:lnTo>
                  <a:lnTo>
                    <a:pt x="36" y="0"/>
                  </a:lnTo>
                  <a:lnTo>
                    <a:pt x="33" y="0"/>
                  </a:lnTo>
                  <a:lnTo>
                    <a:pt x="29" y="1"/>
                  </a:lnTo>
                  <a:lnTo>
                    <a:pt x="21" y="4"/>
                  </a:lnTo>
                  <a:lnTo>
                    <a:pt x="13" y="8"/>
                  </a:lnTo>
                  <a:lnTo>
                    <a:pt x="6" y="15"/>
                  </a:lnTo>
                  <a:lnTo>
                    <a:pt x="3" y="22"/>
                  </a:lnTo>
                  <a:lnTo>
                    <a:pt x="0" y="29"/>
                  </a:lnTo>
                  <a:lnTo>
                    <a:pt x="0" y="31"/>
                  </a:lnTo>
                  <a:lnTo>
                    <a:pt x="4" y="33"/>
                  </a:lnTo>
                  <a:lnTo>
                    <a:pt x="9" y="36"/>
                  </a:lnTo>
                  <a:lnTo>
                    <a:pt x="13" y="36"/>
                  </a:lnTo>
                  <a:lnTo>
                    <a:pt x="18" y="36"/>
                  </a:lnTo>
                  <a:lnTo>
                    <a:pt x="24" y="33"/>
                  </a:lnTo>
                  <a:lnTo>
                    <a:pt x="30" y="32"/>
                  </a:lnTo>
                  <a:lnTo>
                    <a:pt x="36" y="30"/>
                  </a:lnTo>
                  <a:lnTo>
                    <a:pt x="41" y="27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2211" name="Freeform 773"/>
            <p:cNvSpPr>
              <a:spLocks/>
            </p:cNvSpPr>
            <p:nvPr/>
          </p:nvSpPr>
          <p:spPr bwMode="auto">
            <a:xfrm>
              <a:off x="4330" y="3145"/>
              <a:ext cx="33" cy="39"/>
            </a:xfrm>
            <a:custGeom>
              <a:avLst/>
              <a:gdLst>
                <a:gd name="T0" fmla="*/ 2 w 198"/>
                <a:gd name="T1" fmla="*/ 1 h 236"/>
                <a:gd name="T2" fmla="*/ 2 w 198"/>
                <a:gd name="T3" fmla="*/ 1 h 236"/>
                <a:gd name="T4" fmla="*/ 1 w 198"/>
                <a:gd name="T5" fmla="*/ 2 h 236"/>
                <a:gd name="T6" fmla="*/ 1 w 198"/>
                <a:gd name="T7" fmla="*/ 2 h 236"/>
                <a:gd name="T8" fmla="*/ 1 w 198"/>
                <a:gd name="T9" fmla="*/ 2 h 236"/>
                <a:gd name="T10" fmla="*/ 0 w 198"/>
                <a:gd name="T11" fmla="*/ 3 h 236"/>
                <a:gd name="T12" fmla="*/ 0 w 198"/>
                <a:gd name="T13" fmla="*/ 3 h 236"/>
                <a:gd name="T14" fmla="*/ 0 w 198"/>
                <a:gd name="T15" fmla="*/ 3 h 236"/>
                <a:gd name="T16" fmla="*/ 0 w 198"/>
                <a:gd name="T17" fmla="*/ 4 h 236"/>
                <a:gd name="T18" fmla="*/ 0 w 198"/>
                <a:gd name="T19" fmla="*/ 5 h 236"/>
                <a:gd name="T20" fmla="*/ 0 w 198"/>
                <a:gd name="T21" fmla="*/ 5 h 236"/>
                <a:gd name="T22" fmla="*/ 1 w 198"/>
                <a:gd name="T23" fmla="*/ 6 h 236"/>
                <a:gd name="T24" fmla="*/ 1 w 198"/>
                <a:gd name="T25" fmla="*/ 6 h 236"/>
                <a:gd name="T26" fmla="*/ 2 w 198"/>
                <a:gd name="T27" fmla="*/ 6 h 236"/>
                <a:gd name="T28" fmla="*/ 2 w 198"/>
                <a:gd name="T29" fmla="*/ 6 h 236"/>
                <a:gd name="T30" fmla="*/ 3 w 198"/>
                <a:gd name="T31" fmla="*/ 6 h 236"/>
                <a:gd name="T32" fmla="*/ 4 w 198"/>
                <a:gd name="T33" fmla="*/ 6 h 236"/>
                <a:gd name="T34" fmla="*/ 4 w 198"/>
                <a:gd name="T35" fmla="*/ 6 h 236"/>
                <a:gd name="T36" fmla="*/ 4 w 198"/>
                <a:gd name="T37" fmla="*/ 6 h 236"/>
                <a:gd name="T38" fmla="*/ 4 w 198"/>
                <a:gd name="T39" fmla="*/ 6 h 236"/>
                <a:gd name="T40" fmla="*/ 4 w 198"/>
                <a:gd name="T41" fmla="*/ 6 h 236"/>
                <a:gd name="T42" fmla="*/ 4 w 198"/>
                <a:gd name="T43" fmla="*/ 6 h 236"/>
                <a:gd name="T44" fmla="*/ 4 w 198"/>
                <a:gd name="T45" fmla="*/ 6 h 236"/>
                <a:gd name="T46" fmla="*/ 4 w 198"/>
                <a:gd name="T47" fmla="*/ 6 h 236"/>
                <a:gd name="T48" fmla="*/ 4 w 198"/>
                <a:gd name="T49" fmla="*/ 6 h 236"/>
                <a:gd name="T50" fmla="*/ 4 w 198"/>
                <a:gd name="T51" fmla="*/ 6 h 236"/>
                <a:gd name="T52" fmla="*/ 3 w 198"/>
                <a:gd name="T53" fmla="*/ 6 h 236"/>
                <a:gd name="T54" fmla="*/ 3 w 198"/>
                <a:gd name="T55" fmla="*/ 6 h 236"/>
                <a:gd name="T56" fmla="*/ 3 w 198"/>
                <a:gd name="T57" fmla="*/ 6 h 236"/>
                <a:gd name="T58" fmla="*/ 3 w 198"/>
                <a:gd name="T59" fmla="*/ 6 h 236"/>
                <a:gd name="T60" fmla="*/ 2 w 198"/>
                <a:gd name="T61" fmla="*/ 6 h 236"/>
                <a:gd name="T62" fmla="*/ 2 w 198"/>
                <a:gd name="T63" fmla="*/ 6 h 236"/>
                <a:gd name="T64" fmla="*/ 2 w 198"/>
                <a:gd name="T65" fmla="*/ 6 h 236"/>
                <a:gd name="T66" fmla="*/ 1 w 198"/>
                <a:gd name="T67" fmla="*/ 6 h 236"/>
                <a:gd name="T68" fmla="*/ 1 w 198"/>
                <a:gd name="T69" fmla="*/ 5 h 236"/>
                <a:gd name="T70" fmla="*/ 1 w 198"/>
                <a:gd name="T71" fmla="*/ 5 h 236"/>
                <a:gd name="T72" fmla="*/ 1 w 198"/>
                <a:gd name="T73" fmla="*/ 5 h 236"/>
                <a:gd name="T74" fmla="*/ 0 w 198"/>
                <a:gd name="T75" fmla="*/ 4 h 236"/>
                <a:gd name="T76" fmla="*/ 1 w 198"/>
                <a:gd name="T77" fmla="*/ 4 h 236"/>
                <a:gd name="T78" fmla="*/ 1 w 198"/>
                <a:gd name="T79" fmla="*/ 3 h 236"/>
                <a:gd name="T80" fmla="*/ 1 w 198"/>
                <a:gd name="T81" fmla="*/ 3 h 236"/>
                <a:gd name="T82" fmla="*/ 1 w 198"/>
                <a:gd name="T83" fmla="*/ 3 h 236"/>
                <a:gd name="T84" fmla="*/ 1 w 198"/>
                <a:gd name="T85" fmla="*/ 2 h 236"/>
                <a:gd name="T86" fmla="*/ 2 w 198"/>
                <a:gd name="T87" fmla="*/ 2 h 236"/>
                <a:gd name="T88" fmla="*/ 2 w 198"/>
                <a:gd name="T89" fmla="*/ 2 h 236"/>
                <a:gd name="T90" fmla="*/ 3 w 198"/>
                <a:gd name="T91" fmla="*/ 1 h 236"/>
                <a:gd name="T92" fmla="*/ 3 w 198"/>
                <a:gd name="T93" fmla="*/ 1 h 236"/>
                <a:gd name="T94" fmla="*/ 4 w 198"/>
                <a:gd name="T95" fmla="*/ 1 h 236"/>
                <a:gd name="T96" fmla="*/ 4 w 198"/>
                <a:gd name="T97" fmla="*/ 1 h 236"/>
                <a:gd name="T98" fmla="*/ 4 w 198"/>
                <a:gd name="T99" fmla="*/ 0 h 236"/>
                <a:gd name="T100" fmla="*/ 5 w 198"/>
                <a:gd name="T101" fmla="*/ 0 h 236"/>
                <a:gd name="T102" fmla="*/ 5 w 198"/>
                <a:gd name="T103" fmla="*/ 0 h 236"/>
                <a:gd name="T104" fmla="*/ 6 w 198"/>
                <a:gd name="T105" fmla="*/ 0 h 236"/>
                <a:gd name="T106" fmla="*/ 5 w 198"/>
                <a:gd name="T107" fmla="*/ 0 h 236"/>
                <a:gd name="T108" fmla="*/ 5 w 198"/>
                <a:gd name="T109" fmla="*/ 0 h 236"/>
                <a:gd name="T110" fmla="*/ 4 w 198"/>
                <a:gd name="T111" fmla="*/ 0 h 236"/>
                <a:gd name="T112" fmla="*/ 4 w 198"/>
                <a:gd name="T113" fmla="*/ 0 h 236"/>
                <a:gd name="T114" fmla="*/ 4 w 198"/>
                <a:gd name="T115" fmla="*/ 0 h 236"/>
                <a:gd name="T116" fmla="*/ 3 w 198"/>
                <a:gd name="T117" fmla="*/ 0 h 236"/>
                <a:gd name="T118" fmla="*/ 2 w 198"/>
                <a:gd name="T119" fmla="*/ 1 h 236"/>
                <a:gd name="T120" fmla="*/ 2 w 198"/>
                <a:gd name="T121" fmla="*/ 1 h 2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198"/>
                <a:gd name="T184" fmla="*/ 0 h 236"/>
                <a:gd name="T185" fmla="*/ 198 w 198"/>
                <a:gd name="T186" fmla="*/ 236 h 2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198" h="236">
                  <a:moveTo>
                    <a:pt x="73" y="36"/>
                  </a:moveTo>
                  <a:lnTo>
                    <a:pt x="58" y="46"/>
                  </a:lnTo>
                  <a:lnTo>
                    <a:pt x="46" y="58"/>
                  </a:lnTo>
                  <a:lnTo>
                    <a:pt x="33" y="72"/>
                  </a:lnTo>
                  <a:lnTo>
                    <a:pt x="22" y="85"/>
                  </a:lnTo>
                  <a:lnTo>
                    <a:pt x="14" y="100"/>
                  </a:lnTo>
                  <a:lnTo>
                    <a:pt x="7" y="115"/>
                  </a:lnTo>
                  <a:lnTo>
                    <a:pt x="2" y="130"/>
                  </a:lnTo>
                  <a:lnTo>
                    <a:pt x="0" y="146"/>
                  </a:lnTo>
                  <a:lnTo>
                    <a:pt x="2" y="170"/>
                  </a:lnTo>
                  <a:lnTo>
                    <a:pt x="12" y="190"/>
                  </a:lnTo>
                  <a:lnTo>
                    <a:pt x="26" y="207"/>
                  </a:lnTo>
                  <a:lnTo>
                    <a:pt x="43" y="220"/>
                  </a:lnTo>
                  <a:lnTo>
                    <a:pt x="64" y="229"/>
                  </a:lnTo>
                  <a:lnTo>
                    <a:pt x="88" y="235"/>
                  </a:lnTo>
                  <a:lnTo>
                    <a:pt x="110" y="236"/>
                  </a:lnTo>
                  <a:lnTo>
                    <a:pt x="132" y="232"/>
                  </a:lnTo>
                  <a:lnTo>
                    <a:pt x="137" y="232"/>
                  </a:lnTo>
                  <a:lnTo>
                    <a:pt x="142" y="230"/>
                  </a:lnTo>
                  <a:lnTo>
                    <a:pt x="145" y="226"/>
                  </a:lnTo>
                  <a:lnTo>
                    <a:pt x="146" y="221"/>
                  </a:lnTo>
                  <a:lnTo>
                    <a:pt x="145" y="219"/>
                  </a:lnTo>
                  <a:lnTo>
                    <a:pt x="142" y="219"/>
                  </a:lnTo>
                  <a:lnTo>
                    <a:pt x="137" y="217"/>
                  </a:lnTo>
                  <a:lnTo>
                    <a:pt x="131" y="217"/>
                  </a:lnTo>
                  <a:lnTo>
                    <a:pt x="124" y="217"/>
                  </a:lnTo>
                  <a:lnTo>
                    <a:pt x="118" y="217"/>
                  </a:lnTo>
                  <a:lnTo>
                    <a:pt x="112" y="217"/>
                  </a:lnTo>
                  <a:lnTo>
                    <a:pt x="109" y="217"/>
                  </a:lnTo>
                  <a:lnTo>
                    <a:pt x="97" y="216"/>
                  </a:lnTo>
                  <a:lnTo>
                    <a:pt x="87" y="215"/>
                  </a:lnTo>
                  <a:lnTo>
                    <a:pt x="75" y="214"/>
                  </a:lnTo>
                  <a:lnTo>
                    <a:pt x="63" y="211"/>
                  </a:lnTo>
                  <a:lnTo>
                    <a:pt x="51" y="207"/>
                  </a:lnTo>
                  <a:lnTo>
                    <a:pt x="40" y="199"/>
                  </a:lnTo>
                  <a:lnTo>
                    <a:pt x="29" y="189"/>
                  </a:lnTo>
                  <a:lnTo>
                    <a:pt x="17" y="174"/>
                  </a:lnTo>
                  <a:lnTo>
                    <a:pt x="15" y="157"/>
                  </a:lnTo>
                  <a:lnTo>
                    <a:pt x="16" y="141"/>
                  </a:lnTo>
                  <a:lnTo>
                    <a:pt x="21" y="124"/>
                  </a:lnTo>
                  <a:lnTo>
                    <a:pt x="28" y="109"/>
                  </a:lnTo>
                  <a:lnTo>
                    <a:pt x="39" y="96"/>
                  </a:lnTo>
                  <a:lnTo>
                    <a:pt x="50" y="82"/>
                  </a:lnTo>
                  <a:lnTo>
                    <a:pt x="63" y="70"/>
                  </a:lnTo>
                  <a:lnTo>
                    <a:pt x="78" y="59"/>
                  </a:lnTo>
                  <a:lnTo>
                    <a:pt x="94" y="49"/>
                  </a:lnTo>
                  <a:lnTo>
                    <a:pt x="110" y="39"/>
                  </a:lnTo>
                  <a:lnTo>
                    <a:pt x="126" y="31"/>
                  </a:lnTo>
                  <a:lnTo>
                    <a:pt x="142" y="24"/>
                  </a:lnTo>
                  <a:lnTo>
                    <a:pt x="158" y="19"/>
                  </a:lnTo>
                  <a:lnTo>
                    <a:pt x="172" y="13"/>
                  </a:lnTo>
                  <a:lnTo>
                    <a:pt x="186" y="10"/>
                  </a:lnTo>
                  <a:lnTo>
                    <a:pt x="198" y="7"/>
                  </a:lnTo>
                  <a:lnTo>
                    <a:pt x="190" y="3"/>
                  </a:lnTo>
                  <a:lnTo>
                    <a:pt x="177" y="0"/>
                  </a:lnTo>
                  <a:lnTo>
                    <a:pt x="162" y="3"/>
                  </a:lnTo>
                  <a:lnTo>
                    <a:pt x="144" y="6"/>
                  </a:lnTo>
                  <a:lnTo>
                    <a:pt x="124" y="12"/>
                  </a:lnTo>
                  <a:lnTo>
                    <a:pt x="105" y="19"/>
                  </a:lnTo>
                  <a:lnTo>
                    <a:pt x="88" y="28"/>
                  </a:lnTo>
                  <a:lnTo>
                    <a:pt x="73" y="36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2212" name="Freeform 774"/>
            <p:cNvSpPr>
              <a:spLocks/>
            </p:cNvSpPr>
            <p:nvPr/>
          </p:nvSpPr>
          <p:spPr bwMode="auto">
            <a:xfrm>
              <a:off x="4386" y="3145"/>
              <a:ext cx="22" cy="30"/>
            </a:xfrm>
            <a:custGeom>
              <a:avLst/>
              <a:gdLst>
                <a:gd name="T0" fmla="*/ 3 w 128"/>
                <a:gd name="T1" fmla="*/ 2 h 183"/>
                <a:gd name="T2" fmla="*/ 3 w 128"/>
                <a:gd name="T3" fmla="*/ 2 h 183"/>
                <a:gd name="T4" fmla="*/ 3 w 128"/>
                <a:gd name="T5" fmla="*/ 3 h 183"/>
                <a:gd name="T6" fmla="*/ 3 w 128"/>
                <a:gd name="T7" fmla="*/ 3 h 183"/>
                <a:gd name="T8" fmla="*/ 3 w 128"/>
                <a:gd name="T9" fmla="*/ 3 h 183"/>
                <a:gd name="T10" fmla="*/ 2 w 128"/>
                <a:gd name="T11" fmla="*/ 4 h 183"/>
                <a:gd name="T12" fmla="*/ 2 w 128"/>
                <a:gd name="T13" fmla="*/ 4 h 183"/>
                <a:gd name="T14" fmla="*/ 1 w 128"/>
                <a:gd name="T15" fmla="*/ 4 h 183"/>
                <a:gd name="T16" fmla="*/ 1 w 128"/>
                <a:gd name="T17" fmla="*/ 4 h 183"/>
                <a:gd name="T18" fmla="*/ 1 w 128"/>
                <a:gd name="T19" fmla="*/ 5 h 183"/>
                <a:gd name="T20" fmla="*/ 1 w 128"/>
                <a:gd name="T21" fmla="*/ 5 h 183"/>
                <a:gd name="T22" fmla="*/ 1 w 128"/>
                <a:gd name="T23" fmla="*/ 5 h 183"/>
                <a:gd name="T24" fmla="*/ 1 w 128"/>
                <a:gd name="T25" fmla="*/ 5 h 183"/>
                <a:gd name="T26" fmla="*/ 1 w 128"/>
                <a:gd name="T27" fmla="*/ 5 h 183"/>
                <a:gd name="T28" fmla="*/ 1 w 128"/>
                <a:gd name="T29" fmla="*/ 5 h 183"/>
                <a:gd name="T30" fmla="*/ 1 w 128"/>
                <a:gd name="T31" fmla="*/ 5 h 183"/>
                <a:gd name="T32" fmla="*/ 1 w 128"/>
                <a:gd name="T33" fmla="*/ 5 h 183"/>
                <a:gd name="T34" fmla="*/ 2 w 128"/>
                <a:gd name="T35" fmla="*/ 5 h 183"/>
                <a:gd name="T36" fmla="*/ 2 w 128"/>
                <a:gd name="T37" fmla="*/ 4 h 183"/>
                <a:gd name="T38" fmla="*/ 3 w 128"/>
                <a:gd name="T39" fmla="*/ 4 h 183"/>
                <a:gd name="T40" fmla="*/ 3 w 128"/>
                <a:gd name="T41" fmla="*/ 4 h 183"/>
                <a:gd name="T42" fmla="*/ 3 w 128"/>
                <a:gd name="T43" fmla="*/ 3 h 183"/>
                <a:gd name="T44" fmla="*/ 4 w 128"/>
                <a:gd name="T45" fmla="*/ 3 h 183"/>
                <a:gd name="T46" fmla="*/ 4 w 128"/>
                <a:gd name="T47" fmla="*/ 2 h 183"/>
                <a:gd name="T48" fmla="*/ 4 w 128"/>
                <a:gd name="T49" fmla="*/ 2 h 183"/>
                <a:gd name="T50" fmla="*/ 3 w 128"/>
                <a:gd name="T51" fmla="*/ 1 h 183"/>
                <a:gd name="T52" fmla="*/ 3 w 128"/>
                <a:gd name="T53" fmla="*/ 1 h 183"/>
                <a:gd name="T54" fmla="*/ 2 w 128"/>
                <a:gd name="T55" fmla="*/ 0 h 183"/>
                <a:gd name="T56" fmla="*/ 2 w 128"/>
                <a:gd name="T57" fmla="*/ 0 h 183"/>
                <a:gd name="T58" fmla="*/ 1 w 128"/>
                <a:gd name="T59" fmla="*/ 0 h 183"/>
                <a:gd name="T60" fmla="*/ 1 w 128"/>
                <a:gd name="T61" fmla="*/ 0 h 183"/>
                <a:gd name="T62" fmla="*/ 0 w 128"/>
                <a:gd name="T63" fmla="*/ 0 h 183"/>
                <a:gd name="T64" fmla="*/ 0 w 128"/>
                <a:gd name="T65" fmla="*/ 0 h 183"/>
                <a:gd name="T66" fmla="*/ 1 w 128"/>
                <a:gd name="T67" fmla="*/ 0 h 183"/>
                <a:gd name="T68" fmla="*/ 1 w 128"/>
                <a:gd name="T69" fmla="*/ 0 h 183"/>
                <a:gd name="T70" fmla="*/ 1 w 128"/>
                <a:gd name="T71" fmla="*/ 0 h 183"/>
                <a:gd name="T72" fmla="*/ 2 w 128"/>
                <a:gd name="T73" fmla="*/ 1 h 183"/>
                <a:gd name="T74" fmla="*/ 2 w 128"/>
                <a:gd name="T75" fmla="*/ 1 h 183"/>
                <a:gd name="T76" fmla="*/ 3 w 128"/>
                <a:gd name="T77" fmla="*/ 1 h 183"/>
                <a:gd name="T78" fmla="*/ 3 w 128"/>
                <a:gd name="T79" fmla="*/ 1 h 183"/>
                <a:gd name="T80" fmla="*/ 3 w 128"/>
                <a:gd name="T81" fmla="*/ 2 h 183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128"/>
                <a:gd name="T124" fmla="*/ 0 h 183"/>
                <a:gd name="T125" fmla="*/ 128 w 128"/>
                <a:gd name="T126" fmla="*/ 183 h 183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128" h="183">
                  <a:moveTo>
                    <a:pt x="108" y="61"/>
                  </a:moveTo>
                  <a:lnTo>
                    <a:pt x="111" y="80"/>
                  </a:lnTo>
                  <a:lnTo>
                    <a:pt x="109" y="97"/>
                  </a:lnTo>
                  <a:lnTo>
                    <a:pt x="101" y="110"/>
                  </a:lnTo>
                  <a:lnTo>
                    <a:pt x="89" y="123"/>
                  </a:lnTo>
                  <a:lnTo>
                    <a:pt x="75" y="134"/>
                  </a:lnTo>
                  <a:lnTo>
                    <a:pt x="60" y="145"/>
                  </a:lnTo>
                  <a:lnTo>
                    <a:pt x="43" y="156"/>
                  </a:lnTo>
                  <a:lnTo>
                    <a:pt x="29" y="167"/>
                  </a:lnTo>
                  <a:lnTo>
                    <a:pt x="27" y="170"/>
                  </a:lnTo>
                  <a:lnTo>
                    <a:pt x="26" y="172"/>
                  </a:lnTo>
                  <a:lnTo>
                    <a:pt x="26" y="176"/>
                  </a:lnTo>
                  <a:lnTo>
                    <a:pt x="28" y="179"/>
                  </a:lnTo>
                  <a:lnTo>
                    <a:pt x="30" y="182"/>
                  </a:lnTo>
                  <a:lnTo>
                    <a:pt x="34" y="183"/>
                  </a:lnTo>
                  <a:lnTo>
                    <a:pt x="37" y="183"/>
                  </a:lnTo>
                  <a:lnTo>
                    <a:pt x="41" y="182"/>
                  </a:lnTo>
                  <a:lnTo>
                    <a:pt x="58" y="171"/>
                  </a:lnTo>
                  <a:lnTo>
                    <a:pt x="76" y="160"/>
                  </a:lnTo>
                  <a:lnTo>
                    <a:pt x="92" y="147"/>
                  </a:lnTo>
                  <a:lnTo>
                    <a:pt x="108" y="132"/>
                  </a:lnTo>
                  <a:lnTo>
                    <a:pt x="118" y="116"/>
                  </a:lnTo>
                  <a:lnTo>
                    <a:pt x="125" y="98"/>
                  </a:lnTo>
                  <a:lnTo>
                    <a:pt x="128" y="78"/>
                  </a:lnTo>
                  <a:lnTo>
                    <a:pt x="123" y="58"/>
                  </a:lnTo>
                  <a:lnTo>
                    <a:pt x="112" y="41"/>
                  </a:lnTo>
                  <a:lnTo>
                    <a:pt x="98" y="28"/>
                  </a:lnTo>
                  <a:lnTo>
                    <a:pt x="80" y="16"/>
                  </a:lnTo>
                  <a:lnTo>
                    <a:pt x="61" y="8"/>
                  </a:lnTo>
                  <a:lnTo>
                    <a:pt x="41" y="2"/>
                  </a:lnTo>
                  <a:lnTo>
                    <a:pt x="23" y="0"/>
                  </a:lnTo>
                  <a:lnTo>
                    <a:pt x="9" y="1"/>
                  </a:lnTo>
                  <a:lnTo>
                    <a:pt x="0" y="6"/>
                  </a:lnTo>
                  <a:lnTo>
                    <a:pt x="16" y="10"/>
                  </a:lnTo>
                  <a:lnTo>
                    <a:pt x="33" y="14"/>
                  </a:lnTo>
                  <a:lnTo>
                    <a:pt x="48" y="17"/>
                  </a:lnTo>
                  <a:lnTo>
                    <a:pt x="63" y="22"/>
                  </a:lnTo>
                  <a:lnTo>
                    <a:pt x="77" y="28"/>
                  </a:lnTo>
                  <a:lnTo>
                    <a:pt x="90" y="36"/>
                  </a:lnTo>
                  <a:lnTo>
                    <a:pt x="101" y="46"/>
                  </a:lnTo>
                  <a:lnTo>
                    <a:pt x="108" y="61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2213" name="Freeform 775"/>
            <p:cNvSpPr>
              <a:spLocks/>
            </p:cNvSpPr>
            <p:nvPr/>
          </p:nvSpPr>
          <p:spPr bwMode="auto">
            <a:xfrm>
              <a:off x="4309" y="3138"/>
              <a:ext cx="53" cy="63"/>
            </a:xfrm>
            <a:custGeom>
              <a:avLst/>
              <a:gdLst>
                <a:gd name="T0" fmla="*/ 3 w 323"/>
                <a:gd name="T1" fmla="*/ 2 h 379"/>
                <a:gd name="T2" fmla="*/ 1 w 323"/>
                <a:gd name="T3" fmla="*/ 3 h 379"/>
                <a:gd name="T4" fmla="*/ 0 w 323"/>
                <a:gd name="T5" fmla="*/ 5 h 379"/>
                <a:gd name="T6" fmla="*/ 0 w 323"/>
                <a:gd name="T7" fmla="*/ 6 h 379"/>
                <a:gd name="T8" fmla="*/ 0 w 323"/>
                <a:gd name="T9" fmla="*/ 7 h 379"/>
                <a:gd name="T10" fmla="*/ 0 w 323"/>
                <a:gd name="T11" fmla="*/ 8 h 379"/>
                <a:gd name="T12" fmla="*/ 0 w 323"/>
                <a:gd name="T13" fmla="*/ 8 h 379"/>
                <a:gd name="T14" fmla="*/ 1 w 323"/>
                <a:gd name="T15" fmla="*/ 9 h 379"/>
                <a:gd name="T16" fmla="*/ 1 w 323"/>
                <a:gd name="T17" fmla="*/ 9 h 379"/>
                <a:gd name="T18" fmla="*/ 2 w 323"/>
                <a:gd name="T19" fmla="*/ 9 h 379"/>
                <a:gd name="T20" fmla="*/ 3 w 323"/>
                <a:gd name="T21" fmla="*/ 10 h 379"/>
                <a:gd name="T22" fmla="*/ 4 w 323"/>
                <a:gd name="T23" fmla="*/ 10 h 379"/>
                <a:gd name="T24" fmla="*/ 5 w 323"/>
                <a:gd name="T25" fmla="*/ 10 h 379"/>
                <a:gd name="T26" fmla="*/ 6 w 323"/>
                <a:gd name="T27" fmla="*/ 10 h 379"/>
                <a:gd name="T28" fmla="*/ 7 w 323"/>
                <a:gd name="T29" fmla="*/ 10 h 379"/>
                <a:gd name="T30" fmla="*/ 8 w 323"/>
                <a:gd name="T31" fmla="*/ 10 h 379"/>
                <a:gd name="T32" fmla="*/ 8 w 323"/>
                <a:gd name="T33" fmla="*/ 10 h 379"/>
                <a:gd name="T34" fmla="*/ 9 w 323"/>
                <a:gd name="T35" fmla="*/ 10 h 379"/>
                <a:gd name="T36" fmla="*/ 9 w 323"/>
                <a:gd name="T37" fmla="*/ 10 h 379"/>
                <a:gd name="T38" fmla="*/ 9 w 323"/>
                <a:gd name="T39" fmla="*/ 10 h 379"/>
                <a:gd name="T40" fmla="*/ 8 w 323"/>
                <a:gd name="T41" fmla="*/ 10 h 379"/>
                <a:gd name="T42" fmla="*/ 7 w 323"/>
                <a:gd name="T43" fmla="*/ 10 h 379"/>
                <a:gd name="T44" fmla="*/ 6 w 323"/>
                <a:gd name="T45" fmla="*/ 10 h 379"/>
                <a:gd name="T46" fmla="*/ 5 w 323"/>
                <a:gd name="T47" fmla="*/ 9 h 379"/>
                <a:gd name="T48" fmla="*/ 5 w 323"/>
                <a:gd name="T49" fmla="*/ 9 h 379"/>
                <a:gd name="T50" fmla="*/ 4 w 323"/>
                <a:gd name="T51" fmla="*/ 9 h 379"/>
                <a:gd name="T52" fmla="*/ 3 w 323"/>
                <a:gd name="T53" fmla="*/ 9 h 379"/>
                <a:gd name="T54" fmla="*/ 2 w 323"/>
                <a:gd name="T55" fmla="*/ 8 h 379"/>
                <a:gd name="T56" fmla="*/ 1 w 323"/>
                <a:gd name="T57" fmla="*/ 8 h 379"/>
                <a:gd name="T58" fmla="*/ 1 w 323"/>
                <a:gd name="T59" fmla="*/ 7 h 379"/>
                <a:gd name="T60" fmla="*/ 1 w 323"/>
                <a:gd name="T61" fmla="*/ 7 h 379"/>
                <a:gd name="T62" fmla="*/ 1 w 323"/>
                <a:gd name="T63" fmla="*/ 5 h 379"/>
                <a:gd name="T64" fmla="*/ 1 w 323"/>
                <a:gd name="T65" fmla="*/ 4 h 379"/>
                <a:gd name="T66" fmla="*/ 2 w 323"/>
                <a:gd name="T67" fmla="*/ 4 h 379"/>
                <a:gd name="T68" fmla="*/ 2 w 323"/>
                <a:gd name="T69" fmla="*/ 3 h 379"/>
                <a:gd name="T70" fmla="*/ 3 w 323"/>
                <a:gd name="T71" fmla="*/ 2 h 379"/>
                <a:gd name="T72" fmla="*/ 4 w 323"/>
                <a:gd name="T73" fmla="*/ 2 h 379"/>
                <a:gd name="T74" fmla="*/ 5 w 323"/>
                <a:gd name="T75" fmla="*/ 1 h 379"/>
                <a:gd name="T76" fmla="*/ 6 w 323"/>
                <a:gd name="T77" fmla="*/ 1 h 379"/>
                <a:gd name="T78" fmla="*/ 7 w 323"/>
                <a:gd name="T79" fmla="*/ 0 h 379"/>
                <a:gd name="T80" fmla="*/ 7 w 323"/>
                <a:gd name="T81" fmla="*/ 0 h 379"/>
                <a:gd name="T82" fmla="*/ 6 w 323"/>
                <a:gd name="T83" fmla="*/ 0 h 379"/>
                <a:gd name="T84" fmla="*/ 5 w 323"/>
                <a:gd name="T85" fmla="*/ 0 h 379"/>
                <a:gd name="T86" fmla="*/ 4 w 323"/>
                <a:gd name="T87" fmla="*/ 1 h 379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323"/>
                <a:gd name="T133" fmla="*/ 0 h 379"/>
                <a:gd name="T134" fmla="*/ 323 w 323"/>
                <a:gd name="T135" fmla="*/ 379 h 379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323" h="379">
                  <a:moveTo>
                    <a:pt x="126" y="50"/>
                  </a:moveTo>
                  <a:lnTo>
                    <a:pt x="101" y="70"/>
                  </a:lnTo>
                  <a:lnTo>
                    <a:pt x="76" y="92"/>
                  </a:lnTo>
                  <a:lnTo>
                    <a:pt x="54" y="115"/>
                  </a:lnTo>
                  <a:lnTo>
                    <a:pt x="34" y="140"/>
                  </a:lnTo>
                  <a:lnTo>
                    <a:pt x="18" y="167"/>
                  </a:lnTo>
                  <a:lnTo>
                    <a:pt x="6" y="196"/>
                  </a:lnTo>
                  <a:lnTo>
                    <a:pt x="0" y="227"/>
                  </a:lnTo>
                  <a:lnTo>
                    <a:pt x="1" y="259"/>
                  </a:lnTo>
                  <a:lnTo>
                    <a:pt x="4" y="267"/>
                  </a:lnTo>
                  <a:lnTo>
                    <a:pt x="7" y="277"/>
                  </a:lnTo>
                  <a:lnTo>
                    <a:pt x="11" y="283"/>
                  </a:lnTo>
                  <a:lnTo>
                    <a:pt x="15" y="291"/>
                  </a:lnTo>
                  <a:lnTo>
                    <a:pt x="21" y="298"/>
                  </a:lnTo>
                  <a:lnTo>
                    <a:pt x="27" y="305"/>
                  </a:lnTo>
                  <a:lnTo>
                    <a:pt x="34" y="311"/>
                  </a:lnTo>
                  <a:lnTo>
                    <a:pt x="41" y="316"/>
                  </a:lnTo>
                  <a:lnTo>
                    <a:pt x="57" y="325"/>
                  </a:lnTo>
                  <a:lnTo>
                    <a:pt x="72" y="333"/>
                  </a:lnTo>
                  <a:lnTo>
                    <a:pt x="87" y="340"/>
                  </a:lnTo>
                  <a:lnTo>
                    <a:pt x="103" y="345"/>
                  </a:lnTo>
                  <a:lnTo>
                    <a:pt x="120" y="351"/>
                  </a:lnTo>
                  <a:lnTo>
                    <a:pt x="136" y="356"/>
                  </a:lnTo>
                  <a:lnTo>
                    <a:pt x="153" y="360"/>
                  </a:lnTo>
                  <a:lnTo>
                    <a:pt x="169" y="364"/>
                  </a:lnTo>
                  <a:lnTo>
                    <a:pt x="187" y="367"/>
                  </a:lnTo>
                  <a:lnTo>
                    <a:pt x="204" y="370"/>
                  </a:lnTo>
                  <a:lnTo>
                    <a:pt x="221" y="372"/>
                  </a:lnTo>
                  <a:lnTo>
                    <a:pt x="238" y="374"/>
                  </a:lnTo>
                  <a:lnTo>
                    <a:pt x="256" y="375"/>
                  </a:lnTo>
                  <a:lnTo>
                    <a:pt x="273" y="376"/>
                  </a:lnTo>
                  <a:lnTo>
                    <a:pt x="290" y="378"/>
                  </a:lnTo>
                  <a:lnTo>
                    <a:pt x="307" y="379"/>
                  </a:lnTo>
                  <a:lnTo>
                    <a:pt x="312" y="379"/>
                  </a:lnTo>
                  <a:lnTo>
                    <a:pt x="317" y="375"/>
                  </a:lnTo>
                  <a:lnTo>
                    <a:pt x="320" y="372"/>
                  </a:lnTo>
                  <a:lnTo>
                    <a:pt x="323" y="366"/>
                  </a:lnTo>
                  <a:lnTo>
                    <a:pt x="323" y="360"/>
                  </a:lnTo>
                  <a:lnTo>
                    <a:pt x="320" y="356"/>
                  </a:lnTo>
                  <a:lnTo>
                    <a:pt x="316" y="352"/>
                  </a:lnTo>
                  <a:lnTo>
                    <a:pt x="311" y="351"/>
                  </a:lnTo>
                  <a:lnTo>
                    <a:pt x="295" y="351"/>
                  </a:lnTo>
                  <a:lnTo>
                    <a:pt x="279" y="351"/>
                  </a:lnTo>
                  <a:lnTo>
                    <a:pt x="263" y="350"/>
                  </a:lnTo>
                  <a:lnTo>
                    <a:pt x="248" y="349"/>
                  </a:lnTo>
                  <a:lnTo>
                    <a:pt x="231" y="348"/>
                  </a:lnTo>
                  <a:lnTo>
                    <a:pt x="215" y="345"/>
                  </a:lnTo>
                  <a:lnTo>
                    <a:pt x="200" y="343"/>
                  </a:lnTo>
                  <a:lnTo>
                    <a:pt x="183" y="341"/>
                  </a:lnTo>
                  <a:lnTo>
                    <a:pt x="168" y="337"/>
                  </a:lnTo>
                  <a:lnTo>
                    <a:pt x="151" y="334"/>
                  </a:lnTo>
                  <a:lnTo>
                    <a:pt x="136" y="329"/>
                  </a:lnTo>
                  <a:lnTo>
                    <a:pt x="121" y="325"/>
                  </a:lnTo>
                  <a:lnTo>
                    <a:pt x="106" y="320"/>
                  </a:lnTo>
                  <a:lnTo>
                    <a:pt x="92" y="313"/>
                  </a:lnTo>
                  <a:lnTo>
                    <a:pt x="76" y="306"/>
                  </a:lnTo>
                  <a:lnTo>
                    <a:pt x="62" y="300"/>
                  </a:lnTo>
                  <a:lnTo>
                    <a:pt x="51" y="291"/>
                  </a:lnTo>
                  <a:lnTo>
                    <a:pt x="41" y="280"/>
                  </a:lnTo>
                  <a:lnTo>
                    <a:pt x="35" y="269"/>
                  </a:lnTo>
                  <a:lnTo>
                    <a:pt x="31" y="255"/>
                  </a:lnTo>
                  <a:lnTo>
                    <a:pt x="31" y="239"/>
                  </a:lnTo>
                  <a:lnTo>
                    <a:pt x="33" y="218"/>
                  </a:lnTo>
                  <a:lnTo>
                    <a:pt x="38" y="197"/>
                  </a:lnTo>
                  <a:lnTo>
                    <a:pt x="42" y="182"/>
                  </a:lnTo>
                  <a:lnTo>
                    <a:pt x="51" y="165"/>
                  </a:lnTo>
                  <a:lnTo>
                    <a:pt x="60" y="150"/>
                  </a:lnTo>
                  <a:lnTo>
                    <a:pt x="68" y="136"/>
                  </a:lnTo>
                  <a:lnTo>
                    <a:pt x="79" y="124"/>
                  </a:lnTo>
                  <a:lnTo>
                    <a:pt x="89" y="111"/>
                  </a:lnTo>
                  <a:lnTo>
                    <a:pt x="101" y="100"/>
                  </a:lnTo>
                  <a:lnTo>
                    <a:pt x="114" y="88"/>
                  </a:lnTo>
                  <a:lnTo>
                    <a:pt x="129" y="76"/>
                  </a:lnTo>
                  <a:lnTo>
                    <a:pt x="144" y="64"/>
                  </a:lnTo>
                  <a:lnTo>
                    <a:pt x="162" y="53"/>
                  </a:lnTo>
                  <a:lnTo>
                    <a:pt x="181" y="41"/>
                  </a:lnTo>
                  <a:lnTo>
                    <a:pt x="201" y="31"/>
                  </a:lnTo>
                  <a:lnTo>
                    <a:pt x="219" y="22"/>
                  </a:lnTo>
                  <a:lnTo>
                    <a:pt x="237" y="14"/>
                  </a:lnTo>
                  <a:lnTo>
                    <a:pt x="253" y="7"/>
                  </a:lnTo>
                  <a:lnTo>
                    <a:pt x="268" y="1"/>
                  </a:lnTo>
                  <a:lnTo>
                    <a:pt x="255" y="0"/>
                  </a:lnTo>
                  <a:lnTo>
                    <a:pt x="238" y="1"/>
                  </a:lnTo>
                  <a:lnTo>
                    <a:pt x="221" y="5"/>
                  </a:lnTo>
                  <a:lnTo>
                    <a:pt x="201" y="11"/>
                  </a:lnTo>
                  <a:lnTo>
                    <a:pt x="181" y="19"/>
                  </a:lnTo>
                  <a:lnTo>
                    <a:pt x="161" y="28"/>
                  </a:lnTo>
                  <a:lnTo>
                    <a:pt x="142" y="39"/>
                  </a:lnTo>
                  <a:lnTo>
                    <a:pt x="126" y="50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2214" name="Freeform 776"/>
            <p:cNvSpPr>
              <a:spLocks/>
            </p:cNvSpPr>
            <p:nvPr/>
          </p:nvSpPr>
          <p:spPr bwMode="auto">
            <a:xfrm>
              <a:off x="4384" y="3136"/>
              <a:ext cx="47" cy="42"/>
            </a:xfrm>
            <a:custGeom>
              <a:avLst/>
              <a:gdLst>
                <a:gd name="T0" fmla="*/ 6 w 282"/>
                <a:gd name="T1" fmla="*/ 2 h 253"/>
                <a:gd name="T2" fmla="*/ 7 w 282"/>
                <a:gd name="T3" fmla="*/ 2 h 253"/>
                <a:gd name="T4" fmla="*/ 7 w 282"/>
                <a:gd name="T5" fmla="*/ 3 h 253"/>
                <a:gd name="T6" fmla="*/ 7 w 282"/>
                <a:gd name="T7" fmla="*/ 3 h 253"/>
                <a:gd name="T8" fmla="*/ 7 w 282"/>
                <a:gd name="T9" fmla="*/ 4 h 253"/>
                <a:gd name="T10" fmla="*/ 7 w 282"/>
                <a:gd name="T11" fmla="*/ 4 h 253"/>
                <a:gd name="T12" fmla="*/ 7 w 282"/>
                <a:gd name="T13" fmla="*/ 5 h 253"/>
                <a:gd name="T14" fmla="*/ 7 w 282"/>
                <a:gd name="T15" fmla="*/ 5 h 253"/>
                <a:gd name="T16" fmla="*/ 6 w 282"/>
                <a:gd name="T17" fmla="*/ 5 h 253"/>
                <a:gd name="T18" fmla="*/ 6 w 282"/>
                <a:gd name="T19" fmla="*/ 6 h 253"/>
                <a:gd name="T20" fmla="*/ 6 w 282"/>
                <a:gd name="T21" fmla="*/ 6 h 253"/>
                <a:gd name="T22" fmla="*/ 6 w 282"/>
                <a:gd name="T23" fmla="*/ 6 h 253"/>
                <a:gd name="T24" fmla="*/ 5 w 282"/>
                <a:gd name="T25" fmla="*/ 6 h 253"/>
                <a:gd name="T26" fmla="*/ 5 w 282"/>
                <a:gd name="T27" fmla="*/ 7 h 253"/>
                <a:gd name="T28" fmla="*/ 5 w 282"/>
                <a:gd name="T29" fmla="*/ 7 h 253"/>
                <a:gd name="T30" fmla="*/ 5 w 282"/>
                <a:gd name="T31" fmla="*/ 7 h 253"/>
                <a:gd name="T32" fmla="*/ 5 w 282"/>
                <a:gd name="T33" fmla="*/ 7 h 253"/>
                <a:gd name="T34" fmla="*/ 6 w 282"/>
                <a:gd name="T35" fmla="*/ 7 h 253"/>
                <a:gd name="T36" fmla="*/ 6 w 282"/>
                <a:gd name="T37" fmla="*/ 7 h 253"/>
                <a:gd name="T38" fmla="*/ 6 w 282"/>
                <a:gd name="T39" fmla="*/ 7 h 253"/>
                <a:gd name="T40" fmla="*/ 6 w 282"/>
                <a:gd name="T41" fmla="*/ 7 h 253"/>
                <a:gd name="T42" fmla="*/ 6 w 282"/>
                <a:gd name="T43" fmla="*/ 6 h 253"/>
                <a:gd name="T44" fmla="*/ 7 w 282"/>
                <a:gd name="T45" fmla="*/ 6 h 253"/>
                <a:gd name="T46" fmla="*/ 7 w 282"/>
                <a:gd name="T47" fmla="*/ 5 h 253"/>
                <a:gd name="T48" fmla="*/ 8 w 282"/>
                <a:gd name="T49" fmla="*/ 5 h 253"/>
                <a:gd name="T50" fmla="*/ 8 w 282"/>
                <a:gd name="T51" fmla="*/ 4 h 253"/>
                <a:gd name="T52" fmla="*/ 8 w 282"/>
                <a:gd name="T53" fmla="*/ 3 h 253"/>
                <a:gd name="T54" fmla="*/ 7 w 282"/>
                <a:gd name="T55" fmla="*/ 2 h 253"/>
                <a:gd name="T56" fmla="*/ 7 w 282"/>
                <a:gd name="T57" fmla="*/ 2 h 253"/>
                <a:gd name="T58" fmla="*/ 6 w 282"/>
                <a:gd name="T59" fmla="*/ 2 h 253"/>
                <a:gd name="T60" fmla="*/ 6 w 282"/>
                <a:gd name="T61" fmla="*/ 1 h 253"/>
                <a:gd name="T62" fmla="*/ 6 w 282"/>
                <a:gd name="T63" fmla="*/ 1 h 253"/>
                <a:gd name="T64" fmla="*/ 5 w 282"/>
                <a:gd name="T65" fmla="*/ 1 h 253"/>
                <a:gd name="T66" fmla="*/ 4 w 282"/>
                <a:gd name="T67" fmla="*/ 1 h 253"/>
                <a:gd name="T68" fmla="*/ 4 w 282"/>
                <a:gd name="T69" fmla="*/ 0 h 253"/>
                <a:gd name="T70" fmla="*/ 3 w 282"/>
                <a:gd name="T71" fmla="*/ 0 h 253"/>
                <a:gd name="T72" fmla="*/ 3 w 282"/>
                <a:gd name="T73" fmla="*/ 0 h 253"/>
                <a:gd name="T74" fmla="*/ 2 w 282"/>
                <a:gd name="T75" fmla="*/ 0 h 253"/>
                <a:gd name="T76" fmla="*/ 2 w 282"/>
                <a:gd name="T77" fmla="*/ 0 h 253"/>
                <a:gd name="T78" fmla="*/ 1 w 282"/>
                <a:gd name="T79" fmla="*/ 0 h 253"/>
                <a:gd name="T80" fmla="*/ 1 w 282"/>
                <a:gd name="T81" fmla="*/ 0 h 253"/>
                <a:gd name="T82" fmla="*/ 0 w 282"/>
                <a:gd name="T83" fmla="*/ 0 h 253"/>
                <a:gd name="T84" fmla="*/ 0 w 282"/>
                <a:gd name="T85" fmla="*/ 0 h 253"/>
                <a:gd name="T86" fmla="*/ 0 w 282"/>
                <a:gd name="T87" fmla="*/ 0 h 253"/>
                <a:gd name="T88" fmla="*/ 0 w 282"/>
                <a:gd name="T89" fmla="*/ 0 h 253"/>
                <a:gd name="T90" fmla="*/ 0 w 282"/>
                <a:gd name="T91" fmla="*/ 0 h 253"/>
                <a:gd name="T92" fmla="*/ 1 w 282"/>
                <a:gd name="T93" fmla="*/ 0 h 253"/>
                <a:gd name="T94" fmla="*/ 1 w 282"/>
                <a:gd name="T95" fmla="*/ 0 h 253"/>
                <a:gd name="T96" fmla="*/ 1 w 282"/>
                <a:gd name="T97" fmla="*/ 0 h 253"/>
                <a:gd name="T98" fmla="*/ 2 w 282"/>
                <a:gd name="T99" fmla="*/ 0 h 253"/>
                <a:gd name="T100" fmla="*/ 2 w 282"/>
                <a:gd name="T101" fmla="*/ 0 h 253"/>
                <a:gd name="T102" fmla="*/ 3 w 282"/>
                <a:gd name="T103" fmla="*/ 1 h 253"/>
                <a:gd name="T104" fmla="*/ 3 w 282"/>
                <a:gd name="T105" fmla="*/ 1 h 253"/>
                <a:gd name="T106" fmla="*/ 4 w 282"/>
                <a:gd name="T107" fmla="*/ 1 h 253"/>
                <a:gd name="T108" fmla="*/ 4 w 282"/>
                <a:gd name="T109" fmla="*/ 1 h 253"/>
                <a:gd name="T110" fmla="*/ 4 w 282"/>
                <a:gd name="T111" fmla="*/ 1 h 253"/>
                <a:gd name="T112" fmla="*/ 5 w 282"/>
                <a:gd name="T113" fmla="*/ 1 h 253"/>
                <a:gd name="T114" fmla="*/ 5 w 282"/>
                <a:gd name="T115" fmla="*/ 1 h 253"/>
                <a:gd name="T116" fmla="*/ 6 w 282"/>
                <a:gd name="T117" fmla="*/ 2 h 253"/>
                <a:gd name="T118" fmla="*/ 6 w 282"/>
                <a:gd name="T119" fmla="*/ 2 h 253"/>
                <a:gd name="T120" fmla="*/ 6 w 282"/>
                <a:gd name="T121" fmla="*/ 2 h 253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282"/>
                <a:gd name="T184" fmla="*/ 0 h 253"/>
                <a:gd name="T185" fmla="*/ 282 w 282"/>
                <a:gd name="T186" fmla="*/ 253 h 253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282" h="253">
                  <a:moveTo>
                    <a:pt x="235" y="78"/>
                  </a:moveTo>
                  <a:lnTo>
                    <a:pt x="248" y="92"/>
                  </a:lnTo>
                  <a:lnTo>
                    <a:pt x="255" y="108"/>
                  </a:lnTo>
                  <a:lnTo>
                    <a:pt x="259" y="125"/>
                  </a:lnTo>
                  <a:lnTo>
                    <a:pt x="259" y="144"/>
                  </a:lnTo>
                  <a:lnTo>
                    <a:pt x="257" y="159"/>
                  </a:lnTo>
                  <a:lnTo>
                    <a:pt x="252" y="171"/>
                  </a:lnTo>
                  <a:lnTo>
                    <a:pt x="244" y="184"/>
                  </a:lnTo>
                  <a:lnTo>
                    <a:pt x="236" y="194"/>
                  </a:lnTo>
                  <a:lnTo>
                    <a:pt x="225" y="206"/>
                  </a:lnTo>
                  <a:lnTo>
                    <a:pt x="215" y="215"/>
                  </a:lnTo>
                  <a:lnTo>
                    <a:pt x="204" y="225"/>
                  </a:lnTo>
                  <a:lnTo>
                    <a:pt x="194" y="236"/>
                  </a:lnTo>
                  <a:lnTo>
                    <a:pt x="191" y="239"/>
                  </a:lnTo>
                  <a:lnTo>
                    <a:pt x="190" y="242"/>
                  </a:lnTo>
                  <a:lnTo>
                    <a:pt x="191" y="246"/>
                  </a:lnTo>
                  <a:lnTo>
                    <a:pt x="194" y="249"/>
                  </a:lnTo>
                  <a:lnTo>
                    <a:pt x="197" y="252"/>
                  </a:lnTo>
                  <a:lnTo>
                    <a:pt x="201" y="253"/>
                  </a:lnTo>
                  <a:lnTo>
                    <a:pt x="205" y="252"/>
                  </a:lnTo>
                  <a:lnTo>
                    <a:pt x="209" y="249"/>
                  </a:lnTo>
                  <a:lnTo>
                    <a:pt x="232" y="234"/>
                  </a:lnTo>
                  <a:lnTo>
                    <a:pt x="251" y="215"/>
                  </a:lnTo>
                  <a:lnTo>
                    <a:pt x="267" y="192"/>
                  </a:lnTo>
                  <a:lnTo>
                    <a:pt x="278" y="168"/>
                  </a:lnTo>
                  <a:lnTo>
                    <a:pt x="282" y="141"/>
                  </a:lnTo>
                  <a:lnTo>
                    <a:pt x="279" y="116"/>
                  </a:lnTo>
                  <a:lnTo>
                    <a:pt x="270" y="92"/>
                  </a:lnTo>
                  <a:lnTo>
                    <a:pt x="251" y="70"/>
                  </a:lnTo>
                  <a:lnTo>
                    <a:pt x="237" y="59"/>
                  </a:lnTo>
                  <a:lnTo>
                    <a:pt x="221" y="48"/>
                  </a:lnTo>
                  <a:lnTo>
                    <a:pt x="202" y="39"/>
                  </a:lnTo>
                  <a:lnTo>
                    <a:pt x="183" y="31"/>
                  </a:lnTo>
                  <a:lnTo>
                    <a:pt x="163" y="24"/>
                  </a:lnTo>
                  <a:lnTo>
                    <a:pt x="142" y="18"/>
                  </a:lnTo>
                  <a:lnTo>
                    <a:pt x="122" y="13"/>
                  </a:lnTo>
                  <a:lnTo>
                    <a:pt x="101" y="8"/>
                  </a:lnTo>
                  <a:lnTo>
                    <a:pt x="82" y="5"/>
                  </a:lnTo>
                  <a:lnTo>
                    <a:pt x="63" y="2"/>
                  </a:lnTo>
                  <a:lnTo>
                    <a:pt x="47" y="0"/>
                  </a:lnTo>
                  <a:lnTo>
                    <a:pt x="32" y="0"/>
                  </a:lnTo>
                  <a:lnTo>
                    <a:pt x="19" y="0"/>
                  </a:lnTo>
                  <a:lnTo>
                    <a:pt x="10" y="1"/>
                  </a:lnTo>
                  <a:lnTo>
                    <a:pt x="4" y="4"/>
                  </a:lnTo>
                  <a:lnTo>
                    <a:pt x="0" y="6"/>
                  </a:lnTo>
                  <a:lnTo>
                    <a:pt x="12" y="8"/>
                  </a:lnTo>
                  <a:lnTo>
                    <a:pt x="25" y="9"/>
                  </a:lnTo>
                  <a:lnTo>
                    <a:pt x="38" y="12"/>
                  </a:lnTo>
                  <a:lnTo>
                    <a:pt x="52" y="14"/>
                  </a:lnTo>
                  <a:lnTo>
                    <a:pt x="67" y="16"/>
                  </a:lnTo>
                  <a:lnTo>
                    <a:pt x="82" y="18"/>
                  </a:lnTo>
                  <a:lnTo>
                    <a:pt x="97" y="22"/>
                  </a:lnTo>
                  <a:lnTo>
                    <a:pt x="114" y="25"/>
                  </a:lnTo>
                  <a:lnTo>
                    <a:pt x="129" y="30"/>
                  </a:lnTo>
                  <a:lnTo>
                    <a:pt x="146" y="35"/>
                  </a:lnTo>
                  <a:lnTo>
                    <a:pt x="162" y="40"/>
                  </a:lnTo>
                  <a:lnTo>
                    <a:pt x="177" y="46"/>
                  </a:lnTo>
                  <a:lnTo>
                    <a:pt x="192" y="53"/>
                  </a:lnTo>
                  <a:lnTo>
                    <a:pt x="208" y="60"/>
                  </a:lnTo>
                  <a:lnTo>
                    <a:pt x="222" y="69"/>
                  </a:lnTo>
                  <a:lnTo>
                    <a:pt x="235" y="78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2215" name="Freeform 777"/>
            <p:cNvSpPr>
              <a:spLocks/>
            </p:cNvSpPr>
            <p:nvPr/>
          </p:nvSpPr>
          <p:spPr bwMode="auto">
            <a:xfrm>
              <a:off x="4290" y="3159"/>
              <a:ext cx="19" cy="39"/>
            </a:xfrm>
            <a:custGeom>
              <a:avLst/>
              <a:gdLst>
                <a:gd name="T0" fmla="*/ 0 w 115"/>
                <a:gd name="T1" fmla="*/ 3 h 236"/>
                <a:gd name="T2" fmla="*/ 0 w 115"/>
                <a:gd name="T3" fmla="*/ 4 h 236"/>
                <a:gd name="T4" fmla="*/ 0 w 115"/>
                <a:gd name="T5" fmla="*/ 4 h 236"/>
                <a:gd name="T6" fmla="*/ 0 w 115"/>
                <a:gd name="T7" fmla="*/ 5 h 236"/>
                <a:gd name="T8" fmla="*/ 1 w 115"/>
                <a:gd name="T9" fmla="*/ 5 h 236"/>
                <a:gd name="T10" fmla="*/ 1 w 115"/>
                <a:gd name="T11" fmla="*/ 6 h 236"/>
                <a:gd name="T12" fmla="*/ 1 w 115"/>
                <a:gd name="T13" fmla="*/ 6 h 236"/>
                <a:gd name="T14" fmla="*/ 2 w 115"/>
                <a:gd name="T15" fmla="*/ 6 h 236"/>
                <a:gd name="T16" fmla="*/ 2 w 115"/>
                <a:gd name="T17" fmla="*/ 6 h 236"/>
                <a:gd name="T18" fmla="*/ 3 w 115"/>
                <a:gd name="T19" fmla="*/ 6 h 236"/>
                <a:gd name="T20" fmla="*/ 3 w 115"/>
                <a:gd name="T21" fmla="*/ 6 h 236"/>
                <a:gd name="T22" fmla="*/ 3 w 115"/>
                <a:gd name="T23" fmla="*/ 6 h 236"/>
                <a:gd name="T24" fmla="*/ 3 w 115"/>
                <a:gd name="T25" fmla="*/ 6 h 236"/>
                <a:gd name="T26" fmla="*/ 3 w 115"/>
                <a:gd name="T27" fmla="*/ 6 h 236"/>
                <a:gd name="T28" fmla="*/ 3 w 115"/>
                <a:gd name="T29" fmla="*/ 6 h 236"/>
                <a:gd name="T30" fmla="*/ 3 w 115"/>
                <a:gd name="T31" fmla="*/ 6 h 236"/>
                <a:gd name="T32" fmla="*/ 3 w 115"/>
                <a:gd name="T33" fmla="*/ 6 h 236"/>
                <a:gd name="T34" fmla="*/ 2 w 115"/>
                <a:gd name="T35" fmla="*/ 5 h 236"/>
                <a:gd name="T36" fmla="*/ 2 w 115"/>
                <a:gd name="T37" fmla="*/ 5 h 236"/>
                <a:gd name="T38" fmla="*/ 1 w 115"/>
                <a:gd name="T39" fmla="*/ 5 h 236"/>
                <a:gd name="T40" fmla="*/ 1 w 115"/>
                <a:gd name="T41" fmla="*/ 4 h 236"/>
                <a:gd name="T42" fmla="*/ 1 w 115"/>
                <a:gd name="T43" fmla="*/ 4 h 236"/>
                <a:gd name="T44" fmla="*/ 1 w 115"/>
                <a:gd name="T45" fmla="*/ 3 h 236"/>
                <a:gd name="T46" fmla="*/ 1 w 115"/>
                <a:gd name="T47" fmla="*/ 3 h 236"/>
                <a:gd name="T48" fmla="*/ 1 w 115"/>
                <a:gd name="T49" fmla="*/ 2 h 236"/>
                <a:gd name="T50" fmla="*/ 1 w 115"/>
                <a:gd name="T51" fmla="*/ 2 h 236"/>
                <a:gd name="T52" fmla="*/ 1 w 115"/>
                <a:gd name="T53" fmla="*/ 2 h 236"/>
                <a:gd name="T54" fmla="*/ 2 w 115"/>
                <a:gd name="T55" fmla="*/ 1 h 236"/>
                <a:gd name="T56" fmla="*/ 2 w 115"/>
                <a:gd name="T57" fmla="*/ 1 h 236"/>
                <a:gd name="T58" fmla="*/ 3 w 115"/>
                <a:gd name="T59" fmla="*/ 1 h 236"/>
                <a:gd name="T60" fmla="*/ 3 w 115"/>
                <a:gd name="T61" fmla="*/ 0 h 236"/>
                <a:gd name="T62" fmla="*/ 3 w 115"/>
                <a:gd name="T63" fmla="*/ 0 h 236"/>
                <a:gd name="T64" fmla="*/ 3 w 115"/>
                <a:gd name="T65" fmla="*/ 0 h 236"/>
                <a:gd name="T66" fmla="*/ 3 w 115"/>
                <a:gd name="T67" fmla="*/ 0 h 236"/>
                <a:gd name="T68" fmla="*/ 2 w 115"/>
                <a:gd name="T69" fmla="*/ 0 h 236"/>
                <a:gd name="T70" fmla="*/ 2 w 115"/>
                <a:gd name="T71" fmla="*/ 1 h 236"/>
                <a:gd name="T72" fmla="*/ 1 w 115"/>
                <a:gd name="T73" fmla="*/ 1 h 236"/>
                <a:gd name="T74" fmla="*/ 1 w 115"/>
                <a:gd name="T75" fmla="*/ 2 h 236"/>
                <a:gd name="T76" fmla="*/ 0 w 115"/>
                <a:gd name="T77" fmla="*/ 2 h 236"/>
                <a:gd name="T78" fmla="*/ 0 w 115"/>
                <a:gd name="T79" fmla="*/ 3 h 236"/>
                <a:gd name="T80" fmla="*/ 0 w 115"/>
                <a:gd name="T81" fmla="*/ 3 h 2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115"/>
                <a:gd name="T124" fmla="*/ 0 h 236"/>
                <a:gd name="T125" fmla="*/ 115 w 115"/>
                <a:gd name="T126" fmla="*/ 236 h 2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115" h="236">
                  <a:moveTo>
                    <a:pt x="0" y="128"/>
                  </a:moveTo>
                  <a:lnTo>
                    <a:pt x="0" y="148"/>
                  </a:lnTo>
                  <a:lnTo>
                    <a:pt x="5" y="166"/>
                  </a:lnTo>
                  <a:lnTo>
                    <a:pt x="13" y="184"/>
                  </a:lnTo>
                  <a:lnTo>
                    <a:pt x="24" y="198"/>
                  </a:lnTo>
                  <a:lnTo>
                    <a:pt x="39" y="211"/>
                  </a:lnTo>
                  <a:lnTo>
                    <a:pt x="55" y="223"/>
                  </a:lnTo>
                  <a:lnTo>
                    <a:pt x="74" y="231"/>
                  </a:lnTo>
                  <a:lnTo>
                    <a:pt x="92" y="235"/>
                  </a:lnTo>
                  <a:lnTo>
                    <a:pt x="98" y="236"/>
                  </a:lnTo>
                  <a:lnTo>
                    <a:pt x="104" y="234"/>
                  </a:lnTo>
                  <a:lnTo>
                    <a:pt x="109" y="231"/>
                  </a:lnTo>
                  <a:lnTo>
                    <a:pt x="111" y="226"/>
                  </a:lnTo>
                  <a:lnTo>
                    <a:pt x="111" y="220"/>
                  </a:lnTo>
                  <a:lnTo>
                    <a:pt x="110" y="215"/>
                  </a:lnTo>
                  <a:lnTo>
                    <a:pt x="107" y="210"/>
                  </a:lnTo>
                  <a:lnTo>
                    <a:pt x="101" y="208"/>
                  </a:lnTo>
                  <a:lnTo>
                    <a:pt x="82" y="201"/>
                  </a:lnTo>
                  <a:lnTo>
                    <a:pt x="64" y="192"/>
                  </a:lnTo>
                  <a:lnTo>
                    <a:pt x="50" y="179"/>
                  </a:lnTo>
                  <a:lnTo>
                    <a:pt x="40" y="165"/>
                  </a:lnTo>
                  <a:lnTo>
                    <a:pt x="33" y="148"/>
                  </a:lnTo>
                  <a:lnTo>
                    <a:pt x="29" y="130"/>
                  </a:lnTo>
                  <a:lnTo>
                    <a:pt x="29" y="110"/>
                  </a:lnTo>
                  <a:lnTo>
                    <a:pt x="35" y="89"/>
                  </a:lnTo>
                  <a:lnTo>
                    <a:pt x="43" y="74"/>
                  </a:lnTo>
                  <a:lnTo>
                    <a:pt x="56" y="60"/>
                  </a:lnTo>
                  <a:lnTo>
                    <a:pt x="70" y="46"/>
                  </a:lnTo>
                  <a:lnTo>
                    <a:pt x="85" y="33"/>
                  </a:lnTo>
                  <a:lnTo>
                    <a:pt x="98" y="23"/>
                  </a:lnTo>
                  <a:lnTo>
                    <a:pt x="109" y="12"/>
                  </a:lnTo>
                  <a:lnTo>
                    <a:pt x="115" y="6"/>
                  </a:lnTo>
                  <a:lnTo>
                    <a:pt x="115" y="0"/>
                  </a:lnTo>
                  <a:lnTo>
                    <a:pt x="102" y="4"/>
                  </a:lnTo>
                  <a:lnTo>
                    <a:pt x="85" y="12"/>
                  </a:lnTo>
                  <a:lnTo>
                    <a:pt x="68" y="26"/>
                  </a:lnTo>
                  <a:lnTo>
                    <a:pt x="49" y="42"/>
                  </a:lnTo>
                  <a:lnTo>
                    <a:pt x="32" y="61"/>
                  </a:lnTo>
                  <a:lnTo>
                    <a:pt x="17" y="82"/>
                  </a:lnTo>
                  <a:lnTo>
                    <a:pt x="6" y="105"/>
                  </a:lnTo>
                  <a:lnTo>
                    <a:pt x="0" y="128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2216" name="Freeform 778"/>
            <p:cNvSpPr>
              <a:spLocks/>
            </p:cNvSpPr>
            <p:nvPr/>
          </p:nvSpPr>
          <p:spPr bwMode="auto">
            <a:xfrm>
              <a:off x="4423" y="3133"/>
              <a:ext cx="41" cy="52"/>
            </a:xfrm>
            <a:custGeom>
              <a:avLst/>
              <a:gdLst>
                <a:gd name="T0" fmla="*/ 6 w 245"/>
                <a:gd name="T1" fmla="*/ 4 h 310"/>
                <a:gd name="T2" fmla="*/ 6 w 245"/>
                <a:gd name="T3" fmla="*/ 4 h 310"/>
                <a:gd name="T4" fmla="*/ 6 w 245"/>
                <a:gd name="T5" fmla="*/ 5 h 310"/>
                <a:gd name="T6" fmla="*/ 6 w 245"/>
                <a:gd name="T7" fmla="*/ 5 h 310"/>
                <a:gd name="T8" fmla="*/ 6 w 245"/>
                <a:gd name="T9" fmla="*/ 6 h 310"/>
                <a:gd name="T10" fmla="*/ 5 w 245"/>
                <a:gd name="T11" fmla="*/ 6 h 310"/>
                <a:gd name="T12" fmla="*/ 5 w 245"/>
                <a:gd name="T13" fmla="*/ 7 h 310"/>
                <a:gd name="T14" fmla="*/ 4 w 245"/>
                <a:gd name="T15" fmla="*/ 7 h 310"/>
                <a:gd name="T16" fmla="*/ 4 w 245"/>
                <a:gd name="T17" fmla="*/ 8 h 310"/>
                <a:gd name="T18" fmla="*/ 4 w 245"/>
                <a:gd name="T19" fmla="*/ 8 h 310"/>
                <a:gd name="T20" fmla="*/ 3 w 245"/>
                <a:gd name="T21" fmla="*/ 8 h 310"/>
                <a:gd name="T22" fmla="*/ 3 w 245"/>
                <a:gd name="T23" fmla="*/ 9 h 310"/>
                <a:gd name="T24" fmla="*/ 4 w 245"/>
                <a:gd name="T25" fmla="*/ 9 h 310"/>
                <a:gd name="T26" fmla="*/ 4 w 245"/>
                <a:gd name="T27" fmla="*/ 9 h 310"/>
                <a:gd name="T28" fmla="*/ 4 w 245"/>
                <a:gd name="T29" fmla="*/ 8 h 310"/>
                <a:gd name="T30" fmla="*/ 5 w 245"/>
                <a:gd name="T31" fmla="*/ 8 h 310"/>
                <a:gd name="T32" fmla="*/ 6 w 245"/>
                <a:gd name="T33" fmla="*/ 7 h 310"/>
                <a:gd name="T34" fmla="*/ 6 w 245"/>
                <a:gd name="T35" fmla="*/ 6 h 310"/>
                <a:gd name="T36" fmla="*/ 7 w 245"/>
                <a:gd name="T37" fmla="*/ 5 h 310"/>
                <a:gd name="T38" fmla="*/ 7 w 245"/>
                <a:gd name="T39" fmla="*/ 4 h 310"/>
                <a:gd name="T40" fmla="*/ 6 w 245"/>
                <a:gd name="T41" fmla="*/ 3 h 310"/>
                <a:gd name="T42" fmla="*/ 6 w 245"/>
                <a:gd name="T43" fmla="*/ 3 h 310"/>
                <a:gd name="T44" fmla="*/ 5 w 245"/>
                <a:gd name="T45" fmla="*/ 2 h 310"/>
                <a:gd name="T46" fmla="*/ 4 w 245"/>
                <a:gd name="T47" fmla="*/ 2 h 310"/>
                <a:gd name="T48" fmla="*/ 3 w 245"/>
                <a:gd name="T49" fmla="*/ 1 h 310"/>
                <a:gd name="T50" fmla="*/ 3 w 245"/>
                <a:gd name="T51" fmla="*/ 1 h 310"/>
                <a:gd name="T52" fmla="*/ 2 w 245"/>
                <a:gd name="T53" fmla="*/ 1 h 310"/>
                <a:gd name="T54" fmla="*/ 1 w 245"/>
                <a:gd name="T55" fmla="*/ 0 h 310"/>
                <a:gd name="T56" fmla="*/ 1 w 245"/>
                <a:gd name="T57" fmla="*/ 0 h 310"/>
                <a:gd name="T58" fmla="*/ 0 w 245"/>
                <a:gd name="T59" fmla="*/ 0 h 310"/>
                <a:gd name="T60" fmla="*/ 0 w 245"/>
                <a:gd name="T61" fmla="*/ 0 h 310"/>
                <a:gd name="T62" fmla="*/ 1 w 245"/>
                <a:gd name="T63" fmla="*/ 1 h 310"/>
                <a:gd name="T64" fmla="*/ 2 w 245"/>
                <a:gd name="T65" fmla="*/ 1 h 310"/>
                <a:gd name="T66" fmla="*/ 2 w 245"/>
                <a:gd name="T67" fmla="*/ 1 h 310"/>
                <a:gd name="T68" fmla="*/ 3 w 245"/>
                <a:gd name="T69" fmla="*/ 2 h 310"/>
                <a:gd name="T70" fmla="*/ 4 w 245"/>
                <a:gd name="T71" fmla="*/ 2 h 310"/>
                <a:gd name="T72" fmla="*/ 5 w 245"/>
                <a:gd name="T73" fmla="*/ 3 h 310"/>
                <a:gd name="T74" fmla="*/ 5 w 245"/>
                <a:gd name="T75" fmla="*/ 3 h 310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245"/>
                <a:gd name="T115" fmla="*/ 0 h 310"/>
                <a:gd name="T116" fmla="*/ 245 w 245"/>
                <a:gd name="T117" fmla="*/ 310 h 310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245" h="310">
                  <a:moveTo>
                    <a:pt x="200" y="116"/>
                  </a:moveTo>
                  <a:lnTo>
                    <a:pt x="208" y="124"/>
                  </a:lnTo>
                  <a:lnTo>
                    <a:pt x="214" y="133"/>
                  </a:lnTo>
                  <a:lnTo>
                    <a:pt x="220" y="144"/>
                  </a:lnTo>
                  <a:lnTo>
                    <a:pt x="223" y="154"/>
                  </a:lnTo>
                  <a:lnTo>
                    <a:pt x="226" y="164"/>
                  </a:lnTo>
                  <a:lnTo>
                    <a:pt x="224" y="176"/>
                  </a:lnTo>
                  <a:lnTo>
                    <a:pt x="222" y="187"/>
                  </a:lnTo>
                  <a:lnTo>
                    <a:pt x="216" y="198"/>
                  </a:lnTo>
                  <a:lnTo>
                    <a:pt x="208" y="209"/>
                  </a:lnTo>
                  <a:lnTo>
                    <a:pt x="199" y="219"/>
                  </a:lnTo>
                  <a:lnTo>
                    <a:pt x="188" y="229"/>
                  </a:lnTo>
                  <a:lnTo>
                    <a:pt x="177" y="238"/>
                  </a:lnTo>
                  <a:lnTo>
                    <a:pt x="166" y="246"/>
                  </a:lnTo>
                  <a:lnTo>
                    <a:pt x="154" y="255"/>
                  </a:lnTo>
                  <a:lnTo>
                    <a:pt x="142" y="264"/>
                  </a:lnTo>
                  <a:lnTo>
                    <a:pt x="132" y="275"/>
                  </a:lnTo>
                  <a:lnTo>
                    <a:pt x="128" y="278"/>
                  </a:lnTo>
                  <a:lnTo>
                    <a:pt x="126" y="283"/>
                  </a:lnTo>
                  <a:lnTo>
                    <a:pt x="124" y="287"/>
                  </a:lnTo>
                  <a:lnTo>
                    <a:pt x="121" y="292"/>
                  </a:lnTo>
                  <a:lnTo>
                    <a:pt x="120" y="296"/>
                  </a:lnTo>
                  <a:lnTo>
                    <a:pt x="120" y="301"/>
                  </a:lnTo>
                  <a:lnTo>
                    <a:pt x="122" y="306"/>
                  </a:lnTo>
                  <a:lnTo>
                    <a:pt x="126" y="309"/>
                  </a:lnTo>
                  <a:lnTo>
                    <a:pt x="131" y="310"/>
                  </a:lnTo>
                  <a:lnTo>
                    <a:pt x="135" y="310"/>
                  </a:lnTo>
                  <a:lnTo>
                    <a:pt x="139" y="309"/>
                  </a:lnTo>
                  <a:lnTo>
                    <a:pt x="142" y="306"/>
                  </a:lnTo>
                  <a:lnTo>
                    <a:pt x="154" y="292"/>
                  </a:lnTo>
                  <a:lnTo>
                    <a:pt x="167" y="280"/>
                  </a:lnTo>
                  <a:lnTo>
                    <a:pt x="180" y="269"/>
                  </a:lnTo>
                  <a:lnTo>
                    <a:pt x="194" y="257"/>
                  </a:lnTo>
                  <a:lnTo>
                    <a:pt x="207" y="246"/>
                  </a:lnTo>
                  <a:lnTo>
                    <a:pt x="220" y="233"/>
                  </a:lnTo>
                  <a:lnTo>
                    <a:pt x="230" y="219"/>
                  </a:lnTo>
                  <a:lnTo>
                    <a:pt x="238" y="204"/>
                  </a:lnTo>
                  <a:lnTo>
                    <a:pt x="244" y="186"/>
                  </a:lnTo>
                  <a:lnTo>
                    <a:pt x="245" y="169"/>
                  </a:lnTo>
                  <a:lnTo>
                    <a:pt x="243" y="152"/>
                  </a:lnTo>
                  <a:lnTo>
                    <a:pt x="237" y="134"/>
                  </a:lnTo>
                  <a:lnTo>
                    <a:pt x="228" y="119"/>
                  </a:lnTo>
                  <a:lnTo>
                    <a:pt x="217" y="105"/>
                  </a:lnTo>
                  <a:lnTo>
                    <a:pt x="203" y="93"/>
                  </a:lnTo>
                  <a:lnTo>
                    <a:pt x="188" y="83"/>
                  </a:lnTo>
                  <a:lnTo>
                    <a:pt x="176" y="76"/>
                  </a:lnTo>
                  <a:lnTo>
                    <a:pt x="163" y="69"/>
                  </a:lnTo>
                  <a:lnTo>
                    <a:pt x="151" y="61"/>
                  </a:lnTo>
                  <a:lnTo>
                    <a:pt x="136" y="54"/>
                  </a:lnTo>
                  <a:lnTo>
                    <a:pt x="122" y="46"/>
                  </a:lnTo>
                  <a:lnTo>
                    <a:pt x="107" y="39"/>
                  </a:lnTo>
                  <a:lnTo>
                    <a:pt x="93" y="31"/>
                  </a:lnTo>
                  <a:lnTo>
                    <a:pt x="79" y="24"/>
                  </a:lnTo>
                  <a:lnTo>
                    <a:pt x="66" y="18"/>
                  </a:lnTo>
                  <a:lnTo>
                    <a:pt x="53" y="13"/>
                  </a:lnTo>
                  <a:lnTo>
                    <a:pt x="40" y="8"/>
                  </a:lnTo>
                  <a:lnTo>
                    <a:pt x="30" y="5"/>
                  </a:lnTo>
                  <a:lnTo>
                    <a:pt x="20" y="1"/>
                  </a:lnTo>
                  <a:lnTo>
                    <a:pt x="12" y="0"/>
                  </a:lnTo>
                  <a:lnTo>
                    <a:pt x="5" y="0"/>
                  </a:lnTo>
                  <a:lnTo>
                    <a:pt x="0" y="2"/>
                  </a:lnTo>
                  <a:lnTo>
                    <a:pt x="11" y="8"/>
                  </a:lnTo>
                  <a:lnTo>
                    <a:pt x="23" y="14"/>
                  </a:lnTo>
                  <a:lnTo>
                    <a:pt x="36" y="20"/>
                  </a:lnTo>
                  <a:lnTo>
                    <a:pt x="47" y="25"/>
                  </a:lnTo>
                  <a:lnTo>
                    <a:pt x="60" y="31"/>
                  </a:lnTo>
                  <a:lnTo>
                    <a:pt x="73" y="37"/>
                  </a:lnTo>
                  <a:lnTo>
                    <a:pt x="86" y="44"/>
                  </a:lnTo>
                  <a:lnTo>
                    <a:pt x="99" y="51"/>
                  </a:lnTo>
                  <a:lnTo>
                    <a:pt x="113" y="57"/>
                  </a:lnTo>
                  <a:lnTo>
                    <a:pt x="126" y="64"/>
                  </a:lnTo>
                  <a:lnTo>
                    <a:pt x="139" y="71"/>
                  </a:lnTo>
                  <a:lnTo>
                    <a:pt x="152" y="79"/>
                  </a:lnTo>
                  <a:lnTo>
                    <a:pt x="165" y="88"/>
                  </a:lnTo>
                  <a:lnTo>
                    <a:pt x="176" y="96"/>
                  </a:lnTo>
                  <a:lnTo>
                    <a:pt x="188" y="106"/>
                  </a:lnTo>
                  <a:lnTo>
                    <a:pt x="200" y="116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2217" name="Freeform 779"/>
            <p:cNvSpPr>
              <a:spLocks/>
            </p:cNvSpPr>
            <p:nvPr/>
          </p:nvSpPr>
          <p:spPr bwMode="auto">
            <a:xfrm>
              <a:off x="4338" y="3209"/>
              <a:ext cx="125" cy="175"/>
            </a:xfrm>
            <a:custGeom>
              <a:avLst/>
              <a:gdLst>
                <a:gd name="T0" fmla="*/ 0 w 125"/>
                <a:gd name="T1" fmla="*/ 175 h 175"/>
                <a:gd name="T2" fmla="*/ 0 w 125"/>
                <a:gd name="T3" fmla="*/ 144 h 175"/>
                <a:gd name="T4" fmla="*/ 11 w 125"/>
                <a:gd name="T5" fmla="*/ 144 h 175"/>
                <a:gd name="T6" fmla="*/ 11 w 125"/>
                <a:gd name="T7" fmla="*/ 118 h 175"/>
                <a:gd name="T8" fmla="*/ 23 w 125"/>
                <a:gd name="T9" fmla="*/ 114 h 175"/>
                <a:gd name="T10" fmla="*/ 20 w 125"/>
                <a:gd name="T11" fmla="*/ 88 h 175"/>
                <a:gd name="T12" fmla="*/ 30 w 125"/>
                <a:gd name="T13" fmla="*/ 84 h 175"/>
                <a:gd name="T14" fmla="*/ 30 w 125"/>
                <a:gd name="T15" fmla="*/ 58 h 175"/>
                <a:gd name="T16" fmla="*/ 39 w 125"/>
                <a:gd name="T17" fmla="*/ 54 h 175"/>
                <a:gd name="T18" fmla="*/ 39 w 125"/>
                <a:gd name="T19" fmla="*/ 28 h 175"/>
                <a:gd name="T20" fmla="*/ 48 w 125"/>
                <a:gd name="T21" fmla="*/ 28 h 175"/>
                <a:gd name="T22" fmla="*/ 56 w 125"/>
                <a:gd name="T23" fmla="*/ 0 h 175"/>
                <a:gd name="T24" fmla="*/ 80 w 125"/>
                <a:gd name="T25" fmla="*/ 0 h 175"/>
                <a:gd name="T26" fmla="*/ 81 w 125"/>
                <a:gd name="T27" fmla="*/ 25 h 175"/>
                <a:gd name="T28" fmla="*/ 92 w 125"/>
                <a:gd name="T29" fmla="*/ 24 h 175"/>
                <a:gd name="T30" fmla="*/ 93 w 125"/>
                <a:gd name="T31" fmla="*/ 49 h 175"/>
                <a:gd name="T32" fmla="*/ 102 w 125"/>
                <a:gd name="T33" fmla="*/ 54 h 175"/>
                <a:gd name="T34" fmla="*/ 99 w 125"/>
                <a:gd name="T35" fmla="*/ 81 h 175"/>
                <a:gd name="T36" fmla="*/ 114 w 125"/>
                <a:gd name="T37" fmla="*/ 82 h 175"/>
                <a:gd name="T38" fmla="*/ 107 w 125"/>
                <a:gd name="T39" fmla="*/ 81 h 175"/>
                <a:gd name="T40" fmla="*/ 108 w 125"/>
                <a:gd name="T41" fmla="*/ 114 h 175"/>
                <a:gd name="T42" fmla="*/ 117 w 125"/>
                <a:gd name="T43" fmla="*/ 117 h 175"/>
                <a:gd name="T44" fmla="*/ 122 w 125"/>
                <a:gd name="T45" fmla="*/ 142 h 175"/>
                <a:gd name="T46" fmla="*/ 125 w 125"/>
                <a:gd name="T47" fmla="*/ 175 h 175"/>
                <a:gd name="T48" fmla="*/ 0 w 125"/>
                <a:gd name="T49" fmla="*/ 175 h 175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125"/>
                <a:gd name="T76" fmla="*/ 0 h 175"/>
                <a:gd name="T77" fmla="*/ 125 w 125"/>
                <a:gd name="T78" fmla="*/ 175 h 175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125" h="175">
                  <a:moveTo>
                    <a:pt x="0" y="175"/>
                  </a:moveTo>
                  <a:lnTo>
                    <a:pt x="0" y="144"/>
                  </a:lnTo>
                  <a:lnTo>
                    <a:pt x="11" y="144"/>
                  </a:lnTo>
                  <a:lnTo>
                    <a:pt x="11" y="118"/>
                  </a:lnTo>
                  <a:lnTo>
                    <a:pt x="23" y="114"/>
                  </a:lnTo>
                  <a:lnTo>
                    <a:pt x="20" y="88"/>
                  </a:lnTo>
                  <a:lnTo>
                    <a:pt x="30" y="84"/>
                  </a:lnTo>
                  <a:lnTo>
                    <a:pt x="30" y="58"/>
                  </a:lnTo>
                  <a:lnTo>
                    <a:pt x="39" y="54"/>
                  </a:lnTo>
                  <a:lnTo>
                    <a:pt x="39" y="28"/>
                  </a:lnTo>
                  <a:lnTo>
                    <a:pt x="48" y="28"/>
                  </a:lnTo>
                  <a:lnTo>
                    <a:pt x="56" y="0"/>
                  </a:lnTo>
                  <a:lnTo>
                    <a:pt x="80" y="0"/>
                  </a:lnTo>
                  <a:lnTo>
                    <a:pt x="81" y="25"/>
                  </a:lnTo>
                  <a:lnTo>
                    <a:pt x="92" y="24"/>
                  </a:lnTo>
                  <a:lnTo>
                    <a:pt x="93" y="49"/>
                  </a:lnTo>
                  <a:lnTo>
                    <a:pt x="102" y="54"/>
                  </a:lnTo>
                  <a:lnTo>
                    <a:pt x="99" y="81"/>
                  </a:lnTo>
                  <a:lnTo>
                    <a:pt x="114" y="82"/>
                  </a:lnTo>
                  <a:lnTo>
                    <a:pt x="107" y="81"/>
                  </a:lnTo>
                  <a:lnTo>
                    <a:pt x="108" y="114"/>
                  </a:lnTo>
                  <a:lnTo>
                    <a:pt x="117" y="117"/>
                  </a:lnTo>
                  <a:lnTo>
                    <a:pt x="122" y="142"/>
                  </a:lnTo>
                  <a:lnTo>
                    <a:pt x="125" y="175"/>
                  </a:lnTo>
                  <a:lnTo>
                    <a:pt x="0" y="175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2176" name="Group 780"/>
          <p:cNvGrpSpPr>
            <a:grpSpLocks/>
          </p:cNvGrpSpPr>
          <p:nvPr/>
        </p:nvGrpSpPr>
        <p:grpSpPr bwMode="auto">
          <a:xfrm>
            <a:off x="5599113" y="3594100"/>
            <a:ext cx="290512" cy="404813"/>
            <a:chOff x="4290" y="3130"/>
            <a:chExt cx="183" cy="255"/>
          </a:xfrm>
        </p:grpSpPr>
        <p:pic>
          <p:nvPicPr>
            <p:cNvPr id="2182" name="Picture 781" descr="31u_bnrz[1]"/>
            <p:cNvPicPr>
              <a:picLocks noChangeAspect="1" noChangeArrowheads="1"/>
            </p:cNvPicPr>
            <p:nvPr/>
          </p:nvPicPr>
          <p:blipFill>
            <a:blip r:embed="rId19" cstate="print"/>
            <a:srcRect/>
            <a:stretch>
              <a:fillRect/>
            </a:stretch>
          </p:blipFill>
          <p:spPr bwMode="auto">
            <a:xfrm>
              <a:off x="4343" y="3211"/>
              <a:ext cx="121" cy="174"/>
            </a:xfrm>
            <a:prstGeom prst="rect">
              <a:avLst/>
            </a:prstGeom>
            <a:solidFill>
              <a:srgbClr val="DDDDDD"/>
            </a:solidFill>
            <a:ln w="9525">
              <a:noFill/>
              <a:miter lim="800000"/>
              <a:headEnd/>
              <a:tailEnd/>
            </a:ln>
          </p:spPr>
        </p:pic>
        <p:sp>
          <p:nvSpPr>
            <p:cNvPr id="2183" name="Freeform 782"/>
            <p:cNvSpPr>
              <a:spLocks/>
            </p:cNvSpPr>
            <p:nvPr/>
          </p:nvSpPr>
          <p:spPr bwMode="auto">
            <a:xfrm>
              <a:off x="4339" y="3143"/>
              <a:ext cx="33" cy="39"/>
            </a:xfrm>
            <a:custGeom>
              <a:avLst/>
              <a:gdLst>
                <a:gd name="T0" fmla="*/ 2 w 199"/>
                <a:gd name="T1" fmla="*/ 1 h 232"/>
                <a:gd name="T2" fmla="*/ 1 w 199"/>
                <a:gd name="T3" fmla="*/ 1 h 232"/>
                <a:gd name="T4" fmla="*/ 1 w 199"/>
                <a:gd name="T5" fmla="*/ 1 h 232"/>
                <a:gd name="T6" fmla="*/ 1 w 199"/>
                <a:gd name="T7" fmla="*/ 2 h 232"/>
                <a:gd name="T8" fmla="*/ 0 w 199"/>
                <a:gd name="T9" fmla="*/ 2 h 232"/>
                <a:gd name="T10" fmla="*/ 0 w 199"/>
                <a:gd name="T11" fmla="*/ 3 h 232"/>
                <a:gd name="T12" fmla="*/ 0 w 199"/>
                <a:gd name="T13" fmla="*/ 3 h 232"/>
                <a:gd name="T14" fmla="*/ 0 w 199"/>
                <a:gd name="T15" fmla="*/ 4 h 232"/>
                <a:gd name="T16" fmla="*/ 0 w 199"/>
                <a:gd name="T17" fmla="*/ 4 h 232"/>
                <a:gd name="T18" fmla="*/ 0 w 199"/>
                <a:gd name="T19" fmla="*/ 5 h 232"/>
                <a:gd name="T20" fmla="*/ 0 w 199"/>
                <a:gd name="T21" fmla="*/ 5 h 232"/>
                <a:gd name="T22" fmla="*/ 1 w 199"/>
                <a:gd name="T23" fmla="*/ 6 h 232"/>
                <a:gd name="T24" fmla="*/ 1 w 199"/>
                <a:gd name="T25" fmla="*/ 6 h 232"/>
                <a:gd name="T26" fmla="*/ 2 w 199"/>
                <a:gd name="T27" fmla="*/ 6 h 232"/>
                <a:gd name="T28" fmla="*/ 2 w 199"/>
                <a:gd name="T29" fmla="*/ 7 h 232"/>
                <a:gd name="T30" fmla="*/ 3 w 199"/>
                <a:gd name="T31" fmla="*/ 7 h 232"/>
                <a:gd name="T32" fmla="*/ 4 w 199"/>
                <a:gd name="T33" fmla="*/ 6 h 232"/>
                <a:gd name="T34" fmla="*/ 4 w 199"/>
                <a:gd name="T35" fmla="*/ 6 h 232"/>
                <a:gd name="T36" fmla="*/ 4 w 199"/>
                <a:gd name="T37" fmla="*/ 6 h 232"/>
                <a:gd name="T38" fmla="*/ 4 w 199"/>
                <a:gd name="T39" fmla="*/ 6 h 232"/>
                <a:gd name="T40" fmla="*/ 4 w 199"/>
                <a:gd name="T41" fmla="*/ 6 h 232"/>
                <a:gd name="T42" fmla="*/ 4 w 199"/>
                <a:gd name="T43" fmla="*/ 6 h 232"/>
                <a:gd name="T44" fmla="*/ 4 w 199"/>
                <a:gd name="T45" fmla="*/ 6 h 232"/>
                <a:gd name="T46" fmla="*/ 4 w 199"/>
                <a:gd name="T47" fmla="*/ 6 h 232"/>
                <a:gd name="T48" fmla="*/ 3 w 199"/>
                <a:gd name="T49" fmla="*/ 6 h 232"/>
                <a:gd name="T50" fmla="*/ 3 w 199"/>
                <a:gd name="T51" fmla="*/ 6 h 232"/>
                <a:gd name="T52" fmla="*/ 3 w 199"/>
                <a:gd name="T53" fmla="*/ 6 h 232"/>
                <a:gd name="T54" fmla="*/ 3 w 199"/>
                <a:gd name="T55" fmla="*/ 5 h 232"/>
                <a:gd name="T56" fmla="*/ 2 w 199"/>
                <a:gd name="T57" fmla="*/ 5 h 232"/>
                <a:gd name="T58" fmla="*/ 2 w 199"/>
                <a:gd name="T59" fmla="*/ 5 h 232"/>
                <a:gd name="T60" fmla="*/ 2 w 199"/>
                <a:gd name="T61" fmla="*/ 5 h 232"/>
                <a:gd name="T62" fmla="*/ 1 w 199"/>
                <a:gd name="T63" fmla="*/ 5 h 232"/>
                <a:gd name="T64" fmla="*/ 1 w 199"/>
                <a:gd name="T65" fmla="*/ 5 h 232"/>
                <a:gd name="T66" fmla="*/ 1 w 199"/>
                <a:gd name="T67" fmla="*/ 4 h 232"/>
                <a:gd name="T68" fmla="*/ 1 w 199"/>
                <a:gd name="T69" fmla="*/ 3 h 232"/>
                <a:gd name="T70" fmla="*/ 2 w 199"/>
                <a:gd name="T71" fmla="*/ 2 h 232"/>
                <a:gd name="T72" fmla="*/ 3 w 199"/>
                <a:gd name="T73" fmla="*/ 1 h 232"/>
                <a:gd name="T74" fmla="*/ 3 w 199"/>
                <a:gd name="T75" fmla="*/ 1 h 232"/>
                <a:gd name="T76" fmla="*/ 4 w 199"/>
                <a:gd name="T77" fmla="*/ 1 h 232"/>
                <a:gd name="T78" fmla="*/ 5 w 199"/>
                <a:gd name="T79" fmla="*/ 0 h 232"/>
                <a:gd name="T80" fmla="*/ 5 w 199"/>
                <a:gd name="T81" fmla="*/ 0 h 232"/>
                <a:gd name="T82" fmla="*/ 5 w 199"/>
                <a:gd name="T83" fmla="*/ 0 h 232"/>
                <a:gd name="T84" fmla="*/ 5 w 199"/>
                <a:gd name="T85" fmla="*/ 0 h 232"/>
                <a:gd name="T86" fmla="*/ 4 w 199"/>
                <a:gd name="T87" fmla="*/ 0 h 232"/>
                <a:gd name="T88" fmla="*/ 4 w 199"/>
                <a:gd name="T89" fmla="*/ 0 h 232"/>
                <a:gd name="T90" fmla="*/ 3 w 199"/>
                <a:gd name="T91" fmla="*/ 0 h 232"/>
                <a:gd name="T92" fmla="*/ 3 w 199"/>
                <a:gd name="T93" fmla="*/ 1 h 232"/>
                <a:gd name="T94" fmla="*/ 2 w 199"/>
                <a:gd name="T95" fmla="*/ 1 h 232"/>
                <a:gd name="T96" fmla="*/ 2 w 199"/>
                <a:gd name="T97" fmla="*/ 1 h 232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199"/>
                <a:gd name="T148" fmla="*/ 0 h 232"/>
                <a:gd name="T149" fmla="*/ 199 w 199"/>
                <a:gd name="T150" fmla="*/ 232 h 232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199" h="232">
                  <a:moveTo>
                    <a:pt x="70" y="29"/>
                  </a:moveTo>
                  <a:lnTo>
                    <a:pt x="55" y="39"/>
                  </a:lnTo>
                  <a:lnTo>
                    <a:pt x="42" y="50"/>
                  </a:lnTo>
                  <a:lnTo>
                    <a:pt x="30" y="63"/>
                  </a:lnTo>
                  <a:lnTo>
                    <a:pt x="20" y="77"/>
                  </a:lnTo>
                  <a:lnTo>
                    <a:pt x="12" y="91"/>
                  </a:lnTo>
                  <a:lnTo>
                    <a:pt x="6" y="108"/>
                  </a:lnTo>
                  <a:lnTo>
                    <a:pt x="2" y="125"/>
                  </a:lnTo>
                  <a:lnTo>
                    <a:pt x="0" y="142"/>
                  </a:lnTo>
                  <a:lnTo>
                    <a:pt x="2" y="166"/>
                  </a:lnTo>
                  <a:lnTo>
                    <a:pt x="12" y="186"/>
                  </a:lnTo>
                  <a:lnTo>
                    <a:pt x="26" y="203"/>
                  </a:lnTo>
                  <a:lnTo>
                    <a:pt x="45" y="216"/>
                  </a:lnTo>
                  <a:lnTo>
                    <a:pt x="66" y="226"/>
                  </a:lnTo>
                  <a:lnTo>
                    <a:pt x="88" y="230"/>
                  </a:lnTo>
                  <a:lnTo>
                    <a:pt x="111" y="232"/>
                  </a:lnTo>
                  <a:lnTo>
                    <a:pt x="134" y="228"/>
                  </a:lnTo>
                  <a:lnTo>
                    <a:pt x="138" y="228"/>
                  </a:lnTo>
                  <a:lnTo>
                    <a:pt x="143" y="226"/>
                  </a:lnTo>
                  <a:lnTo>
                    <a:pt x="147" y="222"/>
                  </a:lnTo>
                  <a:lnTo>
                    <a:pt x="148" y="218"/>
                  </a:lnTo>
                  <a:lnTo>
                    <a:pt x="145" y="212"/>
                  </a:lnTo>
                  <a:lnTo>
                    <a:pt x="141" y="207"/>
                  </a:lnTo>
                  <a:lnTo>
                    <a:pt x="135" y="203"/>
                  </a:lnTo>
                  <a:lnTo>
                    <a:pt x="129" y="201"/>
                  </a:lnTo>
                  <a:lnTo>
                    <a:pt x="117" y="197"/>
                  </a:lnTo>
                  <a:lnTo>
                    <a:pt x="105" y="195"/>
                  </a:lnTo>
                  <a:lnTo>
                    <a:pt x="94" y="193"/>
                  </a:lnTo>
                  <a:lnTo>
                    <a:pt x="83" y="190"/>
                  </a:lnTo>
                  <a:lnTo>
                    <a:pt x="73" y="187"/>
                  </a:lnTo>
                  <a:lnTo>
                    <a:pt x="62" y="182"/>
                  </a:lnTo>
                  <a:lnTo>
                    <a:pt x="53" y="176"/>
                  </a:lnTo>
                  <a:lnTo>
                    <a:pt x="43" y="167"/>
                  </a:lnTo>
                  <a:lnTo>
                    <a:pt x="40" y="128"/>
                  </a:lnTo>
                  <a:lnTo>
                    <a:pt x="49" y="96"/>
                  </a:lnTo>
                  <a:lnTo>
                    <a:pt x="68" y="71"/>
                  </a:lnTo>
                  <a:lnTo>
                    <a:pt x="94" y="50"/>
                  </a:lnTo>
                  <a:lnTo>
                    <a:pt x="122" y="34"/>
                  </a:lnTo>
                  <a:lnTo>
                    <a:pt x="151" y="21"/>
                  </a:lnTo>
                  <a:lnTo>
                    <a:pt x="178" y="12"/>
                  </a:lnTo>
                  <a:lnTo>
                    <a:pt x="199" y="4"/>
                  </a:lnTo>
                  <a:lnTo>
                    <a:pt x="186" y="1"/>
                  </a:lnTo>
                  <a:lnTo>
                    <a:pt x="172" y="0"/>
                  </a:lnTo>
                  <a:lnTo>
                    <a:pt x="156" y="2"/>
                  </a:lnTo>
                  <a:lnTo>
                    <a:pt x="138" y="4"/>
                  </a:lnTo>
                  <a:lnTo>
                    <a:pt x="121" y="10"/>
                  </a:lnTo>
                  <a:lnTo>
                    <a:pt x="103" y="16"/>
                  </a:lnTo>
                  <a:lnTo>
                    <a:pt x="86" y="23"/>
                  </a:lnTo>
                  <a:lnTo>
                    <a:pt x="70" y="29"/>
                  </a:lnTo>
                  <a:close/>
                </a:path>
              </a:pathLst>
            </a:custGeom>
            <a:solidFill>
              <a:srgbClr val="C9E8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2184" name="Freeform 783"/>
            <p:cNvSpPr>
              <a:spLocks/>
            </p:cNvSpPr>
            <p:nvPr/>
          </p:nvSpPr>
          <p:spPr bwMode="auto">
            <a:xfrm>
              <a:off x="4395" y="3142"/>
              <a:ext cx="22" cy="30"/>
            </a:xfrm>
            <a:custGeom>
              <a:avLst/>
              <a:gdLst>
                <a:gd name="T0" fmla="*/ 3 w 128"/>
                <a:gd name="T1" fmla="*/ 2 h 180"/>
                <a:gd name="T2" fmla="*/ 3 w 128"/>
                <a:gd name="T3" fmla="*/ 2 h 180"/>
                <a:gd name="T4" fmla="*/ 3 w 128"/>
                <a:gd name="T5" fmla="*/ 3 h 180"/>
                <a:gd name="T6" fmla="*/ 3 w 128"/>
                <a:gd name="T7" fmla="*/ 3 h 180"/>
                <a:gd name="T8" fmla="*/ 3 w 128"/>
                <a:gd name="T9" fmla="*/ 3 h 180"/>
                <a:gd name="T10" fmla="*/ 2 w 128"/>
                <a:gd name="T11" fmla="*/ 4 h 180"/>
                <a:gd name="T12" fmla="*/ 2 w 128"/>
                <a:gd name="T13" fmla="*/ 4 h 180"/>
                <a:gd name="T14" fmla="*/ 1 w 128"/>
                <a:gd name="T15" fmla="*/ 4 h 180"/>
                <a:gd name="T16" fmla="*/ 1 w 128"/>
                <a:gd name="T17" fmla="*/ 4 h 180"/>
                <a:gd name="T18" fmla="*/ 1 w 128"/>
                <a:gd name="T19" fmla="*/ 5 h 180"/>
                <a:gd name="T20" fmla="*/ 1 w 128"/>
                <a:gd name="T21" fmla="*/ 5 h 180"/>
                <a:gd name="T22" fmla="*/ 1 w 128"/>
                <a:gd name="T23" fmla="*/ 5 h 180"/>
                <a:gd name="T24" fmla="*/ 1 w 128"/>
                <a:gd name="T25" fmla="*/ 5 h 180"/>
                <a:gd name="T26" fmla="*/ 1 w 128"/>
                <a:gd name="T27" fmla="*/ 5 h 180"/>
                <a:gd name="T28" fmla="*/ 1 w 128"/>
                <a:gd name="T29" fmla="*/ 5 h 180"/>
                <a:gd name="T30" fmla="*/ 1 w 128"/>
                <a:gd name="T31" fmla="*/ 5 h 180"/>
                <a:gd name="T32" fmla="*/ 1 w 128"/>
                <a:gd name="T33" fmla="*/ 5 h 180"/>
                <a:gd name="T34" fmla="*/ 2 w 128"/>
                <a:gd name="T35" fmla="*/ 5 h 180"/>
                <a:gd name="T36" fmla="*/ 2 w 128"/>
                <a:gd name="T37" fmla="*/ 4 h 180"/>
                <a:gd name="T38" fmla="*/ 3 w 128"/>
                <a:gd name="T39" fmla="*/ 4 h 180"/>
                <a:gd name="T40" fmla="*/ 3 w 128"/>
                <a:gd name="T41" fmla="*/ 4 h 180"/>
                <a:gd name="T42" fmla="*/ 4 w 128"/>
                <a:gd name="T43" fmla="*/ 3 h 180"/>
                <a:gd name="T44" fmla="*/ 4 w 128"/>
                <a:gd name="T45" fmla="*/ 3 h 180"/>
                <a:gd name="T46" fmla="*/ 4 w 128"/>
                <a:gd name="T47" fmla="*/ 2 h 180"/>
                <a:gd name="T48" fmla="*/ 4 w 128"/>
                <a:gd name="T49" fmla="*/ 2 h 180"/>
                <a:gd name="T50" fmla="*/ 3 w 128"/>
                <a:gd name="T51" fmla="*/ 1 h 180"/>
                <a:gd name="T52" fmla="*/ 3 w 128"/>
                <a:gd name="T53" fmla="*/ 1 h 180"/>
                <a:gd name="T54" fmla="*/ 2 w 128"/>
                <a:gd name="T55" fmla="*/ 0 h 180"/>
                <a:gd name="T56" fmla="*/ 2 w 128"/>
                <a:gd name="T57" fmla="*/ 0 h 180"/>
                <a:gd name="T58" fmla="*/ 1 w 128"/>
                <a:gd name="T59" fmla="*/ 0 h 180"/>
                <a:gd name="T60" fmla="*/ 1 w 128"/>
                <a:gd name="T61" fmla="*/ 0 h 180"/>
                <a:gd name="T62" fmla="*/ 0 w 128"/>
                <a:gd name="T63" fmla="*/ 0 h 180"/>
                <a:gd name="T64" fmla="*/ 0 w 128"/>
                <a:gd name="T65" fmla="*/ 0 h 180"/>
                <a:gd name="T66" fmla="*/ 0 w 128"/>
                <a:gd name="T67" fmla="*/ 0 h 180"/>
                <a:gd name="T68" fmla="*/ 1 w 128"/>
                <a:gd name="T69" fmla="*/ 0 h 180"/>
                <a:gd name="T70" fmla="*/ 1 w 128"/>
                <a:gd name="T71" fmla="*/ 0 h 180"/>
                <a:gd name="T72" fmla="*/ 2 w 128"/>
                <a:gd name="T73" fmla="*/ 1 h 180"/>
                <a:gd name="T74" fmla="*/ 2 w 128"/>
                <a:gd name="T75" fmla="*/ 1 h 180"/>
                <a:gd name="T76" fmla="*/ 3 w 128"/>
                <a:gd name="T77" fmla="*/ 1 h 180"/>
                <a:gd name="T78" fmla="*/ 3 w 128"/>
                <a:gd name="T79" fmla="*/ 1 h 180"/>
                <a:gd name="T80" fmla="*/ 3 w 128"/>
                <a:gd name="T81" fmla="*/ 2 h 180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128"/>
                <a:gd name="T124" fmla="*/ 0 h 180"/>
                <a:gd name="T125" fmla="*/ 128 w 128"/>
                <a:gd name="T126" fmla="*/ 180 h 180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128" h="180">
                  <a:moveTo>
                    <a:pt x="108" y="59"/>
                  </a:moveTo>
                  <a:lnTo>
                    <a:pt x="113" y="77"/>
                  </a:lnTo>
                  <a:lnTo>
                    <a:pt x="111" y="94"/>
                  </a:lnTo>
                  <a:lnTo>
                    <a:pt x="103" y="108"/>
                  </a:lnTo>
                  <a:lnTo>
                    <a:pt x="91" y="121"/>
                  </a:lnTo>
                  <a:lnTo>
                    <a:pt x="77" y="132"/>
                  </a:lnTo>
                  <a:lnTo>
                    <a:pt x="61" y="144"/>
                  </a:lnTo>
                  <a:lnTo>
                    <a:pt x="45" y="154"/>
                  </a:lnTo>
                  <a:lnTo>
                    <a:pt x="30" y="164"/>
                  </a:lnTo>
                  <a:lnTo>
                    <a:pt x="28" y="168"/>
                  </a:lnTo>
                  <a:lnTo>
                    <a:pt x="27" y="170"/>
                  </a:lnTo>
                  <a:lnTo>
                    <a:pt x="27" y="174"/>
                  </a:lnTo>
                  <a:lnTo>
                    <a:pt x="28" y="177"/>
                  </a:lnTo>
                  <a:lnTo>
                    <a:pt x="32" y="179"/>
                  </a:lnTo>
                  <a:lnTo>
                    <a:pt x="35" y="180"/>
                  </a:lnTo>
                  <a:lnTo>
                    <a:pt x="37" y="180"/>
                  </a:lnTo>
                  <a:lnTo>
                    <a:pt x="41" y="179"/>
                  </a:lnTo>
                  <a:lnTo>
                    <a:pt x="60" y="169"/>
                  </a:lnTo>
                  <a:lnTo>
                    <a:pt x="77" y="158"/>
                  </a:lnTo>
                  <a:lnTo>
                    <a:pt x="94" y="145"/>
                  </a:lnTo>
                  <a:lnTo>
                    <a:pt x="109" y="130"/>
                  </a:lnTo>
                  <a:lnTo>
                    <a:pt x="120" y="114"/>
                  </a:lnTo>
                  <a:lnTo>
                    <a:pt x="127" y="95"/>
                  </a:lnTo>
                  <a:lnTo>
                    <a:pt x="128" y="76"/>
                  </a:lnTo>
                  <a:lnTo>
                    <a:pt x="123" y="55"/>
                  </a:lnTo>
                  <a:lnTo>
                    <a:pt x="113" y="39"/>
                  </a:lnTo>
                  <a:lnTo>
                    <a:pt x="97" y="25"/>
                  </a:lnTo>
                  <a:lnTo>
                    <a:pt x="79" y="15"/>
                  </a:lnTo>
                  <a:lnTo>
                    <a:pt x="57" y="7"/>
                  </a:lnTo>
                  <a:lnTo>
                    <a:pt x="36" y="2"/>
                  </a:lnTo>
                  <a:lnTo>
                    <a:pt x="19" y="0"/>
                  </a:lnTo>
                  <a:lnTo>
                    <a:pt x="6" y="0"/>
                  </a:lnTo>
                  <a:lnTo>
                    <a:pt x="0" y="4"/>
                  </a:lnTo>
                  <a:lnTo>
                    <a:pt x="14" y="9"/>
                  </a:lnTo>
                  <a:lnTo>
                    <a:pt x="29" y="14"/>
                  </a:lnTo>
                  <a:lnTo>
                    <a:pt x="46" y="19"/>
                  </a:lnTo>
                  <a:lnTo>
                    <a:pt x="61" y="23"/>
                  </a:lnTo>
                  <a:lnTo>
                    <a:pt x="76" y="29"/>
                  </a:lnTo>
                  <a:lnTo>
                    <a:pt x="89" y="37"/>
                  </a:lnTo>
                  <a:lnTo>
                    <a:pt x="100" y="46"/>
                  </a:lnTo>
                  <a:lnTo>
                    <a:pt x="108" y="59"/>
                  </a:lnTo>
                  <a:close/>
                </a:path>
              </a:pathLst>
            </a:custGeom>
            <a:solidFill>
              <a:srgbClr val="C9E8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2185" name="Freeform 784"/>
            <p:cNvSpPr>
              <a:spLocks/>
            </p:cNvSpPr>
            <p:nvPr/>
          </p:nvSpPr>
          <p:spPr bwMode="auto">
            <a:xfrm>
              <a:off x="4318" y="3135"/>
              <a:ext cx="54" cy="63"/>
            </a:xfrm>
            <a:custGeom>
              <a:avLst/>
              <a:gdLst>
                <a:gd name="T0" fmla="*/ 3 w 322"/>
                <a:gd name="T1" fmla="*/ 2 h 378"/>
                <a:gd name="T2" fmla="*/ 2 w 322"/>
                <a:gd name="T3" fmla="*/ 3 h 378"/>
                <a:gd name="T4" fmla="*/ 1 w 322"/>
                <a:gd name="T5" fmla="*/ 5 h 378"/>
                <a:gd name="T6" fmla="*/ 0 w 322"/>
                <a:gd name="T7" fmla="*/ 6 h 378"/>
                <a:gd name="T8" fmla="*/ 0 w 322"/>
                <a:gd name="T9" fmla="*/ 7 h 378"/>
                <a:gd name="T10" fmla="*/ 0 w 322"/>
                <a:gd name="T11" fmla="*/ 8 h 378"/>
                <a:gd name="T12" fmla="*/ 1 w 322"/>
                <a:gd name="T13" fmla="*/ 8 h 378"/>
                <a:gd name="T14" fmla="*/ 1 w 322"/>
                <a:gd name="T15" fmla="*/ 9 h 378"/>
                <a:gd name="T16" fmla="*/ 2 w 322"/>
                <a:gd name="T17" fmla="*/ 9 h 378"/>
                <a:gd name="T18" fmla="*/ 2 w 322"/>
                <a:gd name="T19" fmla="*/ 9 h 378"/>
                <a:gd name="T20" fmla="*/ 3 w 322"/>
                <a:gd name="T21" fmla="*/ 10 h 378"/>
                <a:gd name="T22" fmla="*/ 4 w 322"/>
                <a:gd name="T23" fmla="*/ 10 h 378"/>
                <a:gd name="T24" fmla="*/ 5 w 322"/>
                <a:gd name="T25" fmla="*/ 10 h 378"/>
                <a:gd name="T26" fmla="*/ 6 w 322"/>
                <a:gd name="T27" fmla="*/ 10 h 378"/>
                <a:gd name="T28" fmla="*/ 7 w 322"/>
                <a:gd name="T29" fmla="*/ 10 h 378"/>
                <a:gd name="T30" fmla="*/ 8 w 322"/>
                <a:gd name="T31" fmla="*/ 10 h 378"/>
                <a:gd name="T32" fmla="*/ 9 w 322"/>
                <a:gd name="T33" fmla="*/ 10 h 378"/>
                <a:gd name="T34" fmla="*/ 9 w 322"/>
                <a:gd name="T35" fmla="*/ 10 h 378"/>
                <a:gd name="T36" fmla="*/ 9 w 322"/>
                <a:gd name="T37" fmla="*/ 10 h 378"/>
                <a:gd name="T38" fmla="*/ 9 w 322"/>
                <a:gd name="T39" fmla="*/ 10 h 378"/>
                <a:gd name="T40" fmla="*/ 8 w 322"/>
                <a:gd name="T41" fmla="*/ 10 h 378"/>
                <a:gd name="T42" fmla="*/ 7 w 322"/>
                <a:gd name="T43" fmla="*/ 9 h 378"/>
                <a:gd name="T44" fmla="*/ 7 w 322"/>
                <a:gd name="T45" fmla="*/ 9 h 378"/>
                <a:gd name="T46" fmla="*/ 6 w 322"/>
                <a:gd name="T47" fmla="*/ 9 h 378"/>
                <a:gd name="T48" fmla="*/ 5 w 322"/>
                <a:gd name="T49" fmla="*/ 9 h 378"/>
                <a:gd name="T50" fmla="*/ 4 w 322"/>
                <a:gd name="T51" fmla="*/ 9 h 378"/>
                <a:gd name="T52" fmla="*/ 3 w 322"/>
                <a:gd name="T53" fmla="*/ 9 h 378"/>
                <a:gd name="T54" fmla="*/ 2 w 322"/>
                <a:gd name="T55" fmla="*/ 8 h 378"/>
                <a:gd name="T56" fmla="*/ 2 w 322"/>
                <a:gd name="T57" fmla="*/ 8 h 378"/>
                <a:gd name="T58" fmla="*/ 1 w 322"/>
                <a:gd name="T59" fmla="*/ 7 h 378"/>
                <a:gd name="T60" fmla="*/ 1 w 322"/>
                <a:gd name="T61" fmla="*/ 7 h 378"/>
                <a:gd name="T62" fmla="*/ 1 w 322"/>
                <a:gd name="T63" fmla="*/ 6 h 378"/>
                <a:gd name="T64" fmla="*/ 2 w 322"/>
                <a:gd name="T65" fmla="*/ 5 h 378"/>
                <a:gd name="T66" fmla="*/ 2 w 322"/>
                <a:gd name="T67" fmla="*/ 4 h 378"/>
                <a:gd name="T68" fmla="*/ 3 w 322"/>
                <a:gd name="T69" fmla="*/ 3 h 378"/>
                <a:gd name="T70" fmla="*/ 4 w 322"/>
                <a:gd name="T71" fmla="*/ 2 h 378"/>
                <a:gd name="T72" fmla="*/ 4 w 322"/>
                <a:gd name="T73" fmla="*/ 2 h 378"/>
                <a:gd name="T74" fmla="*/ 6 w 322"/>
                <a:gd name="T75" fmla="*/ 1 h 378"/>
                <a:gd name="T76" fmla="*/ 7 w 322"/>
                <a:gd name="T77" fmla="*/ 0 h 378"/>
                <a:gd name="T78" fmla="*/ 7 w 322"/>
                <a:gd name="T79" fmla="*/ 0 h 378"/>
                <a:gd name="T80" fmla="*/ 7 w 322"/>
                <a:gd name="T81" fmla="*/ 0 h 378"/>
                <a:gd name="T82" fmla="*/ 6 w 322"/>
                <a:gd name="T83" fmla="*/ 0 h 378"/>
                <a:gd name="T84" fmla="*/ 5 w 322"/>
                <a:gd name="T85" fmla="*/ 0 h 378"/>
                <a:gd name="T86" fmla="*/ 4 w 322"/>
                <a:gd name="T87" fmla="*/ 1 h 378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322"/>
                <a:gd name="T133" fmla="*/ 0 h 378"/>
                <a:gd name="T134" fmla="*/ 322 w 322"/>
                <a:gd name="T135" fmla="*/ 378 h 378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322" h="378">
                  <a:moveTo>
                    <a:pt x="125" y="49"/>
                  </a:moveTo>
                  <a:lnTo>
                    <a:pt x="100" y="70"/>
                  </a:lnTo>
                  <a:lnTo>
                    <a:pt x="76" y="90"/>
                  </a:lnTo>
                  <a:lnTo>
                    <a:pt x="53" y="115"/>
                  </a:lnTo>
                  <a:lnTo>
                    <a:pt x="34" y="140"/>
                  </a:lnTo>
                  <a:lnTo>
                    <a:pt x="17" y="166"/>
                  </a:lnTo>
                  <a:lnTo>
                    <a:pt x="5" y="195"/>
                  </a:lnTo>
                  <a:lnTo>
                    <a:pt x="0" y="226"/>
                  </a:lnTo>
                  <a:lnTo>
                    <a:pt x="1" y="258"/>
                  </a:lnTo>
                  <a:lnTo>
                    <a:pt x="3" y="266"/>
                  </a:lnTo>
                  <a:lnTo>
                    <a:pt x="5" y="275"/>
                  </a:lnTo>
                  <a:lnTo>
                    <a:pt x="9" y="282"/>
                  </a:lnTo>
                  <a:lnTo>
                    <a:pt x="14" y="290"/>
                  </a:lnTo>
                  <a:lnTo>
                    <a:pt x="19" y="297"/>
                  </a:lnTo>
                  <a:lnTo>
                    <a:pt x="26" y="304"/>
                  </a:lnTo>
                  <a:lnTo>
                    <a:pt x="32" y="310"/>
                  </a:lnTo>
                  <a:lnTo>
                    <a:pt x="41" y="314"/>
                  </a:lnTo>
                  <a:lnTo>
                    <a:pt x="56" y="324"/>
                  </a:lnTo>
                  <a:lnTo>
                    <a:pt x="71" y="332"/>
                  </a:lnTo>
                  <a:lnTo>
                    <a:pt x="86" y="338"/>
                  </a:lnTo>
                  <a:lnTo>
                    <a:pt x="103" y="344"/>
                  </a:lnTo>
                  <a:lnTo>
                    <a:pt x="119" y="350"/>
                  </a:lnTo>
                  <a:lnTo>
                    <a:pt x="136" y="355"/>
                  </a:lnTo>
                  <a:lnTo>
                    <a:pt x="152" y="359"/>
                  </a:lnTo>
                  <a:lnTo>
                    <a:pt x="168" y="363"/>
                  </a:lnTo>
                  <a:lnTo>
                    <a:pt x="186" y="366"/>
                  </a:lnTo>
                  <a:lnTo>
                    <a:pt x="202" y="368"/>
                  </a:lnTo>
                  <a:lnTo>
                    <a:pt x="220" y="371"/>
                  </a:lnTo>
                  <a:lnTo>
                    <a:pt x="238" y="373"/>
                  </a:lnTo>
                  <a:lnTo>
                    <a:pt x="254" y="374"/>
                  </a:lnTo>
                  <a:lnTo>
                    <a:pt x="272" y="375"/>
                  </a:lnTo>
                  <a:lnTo>
                    <a:pt x="289" y="376"/>
                  </a:lnTo>
                  <a:lnTo>
                    <a:pt x="306" y="378"/>
                  </a:lnTo>
                  <a:lnTo>
                    <a:pt x="311" y="378"/>
                  </a:lnTo>
                  <a:lnTo>
                    <a:pt x="316" y="375"/>
                  </a:lnTo>
                  <a:lnTo>
                    <a:pt x="320" y="371"/>
                  </a:lnTo>
                  <a:lnTo>
                    <a:pt x="322" y="366"/>
                  </a:lnTo>
                  <a:lnTo>
                    <a:pt x="322" y="360"/>
                  </a:lnTo>
                  <a:lnTo>
                    <a:pt x="320" y="356"/>
                  </a:lnTo>
                  <a:lnTo>
                    <a:pt x="315" y="352"/>
                  </a:lnTo>
                  <a:lnTo>
                    <a:pt x="309" y="350"/>
                  </a:lnTo>
                  <a:lnTo>
                    <a:pt x="294" y="347"/>
                  </a:lnTo>
                  <a:lnTo>
                    <a:pt x="279" y="344"/>
                  </a:lnTo>
                  <a:lnTo>
                    <a:pt x="263" y="341"/>
                  </a:lnTo>
                  <a:lnTo>
                    <a:pt x="247" y="338"/>
                  </a:lnTo>
                  <a:lnTo>
                    <a:pt x="232" y="336"/>
                  </a:lnTo>
                  <a:lnTo>
                    <a:pt x="216" y="334"/>
                  </a:lnTo>
                  <a:lnTo>
                    <a:pt x="200" y="332"/>
                  </a:lnTo>
                  <a:lnTo>
                    <a:pt x="185" y="328"/>
                  </a:lnTo>
                  <a:lnTo>
                    <a:pt x="170" y="326"/>
                  </a:lnTo>
                  <a:lnTo>
                    <a:pt x="154" y="322"/>
                  </a:lnTo>
                  <a:lnTo>
                    <a:pt x="139" y="318"/>
                  </a:lnTo>
                  <a:lnTo>
                    <a:pt x="124" y="314"/>
                  </a:lnTo>
                  <a:lnTo>
                    <a:pt x="110" y="309"/>
                  </a:lnTo>
                  <a:lnTo>
                    <a:pt x="94" y="303"/>
                  </a:lnTo>
                  <a:lnTo>
                    <a:pt x="80" y="297"/>
                  </a:lnTo>
                  <a:lnTo>
                    <a:pt x="66" y="289"/>
                  </a:lnTo>
                  <a:lnTo>
                    <a:pt x="55" y="281"/>
                  </a:lnTo>
                  <a:lnTo>
                    <a:pt x="45" y="271"/>
                  </a:lnTo>
                  <a:lnTo>
                    <a:pt x="38" y="259"/>
                  </a:lnTo>
                  <a:lnTo>
                    <a:pt x="35" y="245"/>
                  </a:lnTo>
                  <a:lnTo>
                    <a:pt x="34" y="232"/>
                  </a:lnTo>
                  <a:lnTo>
                    <a:pt x="35" y="216"/>
                  </a:lnTo>
                  <a:lnTo>
                    <a:pt x="38" y="200"/>
                  </a:lnTo>
                  <a:lnTo>
                    <a:pt x="43" y="187"/>
                  </a:lnTo>
                  <a:lnTo>
                    <a:pt x="51" y="170"/>
                  </a:lnTo>
                  <a:lnTo>
                    <a:pt x="60" y="152"/>
                  </a:lnTo>
                  <a:lnTo>
                    <a:pt x="71" y="137"/>
                  </a:lnTo>
                  <a:lnTo>
                    <a:pt x="83" y="124"/>
                  </a:lnTo>
                  <a:lnTo>
                    <a:pt x="94" y="110"/>
                  </a:lnTo>
                  <a:lnTo>
                    <a:pt x="107" y="96"/>
                  </a:lnTo>
                  <a:lnTo>
                    <a:pt x="123" y="82"/>
                  </a:lnTo>
                  <a:lnTo>
                    <a:pt x="138" y="69"/>
                  </a:lnTo>
                  <a:lnTo>
                    <a:pt x="153" y="57"/>
                  </a:lnTo>
                  <a:lnTo>
                    <a:pt x="173" y="47"/>
                  </a:lnTo>
                  <a:lnTo>
                    <a:pt x="195" y="38"/>
                  </a:lnTo>
                  <a:lnTo>
                    <a:pt x="218" y="28"/>
                  </a:lnTo>
                  <a:lnTo>
                    <a:pt x="238" y="20"/>
                  </a:lnTo>
                  <a:lnTo>
                    <a:pt x="254" y="13"/>
                  </a:lnTo>
                  <a:lnTo>
                    <a:pt x="264" y="7"/>
                  </a:lnTo>
                  <a:lnTo>
                    <a:pt x="268" y="2"/>
                  </a:lnTo>
                  <a:lnTo>
                    <a:pt x="256" y="0"/>
                  </a:lnTo>
                  <a:lnTo>
                    <a:pt x="240" y="1"/>
                  </a:lnTo>
                  <a:lnTo>
                    <a:pt x="221" y="4"/>
                  </a:lnTo>
                  <a:lnTo>
                    <a:pt x="201" y="10"/>
                  </a:lnTo>
                  <a:lnTo>
                    <a:pt x="180" y="18"/>
                  </a:lnTo>
                  <a:lnTo>
                    <a:pt x="160" y="27"/>
                  </a:lnTo>
                  <a:lnTo>
                    <a:pt x="141" y="38"/>
                  </a:lnTo>
                  <a:lnTo>
                    <a:pt x="125" y="49"/>
                  </a:lnTo>
                  <a:close/>
                </a:path>
              </a:pathLst>
            </a:custGeom>
            <a:solidFill>
              <a:srgbClr val="C9E8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2186" name="Freeform 785"/>
            <p:cNvSpPr>
              <a:spLocks/>
            </p:cNvSpPr>
            <p:nvPr/>
          </p:nvSpPr>
          <p:spPr bwMode="auto">
            <a:xfrm>
              <a:off x="4394" y="3133"/>
              <a:ext cx="47" cy="42"/>
            </a:xfrm>
            <a:custGeom>
              <a:avLst/>
              <a:gdLst>
                <a:gd name="T0" fmla="*/ 6 w 283"/>
                <a:gd name="T1" fmla="*/ 2 h 252"/>
                <a:gd name="T2" fmla="*/ 7 w 283"/>
                <a:gd name="T3" fmla="*/ 3 h 252"/>
                <a:gd name="T4" fmla="*/ 7 w 283"/>
                <a:gd name="T5" fmla="*/ 3 h 252"/>
                <a:gd name="T6" fmla="*/ 7 w 283"/>
                <a:gd name="T7" fmla="*/ 4 h 252"/>
                <a:gd name="T8" fmla="*/ 7 w 283"/>
                <a:gd name="T9" fmla="*/ 4 h 252"/>
                <a:gd name="T10" fmla="*/ 7 w 283"/>
                <a:gd name="T11" fmla="*/ 4 h 252"/>
                <a:gd name="T12" fmla="*/ 7 w 283"/>
                <a:gd name="T13" fmla="*/ 5 h 252"/>
                <a:gd name="T14" fmla="*/ 7 w 283"/>
                <a:gd name="T15" fmla="*/ 5 h 252"/>
                <a:gd name="T16" fmla="*/ 6 w 283"/>
                <a:gd name="T17" fmla="*/ 5 h 252"/>
                <a:gd name="T18" fmla="*/ 6 w 283"/>
                <a:gd name="T19" fmla="*/ 6 h 252"/>
                <a:gd name="T20" fmla="*/ 6 w 283"/>
                <a:gd name="T21" fmla="*/ 6 h 252"/>
                <a:gd name="T22" fmla="*/ 6 w 283"/>
                <a:gd name="T23" fmla="*/ 6 h 252"/>
                <a:gd name="T24" fmla="*/ 5 w 283"/>
                <a:gd name="T25" fmla="*/ 7 h 252"/>
                <a:gd name="T26" fmla="*/ 5 w 283"/>
                <a:gd name="T27" fmla="*/ 7 h 252"/>
                <a:gd name="T28" fmla="*/ 5 w 283"/>
                <a:gd name="T29" fmla="*/ 7 h 252"/>
                <a:gd name="T30" fmla="*/ 5 w 283"/>
                <a:gd name="T31" fmla="*/ 7 h 252"/>
                <a:gd name="T32" fmla="*/ 5 w 283"/>
                <a:gd name="T33" fmla="*/ 7 h 252"/>
                <a:gd name="T34" fmla="*/ 5 w 283"/>
                <a:gd name="T35" fmla="*/ 7 h 252"/>
                <a:gd name="T36" fmla="*/ 6 w 283"/>
                <a:gd name="T37" fmla="*/ 7 h 252"/>
                <a:gd name="T38" fmla="*/ 6 w 283"/>
                <a:gd name="T39" fmla="*/ 7 h 252"/>
                <a:gd name="T40" fmla="*/ 6 w 283"/>
                <a:gd name="T41" fmla="*/ 7 h 252"/>
                <a:gd name="T42" fmla="*/ 6 w 283"/>
                <a:gd name="T43" fmla="*/ 7 h 252"/>
                <a:gd name="T44" fmla="*/ 7 w 283"/>
                <a:gd name="T45" fmla="*/ 6 h 252"/>
                <a:gd name="T46" fmla="*/ 7 w 283"/>
                <a:gd name="T47" fmla="*/ 5 h 252"/>
                <a:gd name="T48" fmla="*/ 8 w 283"/>
                <a:gd name="T49" fmla="*/ 5 h 252"/>
                <a:gd name="T50" fmla="*/ 8 w 283"/>
                <a:gd name="T51" fmla="*/ 4 h 252"/>
                <a:gd name="T52" fmla="*/ 8 w 283"/>
                <a:gd name="T53" fmla="*/ 3 h 252"/>
                <a:gd name="T54" fmla="*/ 7 w 283"/>
                <a:gd name="T55" fmla="*/ 3 h 252"/>
                <a:gd name="T56" fmla="*/ 7 w 283"/>
                <a:gd name="T57" fmla="*/ 2 h 252"/>
                <a:gd name="T58" fmla="*/ 7 w 283"/>
                <a:gd name="T59" fmla="*/ 2 h 252"/>
                <a:gd name="T60" fmla="*/ 6 w 283"/>
                <a:gd name="T61" fmla="*/ 1 h 252"/>
                <a:gd name="T62" fmla="*/ 6 w 283"/>
                <a:gd name="T63" fmla="*/ 1 h 252"/>
                <a:gd name="T64" fmla="*/ 5 w 283"/>
                <a:gd name="T65" fmla="*/ 1 h 252"/>
                <a:gd name="T66" fmla="*/ 4 w 283"/>
                <a:gd name="T67" fmla="*/ 1 h 252"/>
                <a:gd name="T68" fmla="*/ 4 w 283"/>
                <a:gd name="T69" fmla="*/ 1 h 252"/>
                <a:gd name="T70" fmla="*/ 3 w 283"/>
                <a:gd name="T71" fmla="*/ 0 h 252"/>
                <a:gd name="T72" fmla="*/ 3 w 283"/>
                <a:gd name="T73" fmla="*/ 0 h 252"/>
                <a:gd name="T74" fmla="*/ 2 w 283"/>
                <a:gd name="T75" fmla="*/ 0 h 252"/>
                <a:gd name="T76" fmla="*/ 2 w 283"/>
                <a:gd name="T77" fmla="*/ 0 h 252"/>
                <a:gd name="T78" fmla="*/ 1 w 283"/>
                <a:gd name="T79" fmla="*/ 0 h 252"/>
                <a:gd name="T80" fmla="*/ 1 w 283"/>
                <a:gd name="T81" fmla="*/ 0 h 252"/>
                <a:gd name="T82" fmla="*/ 0 w 283"/>
                <a:gd name="T83" fmla="*/ 0 h 252"/>
                <a:gd name="T84" fmla="*/ 0 w 283"/>
                <a:gd name="T85" fmla="*/ 0 h 252"/>
                <a:gd name="T86" fmla="*/ 0 w 283"/>
                <a:gd name="T87" fmla="*/ 0 h 252"/>
                <a:gd name="T88" fmla="*/ 0 w 283"/>
                <a:gd name="T89" fmla="*/ 0 h 252"/>
                <a:gd name="T90" fmla="*/ 0 w 283"/>
                <a:gd name="T91" fmla="*/ 0 h 252"/>
                <a:gd name="T92" fmla="*/ 1 w 283"/>
                <a:gd name="T93" fmla="*/ 0 h 252"/>
                <a:gd name="T94" fmla="*/ 1 w 283"/>
                <a:gd name="T95" fmla="*/ 0 h 252"/>
                <a:gd name="T96" fmla="*/ 1 w 283"/>
                <a:gd name="T97" fmla="*/ 0 h 252"/>
                <a:gd name="T98" fmla="*/ 2 w 283"/>
                <a:gd name="T99" fmla="*/ 1 h 252"/>
                <a:gd name="T100" fmla="*/ 2 w 283"/>
                <a:gd name="T101" fmla="*/ 1 h 252"/>
                <a:gd name="T102" fmla="*/ 3 w 283"/>
                <a:gd name="T103" fmla="*/ 1 h 252"/>
                <a:gd name="T104" fmla="*/ 3 w 283"/>
                <a:gd name="T105" fmla="*/ 1 h 252"/>
                <a:gd name="T106" fmla="*/ 3 w 283"/>
                <a:gd name="T107" fmla="*/ 1 h 252"/>
                <a:gd name="T108" fmla="*/ 4 w 283"/>
                <a:gd name="T109" fmla="*/ 1 h 252"/>
                <a:gd name="T110" fmla="*/ 4 w 283"/>
                <a:gd name="T111" fmla="*/ 1 h 252"/>
                <a:gd name="T112" fmla="*/ 5 w 283"/>
                <a:gd name="T113" fmla="*/ 1 h 252"/>
                <a:gd name="T114" fmla="*/ 5 w 283"/>
                <a:gd name="T115" fmla="*/ 2 h 252"/>
                <a:gd name="T116" fmla="*/ 6 w 283"/>
                <a:gd name="T117" fmla="*/ 2 h 252"/>
                <a:gd name="T118" fmla="*/ 6 w 283"/>
                <a:gd name="T119" fmla="*/ 2 h 252"/>
                <a:gd name="T120" fmla="*/ 6 w 283"/>
                <a:gd name="T121" fmla="*/ 2 h 252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283"/>
                <a:gd name="T184" fmla="*/ 0 h 252"/>
                <a:gd name="T185" fmla="*/ 283 w 283"/>
                <a:gd name="T186" fmla="*/ 252 h 252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283" h="252">
                  <a:moveTo>
                    <a:pt x="235" y="77"/>
                  </a:moveTo>
                  <a:lnTo>
                    <a:pt x="248" y="91"/>
                  </a:lnTo>
                  <a:lnTo>
                    <a:pt x="256" y="107"/>
                  </a:lnTo>
                  <a:lnTo>
                    <a:pt x="259" y="124"/>
                  </a:lnTo>
                  <a:lnTo>
                    <a:pt x="259" y="142"/>
                  </a:lnTo>
                  <a:lnTo>
                    <a:pt x="257" y="157"/>
                  </a:lnTo>
                  <a:lnTo>
                    <a:pt x="252" y="170"/>
                  </a:lnTo>
                  <a:lnTo>
                    <a:pt x="244" y="183"/>
                  </a:lnTo>
                  <a:lnTo>
                    <a:pt x="236" y="193"/>
                  </a:lnTo>
                  <a:lnTo>
                    <a:pt x="225" y="204"/>
                  </a:lnTo>
                  <a:lnTo>
                    <a:pt x="215" y="214"/>
                  </a:lnTo>
                  <a:lnTo>
                    <a:pt x="204" y="224"/>
                  </a:lnTo>
                  <a:lnTo>
                    <a:pt x="194" y="234"/>
                  </a:lnTo>
                  <a:lnTo>
                    <a:pt x="191" y="238"/>
                  </a:lnTo>
                  <a:lnTo>
                    <a:pt x="191" y="241"/>
                  </a:lnTo>
                  <a:lnTo>
                    <a:pt x="191" y="245"/>
                  </a:lnTo>
                  <a:lnTo>
                    <a:pt x="194" y="248"/>
                  </a:lnTo>
                  <a:lnTo>
                    <a:pt x="197" y="250"/>
                  </a:lnTo>
                  <a:lnTo>
                    <a:pt x="202" y="252"/>
                  </a:lnTo>
                  <a:lnTo>
                    <a:pt x="205" y="250"/>
                  </a:lnTo>
                  <a:lnTo>
                    <a:pt x="209" y="248"/>
                  </a:lnTo>
                  <a:lnTo>
                    <a:pt x="232" y="233"/>
                  </a:lnTo>
                  <a:lnTo>
                    <a:pt x="252" y="214"/>
                  </a:lnTo>
                  <a:lnTo>
                    <a:pt x="268" y="192"/>
                  </a:lnTo>
                  <a:lnTo>
                    <a:pt x="278" y="167"/>
                  </a:lnTo>
                  <a:lnTo>
                    <a:pt x="283" y="141"/>
                  </a:lnTo>
                  <a:lnTo>
                    <a:pt x="280" y="115"/>
                  </a:lnTo>
                  <a:lnTo>
                    <a:pt x="271" y="91"/>
                  </a:lnTo>
                  <a:lnTo>
                    <a:pt x="252" y="69"/>
                  </a:lnTo>
                  <a:lnTo>
                    <a:pt x="238" y="57"/>
                  </a:lnTo>
                  <a:lnTo>
                    <a:pt x="222" y="48"/>
                  </a:lnTo>
                  <a:lnTo>
                    <a:pt x="204" y="39"/>
                  </a:lnTo>
                  <a:lnTo>
                    <a:pt x="184" y="31"/>
                  </a:lnTo>
                  <a:lnTo>
                    <a:pt x="164" y="23"/>
                  </a:lnTo>
                  <a:lnTo>
                    <a:pt x="144" y="17"/>
                  </a:lnTo>
                  <a:lnTo>
                    <a:pt x="123" y="13"/>
                  </a:lnTo>
                  <a:lnTo>
                    <a:pt x="103" y="8"/>
                  </a:lnTo>
                  <a:lnTo>
                    <a:pt x="83" y="5"/>
                  </a:lnTo>
                  <a:lnTo>
                    <a:pt x="66" y="2"/>
                  </a:lnTo>
                  <a:lnTo>
                    <a:pt x="48" y="0"/>
                  </a:lnTo>
                  <a:lnTo>
                    <a:pt x="34" y="0"/>
                  </a:lnTo>
                  <a:lnTo>
                    <a:pt x="21" y="0"/>
                  </a:lnTo>
                  <a:lnTo>
                    <a:pt x="11" y="0"/>
                  </a:lnTo>
                  <a:lnTo>
                    <a:pt x="4" y="2"/>
                  </a:lnTo>
                  <a:lnTo>
                    <a:pt x="0" y="5"/>
                  </a:lnTo>
                  <a:lnTo>
                    <a:pt x="12" y="7"/>
                  </a:lnTo>
                  <a:lnTo>
                    <a:pt x="24" y="8"/>
                  </a:lnTo>
                  <a:lnTo>
                    <a:pt x="38" y="10"/>
                  </a:lnTo>
                  <a:lnTo>
                    <a:pt x="52" y="13"/>
                  </a:lnTo>
                  <a:lnTo>
                    <a:pt x="66" y="16"/>
                  </a:lnTo>
                  <a:lnTo>
                    <a:pt x="82" y="18"/>
                  </a:lnTo>
                  <a:lnTo>
                    <a:pt x="98" y="22"/>
                  </a:lnTo>
                  <a:lnTo>
                    <a:pt x="114" y="25"/>
                  </a:lnTo>
                  <a:lnTo>
                    <a:pt x="129" y="30"/>
                  </a:lnTo>
                  <a:lnTo>
                    <a:pt x="146" y="34"/>
                  </a:lnTo>
                  <a:lnTo>
                    <a:pt x="162" y="39"/>
                  </a:lnTo>
                  <a:lnTo>
                    <a:pt x="177" y="45"/>
                  </a:lnTo>
                  <a:lnTo>
                    <a:pt x="193" y="52"/>
                  </a:lnTo>
                  <a:lnTo>
                    <a:pt x="208" y="60"/>
                  </a:lnTo>
                  <a:lnTo>
                    <a:pt x="222" y="68"/>
                  </a:lnTo>
                  <a:lnTo>
                    <a:pt x="235" y="77"/>
                  </a:lnTo>
                  <a:close/>
                </a:path>
              </a:pathLst>
            </a:custGeom>
            <a:solidFill>
              <a:srgbClr val="C9E8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2187" name="Freeform 786"/>
            <p:cNvSpPr>
              <a:spLocks/>
            </p:cNvSpPr>
            <p:nvPr/>
          </p:nvSpPr>
          <p:spPr bwMode="auto">
            <a:xfrm>
              <a:off x="4298" y="3153"/>
              <a:ext cx="19" cy="39"/>
            </a:xfrm>
            <a:custGeom>
              <a:avLst/>
              <a:gdLst>
                <a:gd name="T0" fmla="*/ 0 w 114"/>
                <a:gd name="T1" fmla="*/ 3 h 238"/>
                <a:gd name="T2" fmla="*/ 0 w 114"/>
                <a:gd name="T3" fmla="*/ 4 h 238"/>
                <a:gd name="T4" fmla="*/ 0 w 114"/>
                <a:gd name="T5" fmla="*/ 5 h 238"/>
                <a:gd name="T6" fmla="*/ 0 w 114"/>
                <a:gd name="T7" fmla="*/ 5 h 238"/>
                <a:gd name="T8" fmla="*/ 1 w 114"/>
                <a:gd name="T9" fmla="*/ 5 h 238"/>
                <a:gd name="T10" fmla="*/ 1 w 114"/>
                <a:gd name="T11" fmla="*/ 6 h 238"/>
                <a:gd name="T12" fmla="*/ 2 w 114"/>
                <a:gd name="T13" fmla="*/ 6 h 238"/>
                <a:gd name="T14" fmla="*/ 2 w 114"/>
                <a:gd name="T15" fmla="*/ 6 h 238"/>
                <a:gd name="T16" fmla="*/ 2 w 114"/>
                <a:gd name="T17" fmla="*/ 6 h 238"/>
                <a:gd name="T18" fmla="*/ 3 w 114"/>
                <a:gd name="T19" fmla="*/ 6 h 238"/>
                <a:gd name="T20" fmla="*/ 3 w 114"/>
                <a:gd name="T21" fmla="*/ 6 h 238"/>
                <a:gd name="T22" fmla="*/ 3 w 114"/>
                <a:gd name="T23" fmla="*/ 6 h 238"/>
                <a:gd name="T24" fmla="*/ 3 w 114"/>
                <a:gd name="T25" fmla="*/ 6 h 238"/>
                <a:gd name="T26" fmla="*/ 3 w 114"/>
                <a:gd name="T27" fmla="*/ 6 h 238"/>
                <a:gd name="T28" fmla="*/ 3 w 114"/>
                <a:gd name="T29" fmla="*/ 6 h 238"/>
                <a:gd name="T30" fmla="*/ 3 w 114"/>
                <a:gd name="T31" fmla="*/ 6 h 238"/>
                <a:gd name="T32" fmla="*/ 3 w 114"/>
                <a:gd name="T33" fmla="*/ 6 h 238"/>
                <a:gd name="T34" fmla="*/ 2 w 114"/>
                <a:gd name="T35" fmla="*/ 5 h 238"/>
                <a:gd name="T36" fmla="*/ 2 w 114"/>
                <a:gd name="T37" fmla="*/ 5 h 238"/>
                <a:gd name="T38" fmla="*/ 1 w 114"/>
                <a:gd name="T39" fmla="*/ 5 h 238"/>
                <a:gd name="T40" fmla="*/ 1 w 114"/>
                <a:gd name="T41" fmla="*/ 4 h 238"/>
                <a:gd name="T42" fmla="*/ 1 w 114"/>
                <a:gd name="T43" fmla="*/ 4 h 238"/>
                <a:gd name="T44" fmla="*/ 1 w 114"/>
                <a:gd name="T45" fmla="*/ 3 h 238"/>
                <a:gd name="T46" fmla="*/ 1 w 114"/>
                <a:gd name="T47" fmla="*/ 3 h 238"/>
                <a:gd name="T48" fmla="*/ 1 w 114"/>
                <a:gd name="T49" fmla="*/ 2 h 238"/>
                <a:gd name="T50" fmla="*/ 1 w 114"/>
                <a:gd name="T51" fmla="*/ 2 h 238"/>
                <a:gd name="T52" fmla="*/ 2 w 114"/>
                <a:gd name="T53" fmla="*/ 2 h 238"/>
                <a:gd name="T54" fmla="*/ 2 w 114"/>
                <a:gd name="T55" fmla="*/ 1 h 238"/>
                <a:gd name="T56" fmla="*/ 2 w 114"/>
                <a:gd name="T57" fmla="*/ 1 h 238"/>
                <a:gd name="T58" fmla="*/ 2 w 114"/>
                <a:gd name="T59" fmla="*/ 1 h 238"/>
                <a:gd name="T60" fmla="*/ 3 w 114"/>
                <a:gd name="T61" fmla="*/ 0 h 238"/>
                <a:gd name="T62" fmla="*/ 3 w 114"/>
                <a:gd name="T63" fmla="*/ 0 h 238"/>
                <a:gd name="T64" fmla="*/ 3 w 114"/>
                <a:gd name="T65" fmla="*/ 0 h 238"/>
                <a:gd name="T66" fmla="*/ 3 w 114"/>
                <a:gd name="T67" fmla="*/ 0 h 238"/>
                <a:gd name="T68" fmla="*/ 3 w 114"/>
                <a:gd name="T69" fmla="*/ 0 h 238"/>
                <a:gd name="T70" fmla="*/ 2 w 114"/>
                <a:gd name="T71" fmla="*/ 0 h 238"/>
                <a:gd name="T72" fmla="*/ 2 w 114"/>
                <a:gd name="T73" fmla="*/ 1 h 238"/>
                <a:gd name="T74" fmla="*/ 1 w 114"/>
                <a:gd name="T75" fmla="*/ 1 h 238"/>
                <a:gd name="T76" fmla="*/ 1 w 114"/>
                <a:gd name="T77" fmla="*/ 2 h 238"/>
                <a:gd name="T78" fmla="*/ 0 w 114"/>
                <a:gd name="T79" fmla="*/ 3 h 238"/>
                <a:gd name="T80" fmla="*/ 0 w 114"/>
                <a:gd name="T81" fmla="*/ 3 h 238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114"/>
                <a:gd name="T124" fmla="*/ 0 h 238"/>
                <a:gd name="T125" fmla="*/ 114 w 114"/>
                <a:gd name="T126" fmla="*/ 238 h 238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114" h="238">
                  <a:moveTo>
                    <a:pt x="0" y="130"/>
                  </a:moveTo>
                  <a:lnTo>
                    <a:pt x="0" y="149"/>
                  </a:lnTo>
                  <a:lnTo>
                    <a:pt x="4" y="168"/>
                  </a:lnTo>
                  <a:lnTo>
                    <a:pt x="12" y="185"/>
                  </a:lnTo>
                  <a:lnTo>
                    <a:pt x="24" y="200"/>
                  </a:lnTo>
                  <a:lnTo>
                    <a:pt x="38" y="213"/>
                  </a:lnTo>
                  <a:lnTo>
                    <a:pt x="55" y="224"/>
                  </a:lnTo>
                  <a:lnTo>
                    <a:pt x="73" y="232"/>
                  </a:lnTo>
                  <a:lnTo>
                    <a:pt x="92" y="237"/>
                  </a:lnTo>
                  <a:lnTo>
                    <a:pt x="98" y="238"/>
                  </a:lnTo>
                  <a:lnTo>
                    <a:pt x="104" y="235"/>
                  </a:lnTo>
                  <a:lnTo>
                    <a:pt x="109" y="232"/>
                  </a:lnTo>
                  <a:lnTo>
                    <a:pt x="111" y="227"/>
                  </a:lnTo>
                  <a:lnTo>
                    <a:pt x="111" y="222"/>
                  </a:lnTo>
                  <a:lnTo>
                    <a:pt x="110" y="216"/>
                  </a:lnTo>
                  <a:lnTo>
                    <a:pt x="106" y="211"/>
                  </a:lnTo>
                  <a:lnTo>
                    <a:pt x="100" y="209"/>
                  </a:lnTo>
                  <a:lnTo>
                    <a:pt x="82" y="202"/>
                  </a:lnTo>
                  <a:lnTo>
                    <a:pt x="64" y="193"/>
                  </a:lnTo>
                  <a:lnTo>
                    <a:pt x="50" y="180"/>
                  </a:lnTo>
                  <a:lnTo>
                    <a:pt x="39" y="167"/>
                  </a:lnTo>
                  <a:lnTo>
                    <a:pt x="32" y="149"/>
                  </a:lnTo>
                  <a:lnTo>
                    <a:pt x="29" y="131"/>
                  </a:lnTo>
                  <a:lnTo>
                    <a:pt x="29" y="111"/>
                  </a:lnTo>
                  <a:lnTo>
                    <a:pt x="35" y="91"/>
                  </a:lnTo>
                  <a:lnTo>
                    <a:pt x="42" y="76"/>
                  </a:lnTo>
                  <a:lnTo>
                    <a:pt x="51" y="62"/>
                  </a:lnTo>
                  <a:lnTo>
                    <a:pt x="62" y="49"/>
                  </a:lnTo>
                  <a:lnTo>
                    <a:pt x="73" y="38"/>
                  </a:lnTo>
                  <a:lnTo>
                    <a:pt x="84" y="28"/>
                  </a:lnTo>
                  <a:lnTo>
                    <a:pt x="96" y="18"/>
                  </a:lnTo>
                  <a:lnTo>
                    <a:pt x="106" y="9"/>
                  </a:lnTo>
                  <a:lnTo>
                    <a:pt x="114" y="1"/>
                  </a:lnTo>
                  <a:lnTo>
                    <a:pt x="106" y="0"/>
                  </a:lnTo>
                  <a:lnTo>
                    <a:pt x="93" y="6"/>
                  </a:lnTo>
                  <a:lnTo>
                    <a:pt x="76" y="18"/>
                  </a:lnTo>
                  <a:lnTo>
                    <a:pt x="56" y="36"/>
                  </a:lnTo>
                  <a:lnTo>
                    <a:pt x="37" y="57"/>
                  </a:lnTo>
                  <a:lnTo>
                    <a:pt x="20" y="80"/>
                  </a:lnTo>
                  <a:lnTo>
                    <a:pt x="7" y="106"/>
                  </a:lnTo>
                  <a:lnTo>
                    <a:pt x="0" y="130"/>
                  </a:lnTo>
                  <a:close/>
                </a:path>
              </a:pathLst>
            </a:custGeom>
            <a:solidFill>
              <a:srgbClr val="C9E8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2188" name="Freeform 787"/>
            <p:cNvSpPr>
              <a:spLocks/>
            </p:cNvSpPr>
            <p:nvPr/>
          </p:nvSpPr>
          <p:spPr bwMode="auto">
            <a:xfrm>
              <a:off x="4432" y="3130"/>
              <a:ext cx="41" cy="52"/>
            </a:xfrm>
            <a:custGeom>
              <a:avLst/>
              <a:gdLst>
                <a:gd name="T0" fmla="*/ 6 w 246"/>
                <a:gd name="T1" fmla="*/ 4 h 310"/>
                <a:gd name="T2" fmla="*/ 6 w 246"/>
                <a:gd name="T3" fmla="*/ 4 h 310"/>
                <a:gd name="T4" fmla="*/ 6 w 246"/>
                <a:gd name="T5" fmla="*/ 5 h 310"/>
                <a:gd name="T6" fmla="*/ 6 w 246"/>
                <a:gd name="T7" fmla="*/ 5 h 310"/>
                <a:gd name="T8" fmla="*/ 6 w 246"/>
                <a:gd name="T9" fmla="*/ 6 h 310"/>
                <a:gd name="T10" fmla="*/ 5 w 246"/>
                <a:gd name="T11" fmla="*/ 6 h 310"/>
                <a:gd name="T12" fmla="*/ 5 w 246"/>
                <a:gd name="T13" fmla="*/ 7 h 310"/>
                <a:gd name="T14" fmla="*/ 4 w 246"/>
                <a:gd name="T15" fmla="*/ 7 h 310"/>
                <a:gd name="T16" fmla="*/ 4 w 246"/>
                <a:gd name="T17" fmla="*/ 8 h 310"/>
                <a:gd name="T18" fmla="*/ 4 w 246"/>
                <a:gd name="T19" fmla="*/ 8 h 310"/>
                <a:gd name="T20" fmla="*/ 3 w 246"/>
                <a:gd name="T21" fmla="*/ 8 h 310"/>
                <a:gd name="T22" fmla="*/ 3 w 246"/>
                <a:gd name="T23" fmla="*/ 9 h 310"/>
                <a:gd name="T24" fmla="*/ 4 w 246"/>
                <a:gd name="T25" fmla="*/ 9 h 310"/>
                <a:gd name="T26" fmla="*/ 4 w 246"/>
                <a:gd name="T27" fmla="*/ 9 h 310"/>
                <a:gd name="T28" fmla="*/ 4 w 246"/>
                <a:gd name="T29" fmla="*/ 8 h 310"/>
                <a:gd name="T30" fmla="*/ 5 w 246"/>
                <a:gd name="T31" fmla="*/ 8 h 310"/>
                <a:gd name="T32" fmla="*/ 6 w 246"/>
                <a:gd name="T33" fmla="*/ 7 h 310"/>
                <a:gd name="T34" fmla="*/ 7 w 246"/>
                <a:gd name="T35" fmla="*/ 6 h 310"/>
                <a:gd name="T36" fmla="*/ 7 w 246"/>
                <a:gd name="T37" fmla="*/ 5 h 310"/>
                <a:gd name="T38" fmla="*/ 7 w 246"/>
                <a:gd name="T39" fmla="*/ 4 h 310"/>
                <a:gd name="T40" fmla="*/ 6 w 246"/>
                <a:gd name="T41" fmla="*/ 3 h 310"/>
                <a:gd name="T42" fmla="*/ 6 w 246"/>
                <a:gd name="T43" fmla="*/ 3 h 310"/>
                <a:gd name="T44" fmla="*/ 5 w 246"/>
                <a:gd name="T45" fmla="*/ 2 h 310"/>
                <a:gd name="T46" fmla="*/ 4 w 246"/>
                <a:gd name="T47" fmla="*/ 2 h 310"/>
                <a:gd name="T48" fmla="*/ 4 w 246"/>
                <a:gd name="T49" fmla="*/ 1 h 310"/>
                <a:gd name="T50" fmla="*/ 3 w 246"/>
                <a:gd name="T51" fmla="*/ 1 h 310"/>
                <a:gd name="T52" fmla="*/ 2 w 246"/>
                <a:gd name="T53" fmla="*/ 1 h 310"/>
                <a:gd name="T54" fmla="*/ 1 w 246"/>
                <a:gd name="T55" fmla="*/ 0 h 310"/>
                <a:gd name="T56" fmla="*/ 1 w 246"/>
                <a:gd name="T57" fmla="*/ 0 h 310"/>
                <a:gd name="T58" fmla="*/ 0 w 246"/>
                <a:gd name="T59" fmla="*/ 0 h 310"/>
                <a:gd name="T60" fmla="*/ 0 w 246"/>
                <a:gd name="T61" fmla="*/ 0 h 310"/>
                <a:gd name="T62" fmla="*/ 1 w 246"/>
                <a:gd name="T63" fmla="*/ 0 h 310"/>
                <a:gd name="T64" fmla="*/ 2 w 246"/>
                <a:gd name="T65" fmla="*/ 1 h 310"/>
                <a:gd name="T66" fmla="*/ 2 w 246"/>
                <a:gd name="T67" fmla="*/ 1 h 310"/>
                <a:gd name="T68" fmla="*/ 3 w 246"/>
                <a:gd name="T69" fmla="*/ 2 h 310"/>
                <a:gd name="T70" fmla="*/ 4 w 246"/>
                <a:gd name="T71" fmla="*/ 2 h 310"/>
                <a:gd name="T72" fmla="*/ 5 w 246"/>
                <a:gd name="T73" fmla="*/ 3 h 310"/>
                <a:gd name="T74" fmla="*/ 5 w 246"/>
                <a:gd name="T75" fmla="*/ 3 h 310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246"/>
                <a:gd name="T115" fmla="*/ 0 h 310"/>
                <a:gd name="T116" fmla="*/ 246 w 246"/>
                <a:gd name="T117" fmla="*/ 310 h 310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246" h="310">
                  <a:moveTo>
                    <a:pt x="199" y="116"/>
                  </a:moveTo>
                  <a:lnTo>
                    <a:pt x="207" y="124"/>
                  </a:lnTo>
                  <a:lnTo>
                    <a:pt x="214" y="133"/>
                  </a:lnTo>
                  <a:lnTo>
                    <a:pt x="219" y="143"/>
                  </a:lnTo>
                  <a:lnTo>
                    <a:pt x="223" y="154"/>
                  </a:lnTo>
                  <a:lnTo>
                    <a:pt x="225" y="164"/>
                  </a:lnTo>
                  <a:lnTo>
                    <a:pt x="225" y="176"/>
                  </a:lnTo>
                  <a:lnTo>
                    <a:pt x="221" y="187"/>
                  </a:lnTo>
                  <a:lnTo>
                    <a:pt x="216" y="197"/>
                  </a:lnTo>
                  <a:lnTo>
                    <a:pt x="208" y="209"/>
                  </a:lnTo>
                  <a:lnTo>
                    <a:pt x="199" y="219"/>
                  </a:lnTo>
                  <a:lnTo>
                    <a:pt x="188" y="228"/>
                  </a:lnTo>
                  <a:lnTo>
                    <a:pt x="177" y="238"/>
                  </a:lnTo>
                  <a:lnTo>
                    <a:pt x="166" y="246"/>
                  </a:lnTo>
                  <a:lnTo>
                    <a:pt x="154" y="255"/>
                  </a:lnTo>
                  <a:lnTo>
                    <a:pt x="143" y="264"/>
                  </a:lnTo>
                  <a:lnTo>
                    <a:pt x="132" y="274"/>
                  </a:lnTo>
                  <a:lnTo>
                    <a:pt x="129" y="278"/>
                  </a:lnTo>
                  <a:lnTo>
                    <a:pt x="126" y="282"/>
                  </a:lnTo>
                  <a:lnTo>
                    <a:pt x="124" y="287"/>
                  </a:lnTo>
                  <a:lnTo>
                    <a:pt x="121" y="292"/>
                  </a:lnTo>
                  <a:lnTo>
                    <a:pt x="120" y="296"/>
                  </a:lnTo>
                  <a:lnTo>
                    <a:pt x="120" y="301"/>
                  </a:lnTo>
                  <a:lnTo>
                    <a:pt x="121" y="305"/>
                  </a:lnTo>
                  <a:lnTo>
                    <a:pt x="125" y="309"/>
                  </a:lnTo>
                  <a:lnTo>
                    <a:pt x="130" y="310"/>
                  </a:lnTo>
                  <a:lnTo>
                    <a:pt x="134" y="310"/>
                  </a:lnTo>
                  <a:lnTo>
                    <a:pt x="139" y="309"/>
                  </a:lnTo>
                  <a:lnTo>
                    <a:pt x="143" y="305"/>
                  </a:lnTo>
                  <a:lnTo>
                    <a:pt x="154" y="293"/>
                  </a:lnTo>
                  <a:lnTo>
                    <a:pt x="167" y="280"/>
                  </a:lnTo>
                  <a:lnTo>
                    <a:pt x="180" y="269"/>
                  </a:lnTo>
                  <a:lnTo>
                    <a:pt x="194" y="257"/>
                  </a:lnTo>
                  <a:lnTo>
                    <a:pt x="207" y="246"/>
                  </a:lnTo>
                  <a:lnTo>
                    <a:pt x="219" y="233"/>
                  </a:lnTo>
                  <a:lnTo>
                    <a:pt x="231" y="219"/>
                  </a:lnTo>
                  <a:lnTo>
                    <a:pt x="239" y="204"/>
                  </a:lnTo>
                  <a:lnTo>
                    <a:pt x="245" y="187"/>
                  </a:lnTo>
                  <a:lnTo>
                    <a:pt x="246" y="170"/>
                  </a:lnTo>
                  <a:lnTo>
                    <a:pt x="242" y="153"/>
                  </a:lnTo>
                  <a:lnTo>
                    <a:pt x="236" y="136"/>
                  </a:lnTo>
                  <a:lnTo>
                    <a:pt x="227" y="120"/>
                  </a:lnTo>
                  <a:lnTo>
                    <a:pt x="215" y="107"/>
                  </a:lnTo>
                  <a:lnTo>
                    <a:pt x="201" y="94"/>
                  </a:lnTo>
                  <a:lnTo>
                    <a:pt x="187" y="82"/>
                  </a:lnTo>
                  <a:lnTo>
                    <a:pt x="177" y="74"/>
                  </a:lnTo>
                  <a:lnTo>
                    <a:pt x="165" y="68"/>
                  </a:lnTo>
                  <a:lnTo>
                    <a:pt x="152" y="60"/>
                  </a:lnTo>
                  <a:lnTo>
                    <a:pt x="139" y="51"/>
                  </a:lnTo>
                  <a:lnTo>
                    <a:pt x="126" y="43"/>
                  </a:lnTo>
                  <a:lnTo>
                    <a:pt x="112" y="35"/>
                  </a:lnTo>
                  <a:lnTo>
                    <a:pt x="98" y="28"/>
                  </a:lnTo>
                  <a:lnTo>
                    <a:pt x="85" y="22"/>
                  </a:lnTo>
                  <a:lnTo>
                    <a:pt x="72" y="16"/>
                  </a:lnTo>
                  <a:lnTo>
                    <a:pt x="59" y="10"/>
                  </a:lnTo>
                  <a:lnTo>
                    <a:pt x="46" y="7"/>
                  </a:lnTo>
                  <a:lnTo>
                    <a:pt x="35" y="3"/>
                  </a:lnTo>
                  <a:lnTo>
                    <a:pt x="24" y="1"/>
                  </a:lnTo>
                  <a:lnTo>
                    <a:pt x="15" y="0"/>
                  </a:lnTo>
                  <a:lnTo>
                    <a:pt x="7" y="1"/>
                  </a:lnTo>
                  <a:lnTo>
                    <a:pt x="0" y="3"/>
                  </a:lnTo>
                  <a:lnTo>
                    <a:pt x="8" y="6"/>
                  </a:lnTo>
                  <a:lnTo>
                    <a:pt x="17" y="9"/>
                  </a:lnTo>
                  <a:lnTo>
                    <a:pt x="28" y="14"/>
                  </a:lnTo>
                  <a:lnTo>
                    <a:pt x="38" y="18"/>
                  </a:lnTo>
                  <a:lnTo>
                    <a:pt x="51" y="24"/>
                  </a:lnTo>
                  <a:lnTo>
                    <a:pt x="64" y="30"/>
                  </a:lnTo>
                  <a:lnTo>
                    <a:pt x="78" y="37"/>
                  </a:lnTo>
                  <a:lnTo>
                    <a:pt x="92" y="43"/>
                  </a:lnTo>
                  <a:lnTo>
                    <a:pt x="106" y="51"/>
                  </a:lnTo>
                  <a:lnTo>
                    <a:pt x="120" y="60"/>
                  </a:lnTo>
                  <a:lnTo>
                    <a:pt x="134" y="69"/>
                  </a:lnTo>
                  <a:lnTo>
                    <a:pt x="148" y="78"/>
                  </a:lnTo>
                  <a:lnTo>
                    <a:pt x="163" y="87"/>
                  </a:lnTo>
                  <a:lnTo>
                    <a:pt x="175" y="96"/>
                  </a:lnTo>
                  <a:lnTo>
                    <a:pt x="187" y="105"/>
                  </a:lnTo>
                  <a:lnTo>
                    <a:pt x="199" y="116"/>
                  </a:lnTo>
                  <a:close/>
                </a:path>
              </a:pathLst>
            </a:custGeom>
            <a:solidFill>
              <a:srgbClr val="C9E8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2189" name="Freeform 788"/>
            <p:cNvSpPr>
              <a:spLocks/>
            </p:cNvSpPr>
            <p:nvPr/>
          </p:nvSpPr>
          <p:spPr bwMode="auto">
            <a:xfrm>
              <a:off x="4387" y="3191"/>
              <a:ext cx="14" cy="31"/>
            </a:xfrm>
            <a:custGeom>
              <a:avLst/>
              <a:gdLst>
                <a:gd name="T0" fmla="*/ 1 w 83"/>
                <a:gd name="T1" fmla="*/ 0 h 187"/>
                <a:gd name="T2" fmla="*/ 1 w 83"/>
                <a:gd name="T3" fmla="*/ 0 h 187"/>
                <a:gd name="T4" fmla="*/ 1 w 83"/>
                <a:gd name="T5" fmla="*/ 0 h 187"/>
                <a:gd name="T6" fmla="*/ 1 w 83"/>
                <a:gd name="T7" fmla="*/ 0 h 187"/>
                <a:gd name="T8" fmla="*/ 0 w 83"/>
                <a:gd name="T9" fmla="*/ 0 h 187"/>
                <a:gd name="T10" fmla="*/ 0 w 83"/>
                <a:gd name="T11" fmla="*/ 0 h 187"/>
                <a:gd name="T12" fmla="*/ 0 w 83"/>
                <a:gd name="T13" fmla="*/ 0 h 187"/>
                <a:gd name="T14" fmla="*/ 0 w 83"/>
                <a:gd name="T15" fmla="*/ 0 h 187"/>
                <a:gd name="T16" fmla="*/ 0 w 83"/>
                <a:gd name="T17" fmla="*/ 0 h 187"/>
                <a:gd name="T18" fmla="*/ 0 w 83"/>
                <a:gd name="T19" fmla="*/ 1 h 187"/>
                <a:gd name="T20" fmla="*/ 1 w 83"/>
                <a:gd name="T21" fmla="*/ 2 h 187"/>
                <a:gd name="T22" fmla="*/ 1 w 83"/>
                <a:gd name="T23" fmla="*/ 3 h 187"/>
                <a:gd name="T24" fmla="*/ 1 w 83"/>
                <a:gd name="T25" fmla="*/ 3 h 187"/>
                <a:gd name="T26" fmla="*/ 2 w 83"/>
                <a:gd name="T27" fmla="*/ 4 h 187"/>
                <a:gd name="T28" fmla="*/ 2 w 83"/>
                <a:gd name="T29" fmla="*/ 5 h 187"/>
                <a:gd name="T30" fmla="*/ 2 w 83"/>
                <a:gd name="T31" fmla="*/ 5 h 187"/>
                <a:gd name="T32" fmla="*/ 2 w 83"/>
                <a:gd name="T33" fmla="*/ 5 h 187"/>
                <a:gd name="T34" fmla="*/ 2 w 83"/>
                <a:gd name="T35" fmla="*/ 5 h 187"/>
                <a:gd name="T36" fmla="*/ 2 w 83"/>
                <a:gd name="T37" fmla="*/ 4 h 187"/>
                <a:gd name="T38" fmla="*/ 2 w 83"/>
                <a:gd name="T39" fmla="*/ 4 h 187"/>
                <a:gd name="T40" fmla="*/ 2 w 83"/>
                <a:gd name="T41" fmla="*/ 3 h 187"/>
                <a:gd name="T42" fmla="*/ 2 w 83"/>
                <a:gd name="T43" fmla="*/ 2 h 187"/>
                <a:gd name="T44" fmla="*/ 1 w 83"/>
                <a:gd name="T45" fmla="*/ 2 h 187"/>
                <a:gd name="T46" fmla="*/ 1 w 83"/>
                <a:gd name="T47" fmla="*/ 1 h 187"/>
                <a:gd name="T48" fmla="*/ 1 w 83"/>
                <a:gd name="T49" fmla="*/ 0 h 187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83"/>
                <a:gd name="T76" fmla="*/ 0 h 187"/>
                <a:gd name="T77" fmla="*/ 83 w 83"/>
                <a:gd name="T78" fmla="*/ 187 h 187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83" h="187">
                  <a:moveTo>
                    <a:pt x="31" y="14"/>
                  </a:moveTo>
                  <a:lnTo>
                    <a:pt x="29" y="8"/>
                  </a:lnTo>
                  <a:lnTo>
                    <a:pt x="25" y="3"/>
                  </a:lnTo>
                  <a:lnTo>
                    <a:pt x="19" y="1"/>
                  </a:lnTo>
                  <a:lnTo>
                    <a:pt x="14" y="0"/>
                  </a:lnTo>
                  <a:lnTo>
                    <a:pt x="8" y="2"/>
                  </a:lnTo>
                  <a:lnTo>
                    <a:pt x="3" y="5"/>
                  </a:lnTo>
                  <a:lnTo>
                    <a:pt x="0" y="11"/>
                  </a:lnTo>
                  <a:lnTo>
                    <a:pt x="0" y="17"/>
                  </a:lnTo>
                  <a:lnTo>
                    <a:pt x="5" y="42"/>
                  </a:lnTo>
                  <a:lnTo>
                    <a:pt x="15" y="71"/>
                  </a:lnTo>
                  <a:lnTo>
                    <a:pt x="27" y="100"/>
                  </a:lnTo>
                  <a:lnTo>
                    <a:pt x="41" y="127"/>
                  </a:lnTo>
                  <a:lnTo>
                    <a:pt x="55" y="151"/>
                  </a:lnTo>
                  <a:lnTo>
                    <a:pt x="68" y="171"/>
                  </a:lnTo>
                  <a:lnTo>
                    <a:pt x="77" y="184"/>
                  </a:lnTo>
                  <a:lnTo>
                    <a:pt x="83" y="187"/>
                  </a:lnTo>
                  <a:lnTo>
                    <a:pt x="80" y="174"/>
                  </a:lnTo>
                  <a:lnTo>
                    <a:pt x="75" y="158"/>
                  </a:lnTo>
                  <a:lnTo>
                    <a:pt x="68" y="138"/>
                  </a:lnTo>
                  <a:lnTo>
                    <a:pt x="59" y="113"/>
                  </a:lnTo>
                  <a:lnTo>
                    <a:pt x="51" y="88"/>
                  </a:lnTo>
                  <a:lnTo>
                    <a:pt x="43" y="63"/>
                  </a:lnTo>
                  <a:lnTo>
                    <a:pt x="36" y="38"/>
                  </a:lnTo>
                  <a:lnTo>
                    <a:pt x="31" y="1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2190" name="Freeform 789"/>
            <p:cNvSpPr>
              <a:spLocks/>
            </p:cNvSpPr>
            <p:nvPr/>
          </p:nvSpPr>
          <p:spPr bwMode="auto">
            <a:xfrm>
              <a:off x="4381" y="3174"/>
              <a:ext cx="7" cy="16"/>
            </a:xfrm>
            <a:custGeom>
              <a:avLst/>
              <a:gdLst>
                <a:gd name="T0" fmla="*/ 1 w 44"/>
                <a:gd name="T1" fmla="*/ 0 h 94"/>
                <a:gd name="T2" fmla="*/ 0 w 44"/>
                <a:gd name="T3" fmla="*/ 0 h 94"/>
                <a:gd name="T4" fmla="*/ 0 w 44"/>
                <a:gd name="T5" fmla="*/ 0 h 94"/>
                <a:gd name="T6" fmla="*/ 0 w 44"/>
                <a:gd name="T7" fmla="*/ 0 h 94"/>
                <a:gd name="T8" fmla="*/ 0 w 44"/>
                <a:gd name="T9" fmla="*/ 0 h 94"/>
                <a:gd name="T10" fmla="*/ 0 w 44"/>
                <a:gd name="T11" fmla="*/ 0 h 94"/>
                <a:gd name="T12" fmla="*/ 0 w 44"/>
                <a:gd name="T13" fmla="*/ 0 h 94"/>
                <a:gd name="T14" fmla="*/ 0 w 44"/>
                <a:gd name="T15" fmla="*/ 0 h 94"/>
                <a:gd name="T16" fmla="*/ 0 w 44"/>
                <a:gd name="T17" fmla="*/ 0 h 94"/>
                <a:gd name="T18" fmla="*/ 0 w 44"/>
                <a:gd name="T19" fmla="*/ 1 h 94"/>
                <a:gd name="T20" fmla="*/ 0 w 44"/>
                <a:gd name="T21" fmla="*/ 1 h 94"/>
                <a:gd name="T22" fmla="*/ 0 w 44"/>
                <a:gd name="T23" fmla="*/ 2 h 94"/>
                <a:gd name="T24" fmla="*/ 0 w 44"/>
                <a:gd name="T25" fmla="*/ 2 h 94"/>
                <a:gd name="T26" fmla="*/ 0 w 44"/>
                <a:gd name="T27" fmla="*/ 2 h 94"/>
                <a:gd name="T28" fmla="*/ 1 w 44"/>
                <a:gd name="T29" fmla="*/ 3 h 94"/>
                <a:gd name="T30" fmla="*/ 1 w 44"/>
                <a:gd name="T31" fmla="*/ 3 h 94"/>
                <a:gd name="T32" fmla="*/ 1 w 44"/>
                <a:gd name="T33" fmla="*/ 3 h 94"/>
                <a:gd name="T34" fmla="*/ 1 w 44"/>
                <a:gd name="T35" fmla="*/ 2 h 94"/>
                <a:gd name="T36" fmla="*/ 1 w 44"/>
                <a:gd name="T37" fmla="*/ 2 h 94"/>
                <a:gd name="T38" fmla="*/ 1 w 44"/>
                <a:gd name="T39" fmla="*/ 1 h 94"/>
                <a:gd name="T40" fmla="*/ 1 w 44"/>
                <a:gd name="T41" fmla="*/ 0 h 94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44"/>
                <a:gd name="T64" fmla="*/ 0 h 94"/>
                <a:gd name="T65" fmla="*/ 44 w 44"/>
                <a:gd name="T66" fmla="*/ 94 h 94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44" h="94">
                  <a:moveTo>
                    <a:pt x="22" y="10"/>
                  </a:moveTo>
                  <a:lnTo>
                    <a:pt x="21" y="6"/>
                  </a:lnTo>
                  <a:lnTo>
                    <a:pt x="18" y="2"/>
                  </a:lnTo>
                  <a:lnTo>
                    <a:pt x="14" y="0"/>
                  </a:lnTo>
                  <a:lnTo>
                    <a:pt x="10" y="0"/>
                  </a:lnTo>
                  <a:lnTo>
                    <a:pt x="6" y="1"/>
                  </a:lnTo>
                  <a:lnTo>
                    <a:pt x="3" y="3"/>
                  </a:lnTo>
                  <a:lnTo>
                    <a:pt x="0" y="7"/>
                  </a:lnTo>
                  <a:lnTo>
                    <a:pt x="0" y="11"/>
                  </a:lnTo>
                  <a:lnTo>
                    <a:pt x="0" y="24"/>
                  </a:lnTo>
                  <a:lnTo>
                    <a:pt x="4" y="38"/>
                  </a:lnTo>
                  <a:lnTo>
                    <a:pt x="8" y="52"/>
                  </a:lnTo>
                  <a:lnTo>
                    <a:pt x="14" y="65"/>
                  </a:lnTo>
                  <a:lnTo>
                    <a:pt x="21" y="78"/>
                  </a:lnTo>
                  <a:lnTo>
                    <a:pt x="28" y="87"/>
                  </a:lnTo>
                  <a:lnTo>
                    <a:pt x="37" y="93"/>
                  </a:lnTo>
                  <a:lnTo>
                    <a:pt x="42" y="94"/>
                  </a:lnTo>
                  <a:lnTo>
                    <a:pt x="44" y="76"/>
                  </a:lnTo>
                  <a:lnTo>
                    <a:pt x="38" y="54"/>
                  </a:lnTo>
                  <a:lnTo>
                    <a:pt x="31" y="32"/>
                  </a:lnTo>
                  <a:lnTo>
                    <a:pt x="22" y="1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2191" name="Freeform 790"/>
            <p:cNvSpPr>
              <a:spLocks/>
            </p:cNvSpPr>
            <p:nvPr/>
          </p:nvSpPr>
          <p:spPr bwMode="auto">
            <a:xfrm>
              <a:off x="4375" y="3163"/>
              <a:ext cx="6" cy="9"/>
            </a:xfrm>
            <a:custGeom>
              <a:avLst/>
              <a:gdLst>
                <a:gd name="T0" fmla="*/ 0 w 38"/>
                <a:gd name="T1" fmla="*/ 0 h 54"/>
                <a:gd name="T2" fmla="*/ 0 w 38"/>
                <a:gd name="T3" fmla="*/ 0 h 54"/>
                <a:gd name="T4" fmla="*/ 0 w 38"/>
                <a:gd name="T5" fmla="*/ 0 h 54"/>
                <a:gd name="T6" fmla="*/ 0 w 38"/>
                <a:gd name="T7" fmla="*/ 0 h 54"/>
                <a:gd name="T8" fmla="*/ 0 w 38"/>
                <a:gd name="T9" fmla="*/ 0 h 54"/>
                <a:gd name="T10" fmla="*/ 0 w 38"/>
                <a:gd name="T11" fmla="*/ 0 h 54"/>
                <a:gd name="T12" fmla="*/ 0 w 38"/>
                <a:gd name="T13" fmla="*/ 0 h 54"/>
                <a:gd name="T14" fmla="*/ 0 w 38"/>
                <a:gd name="T15" fmla="*/ 0 h 54"/>
                <a:gd name="T16" fmla="*/ 0 w 38"/>
                <a:gd name="T17" fmla="*/ 0 h 54"/>
                <a:gd name="T18" fmla="*/ 0 w 38"/>
                <a:gd name="T19" fmla="*/ 0 h 54"/>
                <a:gd name="T20" fmla="*/ 0 w 38"/>
                <a:gd name="T21" fmla="*/ 0 h 54"/>
                <a:gd name="T22" fmla="*/ 0 w 38"/>
                <a:gd name="T23" fmla="*/ 0 h 54"/>
                <a:gd name="T24" fmla="*/ 0 w 38"/>
                <a:gd name="T25" fmla="*/ 0 h 54"/>
                <a:gd name="T26" fmla="*/ 0 w 38"/>
                <a:gd name="T27" fmla="*/ 1 h 54"/>
                <a:gd name="T28" fmla="*/ 0 w 38"/>
                <a:gd name="T29" fmla="*/ 1 h 54"/>
                <a:gd name="T30" fmla="*/ 0 w 38"/>
                <a:gd name="T31" fmla="*/ 1 h 54"/>
                <a:gd name="T32" fmla="*/ 0 w 38"/>
                <a:gd name="T33" fmla="*/ 1 h 54"/>
                <a:gd name="T34" fmla="*/ 0 w 38"/>
                <a:gd name="T35" fmla="*/ 1 h 54"/>
                <a:gd name="T36" fmla="*/ 1 w 38"/>
                <a:gd name="T37" fmla="*/ 1 h 54"/>
                <a:gd name="T38" fmla="*/ 1 w 38"/>
                <a:gd name="T39" fmla="*/ 2 h 54"/>
                <a:gd name="T40" fmla="*/ 1 w 38"/>
                <a:gd name="T41" fmla="*/ 2 h 54"/>
                <a:gd name="T42" fmla="*/ 1 w 38"/>
                <a:gd name="T43" fmla="*/ 1 h 54"/>
                <a:gd name="T44" fmla="*/ 1 w 38"/>
                <a:gd name="T45" fmla="*/ 1 h 54"/>
                <a:gd name="T46" fmla="*/ 1 w 38"/>
                <a:gd name="T47" fmla="*/ 1 h 54"/>
                <a:gd name="T48" fmla="*/ 0 w 38"/>
                <a:gd name="T49" fmla="*/ 0 h 54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38"/>
                <a:gd name="T76" fmla="*/ 0 h 54"/>
                <a:gd name="T77" fmla="*/ 38 w 38"/>
                <a:gd name="T78" fmla="*/ 54 h 54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38" h="54">
                  <a:moveTo>
                    <a:pt x="20" y="7"/>
                  </a:moveTo>
                  <a:lnTo>
                    <a:pt x="20" y="8"/>
                  </a:lnTo>
                  <a:lnTo>
                    <a:pt x="19" y="4"/>
                  </a:lnTo>
                  <a:lnTo>
                    <a:pt x="15" y="1"/>
                  </a:lnTo>
                  <a:lnTo>
                    <a:pt x="12" y="0"/>
                  </a:lnTo>
                  <a:lnTo>
                    <a:pt x="7" y="0"/>
                  </a:lnTo>
                  <a:lnTo>
                    <a:pt x="4" y="1"/>
                  </a:lnTo>
                  <a:lnTo>
                    <a:pt x="1" y="4"/>
                  </a:lnTo>
                  <a:lnTo>
                    <a:pt x="0" y="8"/>
                  </a:lnTo>
                  <a:lnTo>
                    <a:pt x="0" y="11"/>
                  </a:lnTo>
                  <a:lnTo>
                    <a:pt x="1" y="17"/>
                  </a:lnTo>
                  <a:lnTo>
                    <a:pt x="4" y="24"/>
                  </a:lnTo>
                  <a:lnTo>
                    <a:pt x="8" y="32"/>
                  </a:lnTo>
                  <a:lnTo>
                    <a:pt x="14" y="39"/>
                  </a:lnTo>
                  <a:lnTo>
                    <a:pt x="20" y="46"/>
                  </a:lnTo>
                  <a:lnTo>
                    <a:pt x="27" y="50"/>
                  </a:lnTo>
                  <a:lnTo>
                    <a:pt x="33" y="54"/>
                  </a:lnTo>
                  <a:lnTo>
                    <a:pt x="38" y="54"/>
                  </a:lnTo>
                  <a:lnTo>
                    <a:pt x="36" y="42"/>
                  </a:lnTo>
                  <a:lnTo>
                    <a:pt x="32" y="29"/>
                  </a:lnTo>
                  <a:lnTo>
                    <a:pt x="25" y="16"/>
                  </a:lnTo>
                  <a:lnTo>
                    <a:pt x="20" y="7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2192" name="Freeform 791"/>
            <p:cNvSpPr>
              <a:spLocks/>
            </p:cNvSpPr>
            <p:nvPr/>
          </p:nvSpPr>
          <p:spPr bwMode="auto">
            <a:xfrm>
              <a:off x="4370" y="3155"/>
              <a:ext cx="8" cy="6"/>
            </a:xfrm>
            <a:custGeom>
              <a:avLst/>
              <a:gdLst>
                <a:gd name="T0" fmla="*/ 1 w 52"/>
                <a:gd name="T1" fmla="*/ 1 h 36"/>
                <a:gd name="T2" fmla="*/ 1 w 52"/>
                <a:gd name="T3" fmla="*/ 1 h 36"/>
                <a:gd name="T4" fmla="*/ 1 w 52"/>
                <a:gd name="T5" fmla="*/ 0 h 36"/>
                <a:gd name="T6" fmla="*/ 1 w 52"/>
                <a:gd name="T7" fmla="*/ 0 h 36"/>
                <a:gd name="T8" fmla="*/ 1 w 52"/>
                <a:gd name="T9" fmla="*/ 0 h 36"/>
                <a:gd name="T10" fmla="*/ 1 w 52"/>
                <a:gd name="T11" fmla="*/ 0 h 36"/>
                <a:gd name="T12" fmla="*/ 1 w 52"/>
                <a:gd name="T13" fmla="*/ 0 h 36"/>
                <a:gd name="T14" fmla="*/ 1 w 52"/>
                <a:gd name="T15" fmla="*/ 0 h 36"/>
                <a:gd name="T16" fmla="*/ 1 w 52"/>
                <a:gd name="T17" fmla="*/ 0 h 36"/>
                <a:gd name="T18" fmla="*/ 1 w 52"/>
                <a:gd name="T19" fmla="*/ 0 h 36"/>
                <a:gd name="T20" fmla="*/ 1 w 52"/>
                <a:gd name="T21" fmla="*/ 0 h 36"/>
                <a:gd name="T22" fmla="*/ 0 w 52"/>
                <a:gd name="T23" fmla="*/ 0 h 36"/>
                <a:gd name="T24" fmla="*/ 0 w 52"/>
                <a:gd name="T25" fmla="*/ 0 h 36"/>
                <a:gd name="T26" fmla="*/ 0 w 52"/>
                <a:gd name="T27" fmla="*/ 0 h 36"/>
                <a:gd name="T28" fmla="*/ 0 w 52"/>
                <a:gd name="T29" fmla="*/ 1 h 36"/>
                <a:gd name="T30" fmla="*/ 0 w 52"/>
                <a:gd name="T31" fmla="*/ 1 h 36"/>
                <a:gd name="T32" fmla="*/ 0 w 52"/>
                <a:gd name="T33" fmla="*/ 1 h 36"/>
                <a:gd name="T34" fmla="*/ 0 w 52"/>
                <a:gd name="T35" fmla="*/ 1 h 36"/>
                <a:gd name="T36" fmla="*/ 0 w 52"/>
                <a:gd name="T37" fmla="*/ 1 h 36"/>
                <a:gd name="T38" fmla="*/ 0 w 52"/>
                <a:gd name="T39" fmla="*/ 1 h 36"/>
                <a:gd name="T40" fmla="*/ 0 w 52"/>
                <a:gd name="T41" fmla="*/ 1 h 36"/>
                <a:gd name="T42" fmla="*/ 1 w 52"/>
                <a:gd name="T43" fmla="*/ 1 h 36"/>
                <a:gd name="T44" fmla="*/ 1 w 52"/>
                <a:gd name="T45" fmla="*/ 1 h 36"/>
                <a:gd name="T46" fmla="*/ 1 w 52"/>
                <a:gd name="T47" fmla="*/ 1 h 36"/>
                <a:gd name="T48" fmla="*/ 1 w 52"/>
                <a:gd name="T49" fmla="*/ 1 h 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52"/>
                <a:gd name="T76" fmla="*/ 0 h 36"/>
                <a:gd name="T77" fmla="*/ 52 w 52"/>
                <a:gd name="T78" fmla="*/ 36 h 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52" h="36">
                  <a:moveTo>
                    <a:pt x="41" y="27"/>
                  </a:moveTo>
                  <a:lnTo>
                    <a:pt x="46" y="24"/>
                  </a:lnTo>
                  <a:lnTo>
                    <a:pt x="51" y="21"/>
                  </a:lnTo>
                  <a:lnTo>
                    <a:pt x="52" y="16"/>
                  </a:lnTo>
                  <a:lnTo>
                    <a:pt x="52" y="12"/>
                  </a:lnTo>
                  <a:lnTo>
                    <a:pt x="50" y="6"/>
                  </a:lnTo>
                  <a:lnTo>
                    <a:pt x="46" y="2"/>
                  </a:lnTo>
                  <a:lnTo>
                    <a:pt x="41" y="0"/>
                  </a:lnTo>
                  <a:lnTo>
                    <a:pt x="36" y="0"/>
                  </a:lnTo>
                  <a:lnTo>
                    <a:pt x="33" y="0"/>
                  </a:lnTo>
                  <a:lnTo>
                    <a:pt x="29" y="1"/>
                  </a:lnTo>
                  <a:lnTo>
                    <a:pt x="21" y="4"/>
                  </a:lnTo>
                  <a:lnTo>
                    <a:pt x="13" y="8"/>
                  </a:lnTo>
                  <a:lnTo>
                    <a:pt x="6" y="15"/>
                  </a:lnTo>
                  <a:lnTo>
                    <a:pt x="3" y="22"/>
                  </a:lnTo>
                  <a:lnTo>
                    <a:pt x="0" y="29"/>
                  </a:lnTo>
                  <a:lnTo>
                    <a:pt x="0" y="31"/>
                  </a:lnTo>
                  <a:lnTo>
                    <a:pt x="4" y="33"/>
                  </a:lnTo>
                  <a:lnTo>
                    <a:pt x="9" y="36"/>
                  </a:lnTo>
                  <a:lnTo>
                    <a:pt x="13" y="36"/>
                  </a:lnTo>
                  <a:lnTo>
                    <a:pt x="18" y="36"/>
                  </a:lnTo>
                  <a:lnTo>
                    <a:pt x="24" y="33"/>
                  </a:lnTo>
                  <a:lnTo>
                    <a:pt x="30" y="32"/>
                  </a:lnTo>
                  <a:lnTo>
                    <a:pt x="36" y="30"/>
                  </a:lnTo>
                  <a:lnTo>
                    <a:pt x="41" y="27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2193" name="Freeform 792"/>
            <p:cNvSpPr>
              <a:spLocks/>
            </p:cNvSpPr>
            <p:nvPr/>
          </p:nvSpPr>
          <p:spPr bwMode="auto">
            <a:xfrm>
              <a:off x="4330" y="3145"/>
              <a:ext cx="33" cy="39"/>
            </a:xfrm>
            <a:custGeom>
              <a:avLst/>
              <a:gdLst>
                <a:gd name="T0" fmla="*/ 2 w 198"/>
                <a:gd name="T1" fmla="*/ 1 h 236"/>
                <a:gd name="T2" fmla="*/ 2 w 198"/>
                <a:gd name="T3" fmla="*/ 1 h 236"/>
                <a:gd name="T4" fmla="*/ 1 w 198"/>
                <a:gd name="T5" fmla="*/ 2 h 236"/>
                <a:gd name="T6" fmla="*/ 1 w 198"/>
                <a:gd name="T7" fmla="*/ 2 h 236"/>
                <a:gd name="T8" fmla="*/ 1 w 198"/>
                <a:gd name="T9" fmla="*/ 2 h 236"/>
                <a:gd name="T10" fmla="*/ 0 w 198"/>
                <a:gd name="T11" fmla="*/ 3 h 236"/>
                <a:gd name="T12" fmla="*/ 0 w 198"/>
                <a:gd name="T13" fmla="*/ 3 h 236"/>
                <a:gd name="T14" fmla="*/ 0 w 198"/>
                <a:gd name="T15" fmla="*/ 3 h 236"/>
                <a:gd name="T16" fmla="*/ 0 w 198"/>
                <a:gd name="T17" fmla="*/ 4 h 236"/>
                <a:gd name="T18" fmla="*/ 0 w 198"/>
                <a:gd name="T19" fmla="*/ 5 h 236"/>
                <a:gd name="T20" fmla="*/ 0 w 198"/>
                <a:gd name="T21" fmla="*/ 5 h 236"/>
                <a:gd name="T22" fmla="*/ 1 w 198"/>
                <a:gd name="T23" fmla="*/ 6 h 236"/>
                <a:gd name="T24" fmla="*/ 1 w 198"/>
                <a:gd name="T25" fmla="*/ 6 h 236"/>
                <a:gd name="T26" fmla="*/ 2 w 198"/>
                <a:gd name="T27" fmla="*/ 6 h 236"/>
                <a:gd name="T28" fmla="*/ 2 w 198"/>
                <a:gd name="T29" fmla="*/ 6 h 236"/>
                <a:gd name="T30" fmla="*/ 3 w 198"/>
                <a:gd name="T31" fmla="*/ 6 h 236"/>
                <a:gd name="T32" fmla="*/ 4 w 198"/>
                <a:gd name="T33" fmla="*/ 6 h 236"/>
                <a:gd name="T34" fmla="*/ 4 w 198"/>
                <a:gd name="T35" fmla="*/ 6 h 236"/>
                <a:gd name="T36" fmla="*/ 4 w 198"/>
                <a:gd name="T37" fmla="*/ 6 h 236"/>
                <a:gd name="T38" fmla="*/ 4 w 198"/>
                <a:gd name="T39" fmla="*/ 6 h 236"/>
                <a:gd name="T40" fmla="*/ 4 w 198"/>
                <a:gd name="T41" fmla="*/ 6 h 236"/>
                <a:gd name="T42" fmla="*/ 4 w 198"/>
                <a:gd name="T43" fmla="*/ 6 h 236"/>
                <a:gd name="T44" fmla="*/ 4 w 198"/>
                <a:gd name="T45" fmla="*/ 6 h 236"/>
                <a:gd name="T46" fmla="*/ 4 w 198"/>
                <a:gd name="T47" fmla="*/ 6 h 236"/>
                <a:gd name="T48" fmla="*/ 4 w 198"/>
                <a:gd name="T49" fmla="*/ 6 h 236"/>
                <a:gd name="T50" fmla="*/ 4 w 198"/>
                <a:gd name="T51" fmla="*/ 6 h 236"/>
                <a:gd name="T52" fmla="*/ 3 w 198"/>
                <a:gd name="T53" fmla="*/ 6 h 236"/>
                <a:gd name="T54" fmla="*/ 3 w 198"/>
                <a:gd name="T55" fmla="*/ 6 h 236"/>
                <a:gd name="T56" fmla="*/ 3 w 198"/>
                <a:gd name="T57" fmla="*/ 6 h 236"/>
                <a:gd name="T58" fmla="*/ 3 w 198"/>
                <a:gd name="T59" fmla="*/ 6 h 236"/>
                <a:gd name="T60" fmla="*/ 2 w 198"/>
                <a:gd name="T61" fmla="*/ 6 h 236"/>
                <a:gd name="T62" fmla="*/ 2 w 198"/>
                <a:gd name="T63" fmla="*/ 6 h 236"/>
                <a:gd name="T64" fmla="*/ 2 w 198"/>
                <a:gd name="T65" fmla="*/ 6 h 236"/>
                <a:gd name="T66" fmla="*/ 1 w 198"/>
                <a:gd name="T67" fmla="*/ 6 h 236"/>
                <a:gd name="T68" fmla="*/ 1 w 198"/>
                <a:gd name="T69" fmla="*/ 5 h 236"/>
                <a:gd name="T70" fmla="*/ 1 w 198"/>
                <a:gd name="T71" fmla="*/ 5 h 236"/>
                <a:gd name="T72" fmla="*/ 1 w 198"/>
                <a:gd name="T73" fmla="*/ 5 h 236"/>
                <a:gd name="T74" fmla="*/ 0 w 198"/>
                <a:gd name="T75" fmla="*/ 4 h 236"/>
                <a:gd name="T76" fmla="*/ 1 w 198"/>
                <a:gd name="T77" fmla="*/ 4 h 236"/>
                <a:gd name="T78" fmla="*/ 1 w 198"/>
                <a:gd name="T79" fmla="*/ 3 h 236"/>
                <a:gd name="T80" fmla="*/ 1 w 198"/>
                <a:gd name="T81" fmla="*/ 3 h 236"/>
                <a:gd name="T82" fmla="*/ 1 w 198"/>
                <a:gd name="T83" fmla="*/ 3 h 236"/>
                <a:gd name="T84" fmla="*/ 1 w 198"/>
                <a:gd name="T85" fmla="*/ 2 h 236"/>
                <a:gd name="T86" fmla="*/ 2 w 198"/>
                <a:gd name="T87" fmla="*/ 2 h 236"/>
                <a:gd name="T88" fmla="*/ 2 w 198"/>
                <a:gd name="T89" fmla="*/ 2 h 236"/>
                <a:gd name="T90" fmla="*/ 3 w 198"/>
                <a:gd name="T91" fmla="*/ 1 h 236"/>
                <a:gd name="T92" fmla="*/ 3 w 198"/>
                <a:gd name="T93" fmla="*/ 1 h 236"/>
                <a:gd name="T94" fmla="*/ 4 w 198"/>
                <a:gd name="T95" fmla="*/ 1 h 236"/>
                <a:gd name="T96" fmla="*/ 4 w 198"/>
                <a:gd name="T97" fmla="*/ 1 h 236"/>
                <a:gd name="T98" fmla="*/ 4 w 198"/>
                <a:gd name="T99" fmla="*/ 0 h 236"/>
                <a:gd name="T100" fmla="*/ 5 w 198"/>
                <a:gd name="T101" fmla="*/ 0 h 236"/>
                <a:gd name="T102" fmla="*/ 5 w 198"/>
                <a:gd name="T103" fmla="*/ 0 h 236"/>
                <a:gd name="T104" fmla="*/ 6 w 198"/>
                <a:gd name="T105" fmla="*/ 0 h 236"/>
                <a:gd name="T106" fmla="*/ 5 w 198"/>
                <a:gd name="T107" fmla="*/ 0 h 236"/>
                <a:gd name="T108" fmla="*/ 5 w 198"/>
                <a:gd name="T109" fmla="*/ 0 h 236"/>
                <a:gd name="T110" fmla="*/ 4 w 198"/>
                <a:gd name="T111" fmla="*/ 0 h 236"/>
                <a:gd name="T112" fmla="*/ 4 w 198"/>
                <a:gd name="T113" fmla="*/ 0 h 236"/>
                <a:gd name="T114" fmla="*/ 4 w 198"/>
                <a:gd name="T115" fmla="*/ 0 h 236"/>
                <a:gd name="T116" fmla="*/ 3 w 198"/>
                <a:gd name="T117" fmla="*/ 0 h 236"/>
                <a:gd name="T118" fmla="*/ 2 w 198"/>
                <a:gd name="T119" fmla="*/ 1 h 236"/>
                <a:gd name="T120" fmla="*/ 2 w 198"/>
                <a:gd name="T121" fmla="*/ 1 h 2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198"/>
                <a:gd name="T184" fmla="*/ 0 h 236"/>
                <a:gd name="T185" fmla="*/ 198 w 198"/>
                <a:gd name="T186" fmla="*/ 236 h 2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198" h="236">
                  <a:moveTo>
                    <a:pt x="73" y="36"/>
                  </a:moveTo>
                  <a:lnTo>
                    <a:pt x="58" y="46"/>
                  </a:lnTo>
                  <a:lnTo>
                    <a:pt x="46" y="58"/>
                  </a:lnTo>
                  <a:lnTo>
                    <a:pt x="33" y="72"/>
                  </a:lnTo>
                  <a:lnTo>
                    <a:pt x="22" y="85"/>
                  </a:lnTo>
                  <a:lnTo>
                    <a:pt x="14" y="100"/>
                  </a:lnTo>
                  <a:lnTo>
                    <a:pt x="7" y="115"/>
                  </a:lnTo>
                  <a:lnTo>
                    <a:pt x="2" y="130"/>
                  </a:lnTo>
                  <a:lnTo>
                    <a:pt x="0" y="146"/>
                  </a:lnTo>
                  <a:lnTo>
                    <a:pt x="2" y="170"/>
                  </a:lnTo>
                  <a:lnTo>
                    <a:pt x="12" y="190"/>
                  </a:lnTo>
                  <a:lnTo>
                    <a:pt x="26" y="207"/>
                  </a:lnTo>
                  <a:lnTo>
                    <a:pt x="43" y="220"/>
                  </a:lnTo>
                  <a:lnTo>
                    <a:pt x="64" y="229"/>
                  </a:lnTo>
                  <a:lnTo>
                    <a:pt x="88" y="235"/>
                  </a:lnTo>
                  <a:lnTo>
                    <a:pt x="110" y="236"/>
                  </a:lnTo>
                  <a:lnTo>
                    <a:pt x="132" y="232"/>
                  </a:lnTo>
                  <a:lnTo>
                    <a:pt x="137" y="232"/>
                  </a:lnTo>
                  <a:lnTo>
                    <a:pt x="142" y="230"/>
                  </a:lnTo>
                  <a:lnTo>
                    <a:pt x="145" y="226"/>
                  </a:lnTo>
                  <a:lnTo>
                    <a:pt x="146" y="221"/>
                  </a:lnTo>
                  <a:lnTo>
                    <a:pt x="145" y="219"/>
                  </a:lnTo>
                  <a:lnTo>
                    <a:pt x="142" y="219"/>
                  </a:lnTo>
                  <a:lnTo>
                    <a:pt x="137" y="217"/>
                  </a:lnTo>
                  <a:lnTo>
                    <a:pt x="131" y="217"/>
                  </a:lnTo>
                  <a:lnTo>
                    <a:pt x="124" y="217"/>
                  </a:lnTo>
                  <a:lnTo>
                    <a:pt x="118" y="217"/>
                  </a:lnTo>
                  <a:lnTo>
                    <a:pt x="112" y="217"/>
                  </a:lnTo>
                  <a:lnTo>
                    <a:pt x="109" y="217"/>
                  </a:lnTo>
                  <a:lnTo>
                    <a:pt x="97" y="216"/>
                  </a:lnTo>
                  <a:lnTo>
                    <a:pt x="87" y="215"/>
                  </a:lnTo>
                  <a:lnTo>
                    <a:pt x="75" y="214"/>
                  </a:lnTo>
                  <a:lnTo>
                    <a:pt x="63" y="211"/>
                  </a:lnTo>
                  <a:lnTo>
                    <a:pt x="51" y="207"/>
                  </a:lnTo>
                  <a:lnTo>
                    <a:pt x="40" y="199"/>
                  </a:lnTo>
                  <a:lnTo>
                    <a:pt x="29" y="189"/>
                  </a:lnTo>
                  <a:lnTo>
                    <a:pt x="17" y="174"/>
                  </a:lnTo>
                  <a:lnTo>
                    <a:pt x="15" y="157"/>
                  </a:lnTo>
                  <a:lnTo>
                    <a:pt x="16" y="141"/>
                  </a:lnTo>
                  <a:lnTo>
                    <a:pt x="21" y="124"/>
                  </a:lnTo>
                  <a:lnTo>
                    <a:pt x="28" y="109"/>
                  </a:lnTo>
                  <a:lnTo>
                    <a:pt x="39" y="96"/>
                  </a:lnTo>
                  <a:lnTo>
                    <a:pt x="50" y="82"/>
                  </a:lnTo>
                  <a:lnTo>
                    <a:pt x="63" y="70"/>
                  </a:lnTo>
                  <a:lnTo>
                    <a:pt x="78" y="59"/>
                  </a:lnTo>
                  <a:lnTo>
                    <a:pt x="94" y="49"/>
                  </a:lnTo>
                  <a:lnTo>
                    <a:pt x="110" y="39"/>
                  </a:lnTo>
                  <a:lnTo>
                    <a:pt x="126" y="31"/>
                  </a:lnTo>
                  <a:lnTo>
                    <a:pt x="142" y="24"/>
                  </a:lnTo>
                  <a:lnTo>
                    <a:pt x="158" y="19"/>
                  </a:lnTo>
                  <a:lnTo>
                    <a:pt x="172" y="13"/>
                  </a:lnTo>
                  <a:lnTo>
                    <a:pt x="186" y="10"/>
                  </a:lnTo>
                  <a:lnTo>
                    <a:pt x="198" y="7"/>
                  </a:lnTo>
                  <a:lnTo>
                    <a:pt x="190" y="3"/>
                  </a:lnTo>
                  <a:lnTo>
                    <a:pt x="177" y="0"/>
                  </a:lnTo>
                  <a:lnTo>
                    <a:pt x="162" y="3"/>
                  </a:lnTo>
                  <a:lnTo>
                    <a:pt x="144" y="6"/>
                  </a:lnTo>
                  <a:lnTo>
                    <a:pt x="124" y="12"/>
                  </a:lnTo>
                  <a:lnTo>
                    <a:pt x="105" y="19"/>
                  </a:lnTo>
                  <a:lnTo>
                    <a:pt x="88" y="28"/>
                  </a:lnTo>
                  <a:lnTo>
                    <a:pt x="73" y="36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2194" name="Freeform 793"/>
            <p:cNvSpPr>
              <a:spLocks/>
            </p:cNvSpPr>
            <p:nvPr/>
          </p:nvSpPr>
          <p:spPr bwMode="auto">
            <a:xfrm>
              <a:off x="4386" y="3145"/>
              <a:ext cx="22" cy="30"/>
            </a:xfrm>
            <a:custGeom>
              <a:avLst/>
              <a:gdLst>
                <a:gd name="T0" fmla="*/ 3 w 128"/>
                <a:gd name="T1" fmla="*/ 2 h 183"/>
                <a:gd name="T2" fmla="*/ 3 w 128"/>
                <a:gd name="T3" fmla="*/ 2 h 183"/>
                <a:gd name="T4" fmla="*/ 3 w 128"/>
                <a:gd name="T5" fmla="*/ 3 h 183"/>
                <a:gd name="T6" fmla="*/ 3 w 128"/>
                <a:gd name="T7" fmla="*/ 3 h 183"/>
                <a:gd name="T8" fmla="*/ 3 w 128"/>
                <a:gd name="T9" fmla="*/ 3 h 183"/>
                <a:gd name="T10" fmla="*/ 2 w 128"/>
                <a:gd name="T11" fmla="*/ 4 h 183"/>
                <a:gd name="T12" fmla="*/ 2 w 128"/>
                <a:gd name="T13" fmla="*/ 4 h 183"/>
                <a:gd name="T14" fmla="*/ 1 w 128"/>
                <a:gd name="T15" fmla="*/ 4 h 183"/>
                <a:gd name="T16" fmla="*/ 1 w 128"/>
                <a:gd name="T17" fmla="*/ 4 h 183"/>
                <a:gd name="T18" fmla="*/ 1 w 128"/>
                <a:gd name="T19" fmla="*/ 5 h 183"/>
                <a:gd name="T20" fmla="*/ 1 w 128"/>
                <a:gd name="T21" fmla="*/ 5 h 183"/>
                <a:gd name="T22" fmla="*/ 1 w 128"/>
                <a:gd name="T23" fmla="*/ 5 h 183"/>
                <a:gd name="T24" fmla="*/ 1 w 128"/>
                <a:gd name="T25" fmla="*/ 5 h 183"/>
                <a:gd name="T26" fmla="*/ 1 w 128"/>
                <a:gd name="T27" fmla="*/ 5 h 183"/>
                <a:gd name="T28" fmla="*/ 1 w 128"/>
                <a:gd name="T29" fmla="*/ 5 h 183"/>
                <a:gd name="T30" fmla="*/ 1 w 128"/>
                <a:gd name="T31" fmla="*/ 5 h 183"/>
                <a:gd name="T32" fmla="*/ 1 w 128"/>
                <a:gd name="T33" fmla="*/ 5 h 183"/>
                <a:gd name="T34" fmla="*/ 2 w 128"/>
                <a:gd name="T35" fmla="*/ 5 h 183"/>
                <a:gd name="T36" fmla="*/ 2 w 128"/>
                <a:gd name="T37" fmla="*/ 4 h 183"/>
                <a:gd name="T38" fmla="*/ 3 w 128"/>
                <a:gd name="T39" fmla="*/ 4 h 183"/>
                <a:gd name="T40" fmla="*/ 3 w 128"/>
                <a:gd name="T41" fmla="*/ 4 h 183"/>
                <a:gd name="T42" fmla="*/ 3 w 128"/>
                <a:gd name="T43" fmla="*/ 3 h 183"/>
                <a:gd name="T44" fmla="*/ 4 w 128"/>
                <a:gd name="T45" fmla="*/ 3 h 183"/>
                <a:gd name="T46" fmla="*/ 4 w 128"/>
                <a:gd name="T47" fmla="*/ 2 h 183"/>
                <a:gd name="T48" fmla="*/ 4 w 128"/>
                <a:gd name="T49" fmla="*/ 2 h 183"/>
                <a:gd name="T50" fmla="*/ 3 w 128"/>
                <a:gd name="T51" fmla="*/ 1 h 183"/>
                <a:gd name="T52" fmla="*/ 3 w 128"/>
                <a:gd name="T53" fmla="*/ 1 h 183"/>
                <a:gd name="T54" fmla="*/ 2 w 128"/>
                <a:gd name="T55" fmla="*/ 0 h 183"/>
                <a:gd name="T56" fmla="*/ 2 w 128"/>
                <a:gd name="T57" fmla="*/ 0 h 183"/>
                <a:gd name="T58" fmla="*/ 1 w 128"/>
                <a:gd name="T59" fmla="*/ 0 h 183"/>
                <a:gd name="T60" fmla="*/ 1 w 128"/>
                <a:gd name="T61" fmla="*/ 0 h 183"/>
                <a:gd name="T62" fmla="*/ 0 w 128"/>
                <a:gd name="T63" fmla="*/ 0 h 183"/>
                <a:gd name="T64" fmla="*/ 0 w 128"/>
                <a:gd name="T65" fmla="*/ 0 h 183"/>
                <a:gd name="T66" fmla="*/ 1 w 128"/>
                <a:gd name="T67" fmla="*/ 0 h 183"/>
                <a:gd name="T68" fmla="*/ 1 w 128"/>
                <a:gd name="T69" fmla="*/ 0 h 183"/>
                <a:gd name="T70" fmla="*/ 1 w 128"/>
                <a:gd name="T71" fmla="*/ 0 h 183"/>
                <a:gd name="T72" fmla="*/ 2 w 128"/>
                <a:gd name="T73" fmla="*/ 1 h 183"/>
                <a:gd name="T74" fmla="*/ 2 w 128"/>
                <a:gd name="T75" fmla="*/ 1 h 183"/>
                <a:gd name="T76" fmla="*/ 3 w 128"/>
                <a:gd name="T77" fmla="*/ 1 h 183"/>
                <a:gd name="T78" fmla="*/ 3 w 128"/>
                <a:gd name="T79" fmla="*/ 1 h 183"/>
                <a:gd name="T80" fmla="*/ 3 w 128"/>
                <a:gd name="T81" fmla="*/ 2 h 183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128"/>
                <a:gd name="T124" fmla="*/ 0 h 183"/>
                <a:gd name="T125" fmla="*/ 128 w 128"/>
                <a:gd name="T126" fmla="*/ 183 h 183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128" h="183">
                  <a:moveTo>
                    <a:pt x="108" y="61"/>
                  </a:moveTo>
                  <a:lnTo>
                    <a:pt x="111" y="80"/>
                  </a:lnTo>
                  <a:lnTo>
                    <a:pt x="109" y="97"/>
                  </a:lnTo>
                  <a:lnTo>
                    <a:pt x="101" y="110"/>
                  </a:lnTo>
                  <a:lnTo>
                    <a:pt x="89" y="123"/>
                  </a:lnTo>
                  <a:lnTo>
                    <a:pt x="75" y="134"/>
                  </a:lnTo>
                  <a:lnTo>
                    <a:pt x="60" y="145"/>
                  </a:lnTo>
                  <a:lnTo>
                    <a:pt x="43" y="156"/>
                  </a:lnTo>
                  <a:lnTo>
                    <a:pt x="29" y="167"/>
                  </a:lnTo>
                  <a:lnTo>
                    <a:pt x="27" y="170"/>
                  </a:lnTo>
                  <a:lnTo>
                    <a:pt x="26" y="172"/>
                  </a:lnTo>
                  <a:lnTo>
                    <a:pt x="26" y="176"/>
                  </a:lnTo>
                  <a:lnTo>
                    <a:pt x="28" y="179"/>
                  </a:lnTo>
                  <a:lnTo>
                    <a:pt x="30" y="182"/>
                  </a:lnTo>
                  <a:lnTo>
                    <a:pt x="34" y="183"/>
                  </a:lnTo>
                  <a:lnTo>
                    <a:pt x="37" y="183"/>
                  </a:lnTo>
                  <a:lnTo>
                    <a:pt x="41" y="182"/>
                  </a:lnTo>
                  <a:lnTo>
                    <a:pt x="58" y="171"/>
                  </a:lnTo>
                  <a:lnTo>
                    <a:pt x="76" y="160"/>
                  </a:lnTo>
                  <a:lnTo>
                    <a:pt x="92" y="147"/>
                  </a:lnTo>
                  <a:lnTo>
                    <a:pt x="108" y="132"/>
                  </a:lnTo>
                  <a:lnTo>
                    <a:pt x="118" y="116"/>
                  </a:lnTo>
                  <a:lnTo>
                    <a:pt x="125" y="98"/>
                  </a:lnTo>
                  <a:lnTo>
                    <a:pt x="128" y="78"/>
                  </a:lnTo>
                  <a:lnTo>
                    <a:pt x="123" y="58"/>
                  </a:lnTo>
                  <a:lnTo>
                    <a:pt x="112" y="41"/>
                  </a:lnTo>
                  <a:lnTo>
                    <a:pt x="98" y="28"/>
                  </a:lnTo>
                  <a:lnTo>
                    <a:pt x="80" y="16"/>
                  </a:lnTo>
                  <a:lnTo>
                    <a:pt x="61" y="8"/>
                  </a:lnTo>
                  <a:lnTo>
                    <a:pt x="41" y="2"/>
                  </a:lnTo>
                  <a:lnTo>
                    <a:pt x="23" y="0"/>
                  </a:lnTo>
                  <a:lnTo>
                    <a:pt x="9" y="1"/>
                  </a:lnTo>
                  <a:lnTo>
                    <a:pt x="0" y="6"/>
                  </a:lnTo>
                  <a:lnTo>
                    <a:pt x="16" y="10"/>
                  </a:lnTo>
                  <a:lnTo>
                    <a:pt x="33" y="14"/>
                  </a:lnTo>
                  <a:lnTo>
                    <a:pt x="48" y="17"/>
                  </a:lnTo>
                  <a:lnTo>
                    <a:pt x="63" y="22"/>
                  </a:lnTo>
                  <a:lnTo>
                    <a:pt x="77" y="28"/>
                  </a:lnTo>
                  <a:lnTo>
                    <a:pt x="90" y="36"/>
                  </a:lnTo>
                  <a:lnTo>
                    <a:pt x="101" y="46"/>
                  </a:lnTo>
                  <a:lnTo>
                    <a:pt x="108" y="61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2195" name="Freeform 794"/>
            <p:cNvSpPr>
              <a:spLocks/>
            </p:cNvSpPr>
            <p:nvPr/>
          </p:nvSpPr>
          <p:spPr bwMode="auto">
            <a:xfrm>
              <a:off x="4309" y="3138"/>
              <a:ext cx="53" cy="63"/>
            </a:xfrm>
            <a:custGeom>
              <a:avLst/>
              <a:gdLst>
                <a:gd name="T0" fmla="*/ 3 w 323"/>
                <a:gd name="T1" fmla="*/ 2 h 379"/>
                <a:gd name="T2" fmla="*/ 1 w 323"/>
                <a:gd name="T3" fmla="*/ 3 h 379"/>
                <a:gd name="T4" fmla="*/ 0 w 323"/>
                <a:gd name="T5" fmla="*/ 5 h 379"/>
                <a:gd name="T6" fmla="*/ 0 w 323"/>
                <a:gd name="T7" fmla="*/ 6 h 379"/>
                <a:gd name="T8" fmla="*/ 0 w 323"/>
                <a:gd name="T9" fmla="*/ 7 h 379"/>
                <a:gd name="T10" fmla="*/ 0 w 323"/>
                <a:gd name="T11" fmla="*/ 8 h 379"/>
                <a:gd name="T12" fmla="*/ 0 w 323"/>
                <a:gd name="T13" fmla="*/ 8 h 379"/>
                <a:gd name="T14" fmla="*/ 1 w 323"/>
                <a:gd name="T15" fmla="*/ 9 h 379"/>
                <a:gd name="T16" fmla="*/ 1 w 323"/>
                <a:gd name="T17" fmla="*/ 9 h 379"/>
                <a:gd name="T18" fmla="*/ 2 w 323"/>
                <a:gd name="T19" fmla="*/ 9 h 379"/>
                <a:gd name="T20" fmla="*/ 3 w 323"/>
                <a:gd name="T21" fmla="*/ 10 h 379"/>
                <a:gd name="T22" fmla="*/ 4 w 323"/>
                <a:gd name="T23" fmla="*/ 10 h 379"/>
                <a:gd name="T24" fmla="*/ 5 w 323"/>
                <a:gd name="T25" fmla="*/ 10 h 379"/>
                <a:gd name="T26" fmla="*/ 6 w 323"/>
                <a:gd name="T27" fmla="*/ 10 h 379"/>
                <a:gd name="T28" fmla="*/ 7 w 323"/>
                <a:gd name="T29" fmla="*/ 10 h 379"/>
                <a:gd name="T30" fmla="*/ 8 w 323"/>
                <a:gd name="T31" fmla="*/ 10 h 379"/>
                <a:gd name="T32" fmla="*/ 8 w 323"/>
                <a:gd name="T33" fmla="*/ 10 h 379"/>
                <a:gd name="T34" fmla="*/ 9 w 323"/>
                <a:gd name="T35" fmla="*/ 10 h 379"/>
                <a:gd name="T36" fmla="*/ 9 w 323"/>
                <a:gd name="T37" fmla="*/ 10 h 379"/>
                <a:gd name="T38" fmla="*/ 9 w 323"/>
                <a:gd name="T39" fmla="*/ 10 h 379"/>
                <a:gd name="T40" fmla="*/ 8 w 323"/>
                <a:gd name="T41" fmla="*/ 10 h 379"/>
                <a:gd name="T42" fmla="*/ 7 w 323"/>
                <a:gd name="T43" fmla="*/ 10 h 379"/>
                <a:gd name="T44" fmla="*/ 6 w 323"/>
                <a:gd name="T45" fmla="*/ 10 h 379"/>
                <a:gd name="T46" fmla="*/ 5 w 323"/>
                <a:gd name="T47" fmla="*/ 9 h 379"/>
                <a:gd name="T48" fmla="*/ 5 w 323"/>
                <a:gd name="T49" fmla="*/ 9 h 379"/>
                <a:gd name="T50" fmla="*/ 4 w 323"/>
                <a:gd name="T51" fmla="*/ 9 h 379"/>
                <a:gd name="T52" fmla="*/ 3 w 323"/>
                <a:gd name="T53" fmla="*/ 9 h 379"/>
                <a:gd name="T54" fmla="*/ 2 w 323"/>
                <a:gd name="T55" fmla="*/ 8 h 379"/>
                <a:gd name="T56" fmla="*/ 1 w 323"/>
                <a:gd name="T57" fmla="*/ 8 h 379"/>
                <a:gd name="T58" fmla="*/ 1 w 323"/>
                <a:gd name="T59" fmla="*/ 7 h 379"/>
                <a:gd name="T60" fmla="*/ 1 w 323"/>
                <a:gd name="T61" fmla="*/ 7 h 379"/>
                <a:gd name="T62" fmla="*/ 1 w 323"/>
                <a:gd name="T63" fmla="*/ 5 h 379"/>
                <a:gd name="T64" fmla="*/ 1 w 323"/>
                <a:gd name="T65" fmla="*/ 4 h 379"/>
                <a:gd name="T66" fmla="*/ 2 w 323"/>
                <a:gd name="T67" fmla="*/ 4 h 379"/>
                <a:gd name="T68" fmla="*/ 2 w 323"/>
                <a:gd name="T69" fmla="*/ 3 h 379"/>
                <a:gd name="T70" fmla="*/ 3 w 323"/>
                <a:gd name="T71" fmla="*/ 2 h 379"/>
                <a:gd name="T72" fmla="*/ 4 w 323"/>
                <a:gd name="T73" fmla="*/ 2 h 379"/>
                <a:gd name="T74" fmla="*/ 5 w 323"/>
                <a:gd name="T75" fmla="*/ 1 h 379"/>
                <a:gd name="T76" fmla="*/ 6 w 323"/>
                <a:gd name="T77" fmla="*/ 1 h 379"/>
                <a:gd name="T78" fmla="*/ 7 w 323"/>
                <a:gd name="T79" fmla="*/ 0 h 379"/>
                <a:gd name="T80" fmla="*/ 7 w 323"/>
                <a:gd name="T81" fmla="*/ 0 h 379"/>
                <a:gd name="T82" fmla="*/ 6 w 323"/>
                <a:gd name="T83" fmla="*/ 0 h 379"/>
                <a:gd name="T84" fmla="*/ 5 w 323"/>
                <a:gd name="T85" fmla="*/ 0 h 379"/>
                <a:gd name="T86" fmla="*/ 4 w 323"/>
                <a:gd name="T87" fmla="*/ 1 h 379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323"/>
                <a:gd name="T133" fmla="*/ 0 h 379"/>
                <a:gd name="T134" fmla="*/ 323 w 323"/>
                <a:gd name="T135" fmla="*/ 379 h 379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323" h="379">
                  <a:moveTo>
                    <a:pt x="126" y="50"/>
                  </a:moveTo>
                  <a:lnTo>
                    <a:pt x="101" y="70"/>
                  </a:lnTo>
                  <a:lnTo>
                    <a:pt x="76" y="92"/>
                  </a:lnTo>
                  <a:lnTo>
                    <a:pt x="54" y="115"/>
                  </a:lnTo>
                  <a:lnTo>
                    <a:pt x="34" y="140"/>
                  </a:lnTo>
                  <a:lnTo>
                    <a:pt x="18" y="167"/>
                  </a:lnTo>
                  <a:lnTo>
                    <a:pt x="6" y="196"/>
                  </a:lnTo>
                  <a:lnTo>
                    <a:pt x="0" y="227"/>
                  </a:lnTo>
                  <a:lnTo>
                    <a:pt x="1" y="259"/>
                  </a:lnTo>
                  <a:lnTo>
                    <a:pt x="4" y="267"/>
                  </a:lnTo>
                  <a:lnTo>
                    <a:pt x="7" y="277"/>
                  </a:lnTo>
                  <a:lnTo>
                    <a:pt x="11" y="283"/>
                  </a:lnTo>
                  <a:lnTo>
                    <a:pt x="15" y="291"/>
                  </a:lnTo>
                  <a:lnTo>
                    <a:pt x="21" y="298"/>
                  </a:lnTo>
                  <a:lnTo>
                    <a:pt x="27" y="305"/>
                  </a:lnTo>
                  <a:lnTo>
                    <a:pt x="34" y="311"/>
                  </a:lnTo>
                  <a:lnTo>
                    <a:pt x="41" y="316"/>
                  </a:lnTo>
                  <a:lnTo>
                    <a:pt x="57" y="325"/>
                  </a:lnTo>
                  <a:lnTo>
                    <a:pt x="72" y="333"/>
                  </a:lnTo>
                  <a:lnTo>
                    <a:pt x="87" y="340"/>
                  </a:lnTo>
                  <a:lnTo>
                    <a:pt x="103" y="345"/>
                  </a:lnTo>
                  <a:lnTo>
                    <a:pt x="120" y="351"/>
                  </a:lnTo>
                  <a:lnTo>
                    <a:pt x="136" y="356"/>
                  </a:lnTo>
                  <a:lnTo>
                    <a:pt x="153" y="360"/>
                  </a:lnTo>
                  <a:lnTo>
                    <a:pt x="169" y="364"/>
                  </a:lnTo>
                  <a:lnTo>
                    <a:pt x="187" y="367"/>
                  </a:lnTo>
                  <a:lnTo>
                    <a:pt x="204" y="370"/>
                  </a:lnTo>
                  <a:lnTo>
                    <a:pt x="221" y="372"/>
                  </a:lnTo>
                  <a:lnTo>
                    <a:pt x="238" y="374"/>
                  </a:lnTo>
                  <a:lnTo>
                    <a:pt x="256" y="375"/>
                  </a:lnTo>
                  <a:lnTo>
                    <a:pt x="273" y="376"/>
                  </a:lnTo>
                  <a:lnTo>
                    <a:pt x="290" y="378"/>
                  </a:lnTo>
                  <a:lnTo>
                    <a:pt x="307" y="379"/>
                  </a:lnTo>
                  <a:lnTo>
                    <a:pt x="312" y="379"/>
                  </a:lnTo>
                  <a:lnTo>
                    <a:pt x="317" y="375"/>
                  </a:lnTo>
                  <a:lnTo>
                    <a:pt x="320" y="372"/>
                  </a:lnTo>
                  <a:lnTo>
                    <a:pt x="323" y="366"/>
                  </a:lnTo>
                  <a:lnTo>
                    <a:pt x="323" y="360"/>
                  </a:lnTo>
                  <a:lnTo>
                    <a:pt x="320" y="356"/>
                  </a:lnTo>
                  <a:lnTo>
                    <a:pt x="316" y="352"/>
                  </a:lnTo>
                  <a:lnTo>
                    <a:pt x="311" y="351"/>
                  </a:lnTo>
                  <a:lnTo>
                    <a:pt x="295" y="351"/>
                  </a:lnTo>
                  <a:lnTo>
                    <a:pt x="279" y="351"/>
                  </a:lnTo>
                  <a:lnTo>
                    <a:pt x="263" y="350"/>
                  </a:lnTo>
                  <a:lnTo>
                    <a:pt x="248" y="349"/>
                  </a:lnTo>
                  <a:lnTo>
                    <a:pt x="231" y="348"/>
                  </a:lnTo>
                  <a:lnTo>
                    <a:pt x="215" y="345"/>
                  </a:lnTo>
                  <a:lnTo>
                    <a:pt x="200" y="343"/>
                  </a:lnTo>
                  <a:lnTo>
                    <a:pt x="183" y="341"/>
                  </a:lnTo>
                  <a:lnTo>
                    <a:pt x="168" y="337"/>
                  </a:lnTo>
                  <a:lnTo>
                    <a:pt x="151" y="334"/>
                  </a:lnTo>
                  <a:lnTo>
                    <a:pt x="136" y="329"/>
                  </a:lnTo>
                  <a:lnTo>
                    <a:pt x="121" y="325"/>
                  </a:lnTo>
                  <a:lnTo>
                    <a:pt x="106" y="320"/>
                  </a:lnTo>
                  <a:lnTo>
                    <a:pt x="92" y="313"/>
                  </a:lnTo>
                  <a:lnTo>
                    <a:pt x="76" y="306"/>
                  </a:lnTo>
                  <a:lnTo>
                    <a:pt x="62" y="300"/>
                  </a:lnTo>
                  <a:lnTo>
                    <a:pt x="51" y="291"/>
                  </a:lnTo>
                  <a:lnTo>
                    <a:pt x="41" y="280"/>
                  </a:lnTo>
                  <a:lnTo>
                    <a:pt x="35" y="269"/>
                  </a:lnTo>
                  <a:lnTo>
                    <a:pt x="31" y="255"/>
                  </a:lnTo>
                  <a:lnTo>
                    <a:pt x="31" y="239"/>
                  </a:lnTo>
                  <a:lnTo>
                    <a:pt x="33" y="218"/>
                  </a:lnTo>
                  <a:lnTo>
                    <a:pt x="38" y="197"/>
                  </a:lnTo>
                  <a:lnTo>
                    <a:pt x="42" y="182"/>
                  </a:lnTo>
                  <a:lnTo>
                    <a:pt x="51" y="165"/>
                  </a:lnTo>
                  <a:lnTo>
                    <a:pt x="60" y="150"/>
                  </a:lnTo>
                  <a:lnTo>
                    <a:pt x="68" y="136"/>
                  </a:lnTo>
                  <a:lnTo>
                    <a:pt x="79" y="124"/>
                  </a:lnTo>
                  <a:lnTo>
                    <a:pt x="89" y="111"/>
                  </a:lnTo>
                  <a:lnTo>
                    <a:pt x="101" y="100"/>
                  </a:lnTo>
                  <a:lnTo>
                    <a:pt x="114" y="88"/>
                  </a:lnTo>
                  <a:lnTo>
                    <a:pt x="129" y="76"/>
                  </a:lnTo>
                  <a:lnTo>
                    <a:pt x="144" y="64"/>
                  </a:lnTo>
                  <a:lnTo>
                    <a:pt x="162" y="53"/>
                  </a:lnTo>
                  <a:lnTo>
                    <a:pt x="181" y="41"/>
                  </a:lnTo>
                  <a:lnTo>
                    <a:pt x="201" y="31"/>
                  </a:lnTo>
                  <a:lnTo>
                    <a:pt x="219" y="22"/>
                  </a:lnTo>
                  <a:lnTo>
                    <a:pt x="237" y="14"/>
                  </a:lnTo>
                  <a:lnTo>
                    <a:pt x="253" y="7"/>
                  </a:lnTo>
                  <a:lnTo>
                    <a:pt x="268" y="1"/>
                  </a:lnTo>
                  <a:lnTo>
                    <a:pt x="255" y="0"/>
                  </a:lnTo>
                  <a:lnTo>
                    <a:pt x="238" y="1"/>
                  </a:lnTo>
                  <a:lnTo>
                    <a:pt x="221" y="5"/>
                  </a:lnTo>
                  <a:lnTo>
                    <a:pt x="201" y="11"/>
                  </a:lnTo>
                  <a:lnTo>
                    <a:pt x="181" y="19"/>
                  </a:lnTo>
                  <a:lnTo>
                    <a:pt x="161" y="28"/>
                  </a:lnTo>
                  <a:lnTo>
                    <a:pt x="142" y="39"/>
                  </a:lnTo>
                  <a:lnTo>
                    <a:pt x="126" y="50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2196" name="Freeform 795"/>
            <p:cNvSpPr>
              <a:spLocks/>
            </p:cNvSpPr>
            <p:nvPr/>
          </p:nvSpPr>
          <p:spPr bwMode="auto">
            <a:xfrm>
              <a:off x="4384" y="3136"/>
              <a:ext cx="47" cy="42"/>
            </a:xfrm>
            <a:custGeom>
              <a:avLst/>
              <a:gdLst>
                <a:gd name="T0" fmla="*/ 6 w 282"/>
                <a:gd name="T1" fmla="*/ 2 h 253"/>
                <a:gd name="T2" fmla="*/ 7 w 282"/>
                <a:gd name="T3" fmla="*/ 2 h 253"/>
                <a:gd name="T4" fmla="*/ 7 w 282"/>
                <a:gd name="T5" fmla="*/ 3 h 253"/>
                <a:gd name="T6" fmla="*/ 7 w 282"/>
                <a:gd name="T7" fmla="*/ 3 h 253"/>
                <a:gd name="T8" fmla="*/ 7 w 282"/>
                <a:gd name="T9" fmla="*/ 4 h 253"/>
                <a:gd name="T10" fmla="*/ 7 w 282"/>
                <a:gd name="T11" fmla="*/ 4 h 253"/>
                <a:gd name="T12" fmla="*/ 7 w 282"/>
                <a:gd name="T13" fmla="*/ 5 h 253"/>
                <a:gd name="T14" fmla="*/ 7 w 282"/>
                <a:gd name="T15" fmla="*/ 5 h 253"/>
                <a:gd name="T16" fmla="*/ 6 w 282"/>
                <a:gd name="T17" fmla="*/ 5 h 253"/>
                <a:gd name="T18" fmla="*/ 6 w 282"/>
                <a:gd name="T19" fmla="*/ 6 h 253"/>
                <a:gd name="T20" fmla="*/ 6 w 282"/>
                <a:gd name="T21" fmla="*/ 6 h 253"/>
                <a:gd name="T22" fmla="*/ 6 w 282"/>
                <a:gd name="T23" fmla="*/ 6 h 253"/>
                <a:gd name="T24" fmla="*/ 5 w 282"/>
                <a:gd name="T25" fmla="*/ 6 h 253"/>
                <a:gd name="T26" fmla="*/ 5 w 282"/>
                <a:gd name="T27" fmla="*/ 7 h 253"/>
                <a:gd name="T28" fmla="*/ 5 w 282"/>
                <a:gd name="T29" fmla="*/ 7 h 253"/>
                <a:gd name="T30" fmla="*/ 5 w 282"/>
                <a:gd name="T31" fmla="*/ 7 h 253"/>
                <a:gd name="T32" fmla="*/ 5 w 282"/>
                <a:gd name="T33" fmla="*/ 7 h 253"/>
                <a:gd name="T34" fmla="*/ 6 w 282"/>
                <a:gd name="T35" fmla="*/ 7 h 253"/>
                <a:gd name="T36" fmla="*/ 6 w 282"/>
                <a:gd name="T37" fmla="*/ 7 h 253"/>
                <a:gd name="T38" fmla="*/ 6 w 282"/>
                <a:gd name="T39" fmla="*/ 7 h 253"/>
                <a:gd name="T40" fmla="*/ 6 w 282"/>
                <a:gd name="T41" fmla="*/ 7 h 253"/>
                <a:gd name="T42" fmla="*/ 6 w 282"/>
                <a:gd name="T43" fmla="*/ 6 h 253"/>
                <a:gd name="T44" fmla="*/ 7 w 282"/>
                <a:gd name="T45" fmla="*/ 6 h 253"/>
                <a:gd name="T46" fmla="*/ 7 w 282"/>
                <a:gd name="T47" fmla="*/ 5 h 253"/>
                <a:gd name="T48" fmla="*/ 8 w 282"/>
                <a:gd name="T49" fmla="*/ 5 h 253"/>
                <a:gd name="T50" fmla="*/ 8 w 282"/>
                <a:gd name="T51" fmla="*/ 4 h 253"/>
                <a:gd name="T52" fmla="*/ 8 w 282"/>
                <a:gd name="T53" fmla="*/ 3 h 253"/>
                <a:gd name="T54" fmla="*/ 7 w 282"/>
                <a:gd name="T55" fmla="*/ 2 h 253"/>
                <a:gd name="T56" fmla="*/ 7 w 282"/>
                <a:gd name="T57" fmla="*/ 2 h 253"/>
                <a:gd name="T58" fmla="*/ 6 w 282"/>
                <a:gd name="T59" fmla="*/ 2 h 253"/>
                <a:gd name="T60" fmla="*/ 6 w 282"/>
                <a:gd name="T61" fmla="*/ 1 h 253"/>
                <a:gd name="T62" fmla="*/ 6 w 282"/>
                <a:gd name="T63" fmla="*/ 1 h 253"/>
                <a:gd name="T64" fmla="*/ 5 w 282"/>
                <a:gd name="T65" fmla="*/ 1 h 253"/>
                <a:gd name="T66" fmla="*/ 4 w 282"/>
                <a:gd name="T67" fmla="*/ 1 h 253"/>
                <a:gd name="T68" fmla="*/ 4 w 282"/>
                <a:gd name="T69" fmla="*/ 0 h 253"/>
                <a:gd name="T70" fmla="*/ 3 w 282"/>
                <a:gd name="T71" fmla="*/ 0 h 253"/>
                <a:gd name="T72" fmla="*/ 3 w 282"/>
                <a:gd name="T73" fmla="*/ 0 h 253"/>
                <a:gd name="T74" fmla="*/ 2 w 282"/>
                <a:gd name="T75" fmla="*/ 0 h 253"/>
                <a:gd name="T76" fmla="*/ 2 w 282"/>
                <a:gd name="T77" fmla="*/ 0 h 253"/>
                <a:gd name="T78" fmla="*/ 1 w 282"/>
                <a:gd name="T79" fmla="*/ 0 h 253"/>
                <a:gd name="T80" fmla="*/ 1 w 282"/>
                <a:gd name="T81" fmla="*/ 0 h 253"/>
                <a:gd name="T82" fmla="*/ 0 w 282"/>
                <a:gd name="T83" fmla="*/ 0 h 253"/>
                <a:gd name="T84" fmla="*/ 0 w 282"/>
                <a:gd name="T85" fmla="*/ 0 h 253"/>
                <a:gd name="T86" fmla="*/ 0 w 282"/>
                <a:gd name="T87" fmla="*/ 0 h 253"/>
                <a:gd name="T88" fmla="*/ 0 w 282"/>
                <a:gd name="T89" fmla="*/ 0 h 253"/>
                <a:gd name="T90" fmla="*/ 0 w 282"/>
                <a:gd name="T91" fmla="*/ 0 h 253"/>
                <a:gd name="T92" fmla="*/ 1 w 282"/>
                <a:gd name="T93" fmla="*/ 0 h 253"/>
                <a:gd name="T94" fmla="*/ 1 w 282"/>
                <a:gd name="T95" fmla="*/ 0 h 253"/>
                <a:gd name="T96" fmla="*/ 1 w 282"/>
                <a:gd name="T97" fmla="*/ 0 h 253"/>
                <a:gd name="T98" fmla="*/ 2 w 282"/>
                <a:gd name="T99" fmla="*/ 0 h 253"/>
                <a:gd name="T100" fmla="*/ 2 w 282"/>
                <a:gd name="T101" fmla="*/ 0 h 253"/>
                <a:gd name="T102" fmla="*/ 3 w 282"/>
                <a:gd name="T103" fmla="*/ 1 h 253"/>
                <a:gd name="T104" fmla="*/ 3 w 282"/>
                <a:gd name="T105" fmla="*/ 1 h 253"/>
                <a:gd name="T106" fmla="*/ 4 w 282"/>
                <a:gd name="T107" fmla="*/ 1 h 253"/>
                <a:gd name="T108" fmla="*/ 4 w 282"/>
                <a:gd name="T109" fmla="*/ 1 h 253"/>
                <a:gd name="T110" fmla="*/ 4 w 282"/>
                <a:gd name="T111" fmla="*/ 1 h 253"/>
                <a:gd name="T112" fmla="*/ 5 w 282"/>
                <a:gd name="T113" fmla="*/ 1 h 253"/>
                <a:gd name="T114" fmla="*/ 5 w 282"/>
                <a:gd name="T115" fmla="*/ 1 h 253"/>
                <a:gd name="T116" fmla="*/ 6 w 282"/>
                <a:gd name="T117" fmla="*/ 2 h 253"/>
                <a:gd name="T118" fmla="*/ 6 w 282"/>
                <a:gd name="T119" fmla="*/ 2 h 253"/>
                <a:gd name="T120" fmla="*/ 6 w 282"/>
                <a:gd name="T121" fmla="*/ 2 h 253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282"/>
                <a:gd name="T184" fmla="*/ 0 h 253"/>
                <a:gd name="T185" fmla="*/ 282 w 282"/>
                <a:gd name="T186" fmla="*/ 253 h 253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282" h="253">
                  <a:moveTo>
                    <a:pt x="235" y="78"/>
                  </a:moveTo>
                  <a:lnTo>
                    <a:pt x="248" y="92"/>
                  </a:lnTo>
                  <a:lnTo>
                    <a:pt x="255" y="108"/>
                  </a:lnTo>
                  <a:lnTo>
                    <a:pt x="259" y="125"/>
                  </a:lnTo>
                  <a:lnTo>
                    <a:pt x="259" y="144"/>
                  </a:lnTo>
                  <a:lnTo>
                    <a:pt x="257" y="159"/>
                  </a:lnTo>
                  <a:lnTo>
                    <a:pt x="252" y="171"/>
                  </a:lnTo>
                  <a:lnTo>
                    <a:pt x="244" y="184"/>
                  </a:lnTo>
                  <a:lnTo>
                    <a:pt x="236" y="194"/>
                  </a:lnTo>
                  <a:lnTo>
                    <a:pt x="225" y="206"/>
                  </a:lnTo>
                  <a:lnTo>
                    <a:pt x="215" y="215"/>
                  </a:lnTo>
                  <a:lnTo>
                    <a:pt x="204" y="225"/>
                  </a:lnTo>
                  <a:lnTo>
                    <a:pt x="194" y="236"/>
                  </a:lnTo>
                  <a:lnTo>
                    <a:pt x="191" y="239"/>
                  </a:lnTo>
                  <a:lnTo>
                    <a:pt x="190" y="242"/>
                  </a:lnTo>
                  <a:lnTo>
                    <a:pt x="191" y="246"/>
                  </a:lnTo>
                  <a:lnTo>
                    <a:pt x="194" y="249"/>
                  </a:lnTo>
                  <a:lnTo>
                    <a:pt x="197" y="252"/>
                  </a:lnTo>
                  <a:lnTo>
                    <a:pt x="201" y="253"/>
                  </a:lnTo>
                  <a:lnTo>
                    <a:pt x="205" y="252"/>
                  </a:lnTo>
                  <a:lnTo>
                    <a:pt x="209" y="249"/>
                  </a:lnTo>
                  <a:lnTo>
                    <a:pt x="232" y="234"/>
                  </a:lnTo>
                  <a:lnTo>
                    <a:pt x="251" y="215"/>
                  </a:lnTo>
                  <a:lnTo>
                    <a:pt x="267" y="192"/>
                  </a:lnTo>
                  <a:lnTo>
                    <a:pt x="278" y="168"/>
                  </a:lnTo>
                  <a:lnTo>
                    <a:pt x="282" y="141"/>
                  </a:lnTo>
                  <a:lnTo>
                    <a:pt x="279" y="116"/>
                  </a:lnTo>
                  <a:lnTo>
                    <a:pt x="270" y="92"/>
                  </a:lnTo>
                  <a:lnTo>
                    <a:pt x="251" y="70"/>
                  </a:lnTo>
                  <a:lnTo>
                    <a:pt x="237" y="59"/>
                  </a:lnTo>
                  <a:lnTo>
                    <a:pt x="221" y="48"/>
                  </a:lnTo>
                  <a:lnTo>
                    <a:pt x="202" y="39"/>
                  </a:lnTo>
                  <a:lnTo>
                    <a:pt x="183" y="31"/>
                  </a:lnTo>
                  <a:lnTo>
                    <a:pt x="163" y="24"/>
                  </a:lnTo>
                  <a:lnTo>
                    <a:pt x="142" y="18"/>
                  </a:lnTo>
                  <a:lnTo>
                    <a:pt x="122" y="13"/>
                  </a:lnTo>
                  <a:lnTo>
                    <a:pt x="101" y="8"/>
                  </a:lnTo>
                  <a:lnTo>
                    <a:pt x="82" y="5"/>
                  </a:lnTo>
                  <a:lnTo>
                    <a:pt x="63" y="2"/>
                  </a:lnTo>
                  <a:lnTo>
                    <a:pt x="47" y="0"/>
                  </a:lnTo>
                  <a:lnTo>
                    <a:pt x="32" y="0"/>
                  </a:lnTo>
                  <a:lnTo>
                    <a:pt x="19" y="0"/>
                  </a:lnTo>
                  <a:lnTo>
                    <a:pt x="10" y="1"/>
                  </a:lnTo>
                  <a:lnTo>
                    <a:pt x="4" y="4"/>
                  </a:lnTo>
                  <a:lnTo>
                    <a:pt x="0" y="6"/>
                  </a:lnTo>
                  <a:lnTo>
                    <a:pt x="12" y="8"/>
                  </a:lnTo>
                  <a:lnTo>
                    <a:pt x="25" y="9"/>
                  </a:lnTo>
                  <a:lnTo>
                    <a:pt x="38" y="12"/>
                  </a:lnTo>
                  <a:lnTo>
                    <a:pt x="52" y="14"/>
                  </a:lnTo>
                  <a:lnTo>
                    <a:pt x="67" y="16"/>
                  </a:lnTo>
                  <a:lnTo>
                    <a:pt x="82" y="18"/>
                  </a:lnTo>
                  <a:lnTo>
                    <a:pt x="97" y="22"/>
                  </a:lnTo>
                  <a:lnTo>
                    <a:pt x="114" y="25"/>
                  </a:lnTo>
                  <a:lnTo>
                    <a:pt x="129" y="30"/>
                  </a:lnTo>
                  <a:lnTo>
                    <a:pt x="146" y="35"/>
                  </a:lnTo>
                  <a:lnTo>
                    <a:pt x="162" y="40"/>
                  </a:lnTo>
                  <a:lnTo>
                    <a:pt x="177" y="46"/>
                  </a:lnTo>
                  <a:lnTo>
                    <a:pt x="192" y="53"/>
                  </a:lnTo>
                  <a:lnTo>
                    <a:pt x="208" y="60"/>
                  </a:lnTo>
                  <a:lnTo>
                    <a:pt x="222" y="69"/>
                  </a:lnTo>
                  <a:lnTo>
                    <a:pt x="235" y="78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2197" name="Freeform 796"/>
            <p:cNvSpPr>
              <a:spLocks/>
            </p:cNvSpPr>
            <p:nvPr/>
          </p:nvSpPr>
          <p:spPr bwMode="auto">
            <a:xfrm>
              <a:off x="4290" y="3159"/>
              <a:ext cx="19" cy="39"/>
            </a:xfrm>
            <a:custGeom>
              <a:avLst/>
              <a:gdLst>
                <a:gd name="T0" fmla="*/ 0 w 115"/>
                <a:gd name="T1" fmla="*/ 3 h 236"/>
                <a:gd name="T2" fmla="*/ 0 w 115"/>
                <a:gd name="T3" fmla="*/ 4 h 236"/>
                <a:gd name="T4" fmla="*/ 0 w 115"/>
                <a:gd name="T5" fmla="*/ 4 h 236"/>
                <a:gd name="T6" fmla="*/ 0 w 115"/>
                <a:gd name="T7" fmla="*/ 5 h 236"/>
                <a:gd name="T8" fmla="*/ 1 w 115"/>
                <a:gd name="T9" fmla="*/ 5 h 236"/>
                <a:gd name="T10" fmla="*/ 1 w 115"/>
                <a:gd name="T11" fmla="*/ 6 h 236"/>
                <a:gd name="T12" fmla="*/ 1 w 115"/>
                <a:gd name="T13" fmla="*/ 6 h 236"/>
                <a:gd name="T14" fmla="*/ 2 w 115"/>
                <a:gd name="T15" fmla="*/ 6 h 236"/>
                <a:gd name="T16" fmla="*/ 2 w 115"/>
                <a:gd name="T17" fmla="*/ 6 h 236"/>
                <a:gd name="T18" fmla="*/ 3 w 115"/>
                <a:gd name="T19" fmla="*/ 6 h 236"/>
                <a:gd name="T20" fmla="*/ 3 w 115"/>
                <a:gd name="T21" fmla="*/ 6 h 236"/>
                <a:gd name="T22" fmla="*/ 3 w 115"/>
                <a:gd name="T23" fmla="*/ 6 h 236"/>
                <a:gd name="T24" fmla="*/ 3 w 115"/>
                <a:gd name="T25" fmla="*/ 6 h 236"/>
                <a:gd name="T26" fmla="*/ 3 w 115"/>
                <a:gd name="T27" fmla="*/ 6 h 236"/>
                <a:gd name="T28" fmla="*/ 3 w 115"/>
                <a:gd name="T29" fmla="*/ 6 h 236"/>
                <a:gd name="T30" fmla="*/ 3 w 115"/>
                <a:gd name="T31" fmla="*/ 6 h 236"/>
                <a:gd name="T32" fmla="*/ 3 w 115"/>
                <a:gd name="T33" fmla="*/ 6 h 236"/>
                <a:gd name="T34" fmla="*/ 2 w 115"/>
                <a:gd name="T35" fmla="*/ 5 h 236"/>
                <a:gd name="T36" fmla="*/ 2 w 115"/>
                <a:gd name="T37" fmla="*/ 5 h 236"/>
                <a:gd name="T38" fmla="*/ 1 w 115"/>
                <a:gd name="T39" fmla="*/ 5 h 236"/>
                <a:gd name="T40" fmla="*/ 1 w 115"/>
                <a:gd name="T41" fmla="*/ 4 h 236"/>
                <a:gd name="T42" fmla="*/ 1 w 115"/>
                <a:gd name="T43" fmla="*/ 4 h 236"/>
                <a:gd name="T44" fmla="*/ 1 w 115"/>
                <a:gd name="T45" fmla="*/ 3 h 236"/>
                <a:gd name="T46" fmla="*/ 1 w 115"/>
                <a:gd name="T47" fmla="*/ 3 h 236"/>
                <a:gd name="T48" fmla="*/ 1 w 115"/>
                <a:gd name="T49" fmla="*/ 2 h 236"/>
                <a:gd name="T50" fmla="*/ 1 w 115"/>
                <a:gd name="T51" fmla="*/ 2 h 236"/>
                <a:gd name="T52" fmla="*/ 1 w 115"/>
                <a:gd name="T53" fmla="*/ 2 h 236"/>
                <a:gd name="T54" fmla="*/ 2 w 115"/>
                <a:gd name="T55" fmla="*/ 1 h 236"/>
                <a:gd name="T56" fmla="*/ 2 w 115"/>
                <a:gd name="T57" fmla="*/ 1 h 236"/>
                <a:gd name="T58" fmla="*/ 3 w 115"/>
                <a:gd name="T59" fmla="*/ 1 h 236"/>
                <a:gd name="T60" fmla="*/ 3 w 115"/>
                <a:gd name="T61" fmla="*/ 0 h 236"/>
                <a:gd name="T62" fmla="*/ 3 w 115"/>
                <a:gd name="T63" fmla="*/ 0 h 236"/>
                <a:gd name="T64" fmla="*/ 3 w 115"/>
                <a:gd name="T65" fmla="*/ 0 h 236"/>
                <a:gd name="T66" fmla="*/ 3 w 115"/>
                <a:gd name="T67" fmla="*/ 0 h 236"/>
                <a:gd name="T68" fmla="*/ 2 w 115"/>
                <a:gd name="T69" fmla="*/ 0 h 236"/>
                <a:gd name="T70" fmla="*/ 2 w 115"/>
                <a:gd name="T71" fmla="*/ 1 h 236"/>
                <a:gd name="T72" fmla="*/ 1 w 115"/>
                <a:gd name="T73" fmla="*/ 1 h 236"/>
                <a:gd name="T74" fmla="*/ 1 w 115"/>
                <a:gd name="T75" fmla="*/ 2 h 236"/>
                <a:gd name="T76" fmla="*/ 0 w 115"/>
                <a:gd name="T77" fmla="*/ 2 h 236"/>
                <a:gd name="T78" fmla="*/ 0 w 115"/>
                <a:gd name="T79" fmla="*/ 3 h 236"/>
                <a:gd name="T80" fmla="*/ 0 w 115"/>
                <a:gd name="T81" fmla="*/ 3 h 2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115"/>
                <a:gd name="T124" fmla="*/ 0 h 236"/>
                <a:gd name="T125" fmla="*/ 115 w 115"/>
                <a:gd name="T126" fmla="*/ 236 h 2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115" h="236">
                  <a:moveTo>
                    <a:pt x="0" y="128"/>
                  </a:moveTo>
                  <a:lnTo>
                    <a:pt x="0" y="148"/>
                  </a:lnTo>
                  <a:lnTo>
                    <a:pt x="5" y="166"/>
                  </a:lnTo>
                  <a:lnTo>
                    <a:pt x="13" y="184"/>
                  </a:lnTo>
                  <a:lnTo>
                    <a:pt x="24" y="198"/>
                  </a:lnTo>
                  <a:lnTo>
                    <a:pt x="39" y="211"/>
                  </a:lnTo>
                  <a:lnTo>
                    <a:pt x="55" y="223"/>
                  </a:lnTo>
                  <a:lnTo>
                    <a:pt x="74" y="231"/>
                  </a:lnTo>
                  <a:lnTo>
                    <a:pt x="92" y="235"/>
                  </a:lnTo>
                  <a:lnTo>
                    <a:pt x="98" y="236"/>
                  </a:lnTo>
                  <a:lnTo>
                    <a:pt x="104" y="234"/>
                  </a:lnTo>
                  <a:lnTo>
                    <a:pt x="109" y="231"/>
                  </a:lnTo>
                  <a:lnTo>
                    <a:pt x="111" y="226"/>
                  </a:lnTo>
                  <a:lnTo>
                    <a:pt x="111" y="220"/>
                  </a:lnTo>
                  <a:lnTo>
                    <a:pt x="110" y="215"/>
                  </a:lnTo>
                  <a:lnTo>
                    <a:pt x="107" y="210"/>
                  </a:lnTo>
                  <a:lnTo>
                    <a:pt x="101" y="208"/>
                  </a:lnTo>
                  <a:lnTo>
                    <a:pt x="82" y="201"/>
                  </a:lnTo>
                  <a:lnTo>
                    <a:pt x="64" y="192"/>
                  </a:lnTo>
                  <a:lnTo>
                    <a:pt x="50" y="179"/>
                  </a:lnTo>
                  <a:lnTo>
                    <a:pt x="40" y="165"/>
                  </a:lnTo>
                  <a:lnTo>
                    <a:pt x="33" y="148"/>
                  </a:lnTo>
                  <a:lnTo>
                    <a:pt x="29" y="130"/>
                  </a:lnTo>
                  <a:lnTo>
                    <a:pt x="29" y="110"/>
                  </a:lnTo>
                  <a:lnTo>
                    <a:pt x="35" y="89"/>
                  </a:lnTo>
                  <a:lnTo>
                    <a:pt x="43" y="74"/>
                  </a:lnTo>
                  <a:lnTo>
                    <a:pt x="56" y="60"/>
                  </a:lnTo>
                  <a:lnTo>
                    <a:pt x="70" y="46"/>
                  </a:lnTo>
                  <a:lnTo>
                    <a:pt x="85" y="33"/>
                  </a:lnTo>
                  <a:lnTo>
                    <a:pt x="98" y="23"/>
                  </a:lnTo>
                  <a:lnTo>
                    <a:pt x="109" y="12"/>
                  </a:lnTo>
                  <a:lnTo>
                    <a:pt x="115" y="6"/>
                  </a:lnTo>
                  <a:lnTo>
                    <a:pt x="115" y="0"/>
                  </a:lnTo>
                  <a:lnTo>
                    <a:pt x="102" y="4"/>
                  </a:lnTo>
                  <a:lnTo>
                    <a:pt x="85" y="12"/>
                  </a:lnTo>
                  <a:lnTo>
                    <a:pt x="68" y="26"/>
                  </a:lnTo>
                  <a:lnTo>
                    <a:pt x="49" y="42"/>
                  </a:lnTo>
                  <a:lnTo>
                    <a:pt x="32" y="61"/>
                  </a:lnTo>
                  <a:lnTo>
                    <a:pt x="17" y="82"/>
                  </a:lnTo>
                  <a:lnTo>
                    <a:pt x="6" y="105"/>
                  </a:lnTo>
                  <a:lnTo>
                    <a:pt x="0" y="128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2198" name="Freeform 797"/>
            <p:cNvSpPr>
              <a:spLocks/>
            </p:cNvSpPr>
            <p:nvPr/>
          </p:nvSpPr>
          <p:spPr bwMode="auto">
            <a:xfrm>
              <a:off x="4423" y="3133"/>
              <a:ext cx="41" cy="52"/>
            </a:xfrm>
            <a:custGeom>
              <a:avLst/>
              <a:gdLst>
                <a:gd name="T0" fmla="*/ 6 w 245"/>
                <a:gd name="T1" fmla="*/ 4 h 310"/>
                <a:gd name="T2" fmla="*/ 6 w 245"/>
                <a:gd name="T3" fmla="*/ 4 h 310"/>
                <a:gd name="T4" fmla="*/ 6 w 245"/>
                <a:gd name="T5" fmla="*/ 5 h 310"/>
                <a:gd name="T6" fmla="*/ 6 w 245"/>
                <a:gd name="T7" fmla="*/ 5 h 310"/>
                <a:gd name="T8" fmla="*/ 6 w 245"/>
                <a:gd name="T9" fmla="*/ 6 h 310"/>
                <a:gd name="T10" fmla="*/ 5 w 245"/>
                <a:gd name="T11" fmla="*/ 6 h 310"/>
                <a:gd name="T12" fmla="*/ 5 w 245"/>
                <a:gd name="T13" fmla="*/ 7 h 310"/>
                <a:gd name="T14" fmla="*/ 4 w 245"/>
                <a:gd name="T15" fmla="*/ 7 h 310"/>
                <a:gd name="T16" fmla="*/ 4 w 245"/>
                <a:gd name="T17" fmla="*/ 8 h 310"/>
                <a:gd name="T18" fmla="*/ 4 w 245"/>
                <a:gd name="T19" fmla="*/ 8 h 310"/>
                <a:gd name="T20" fmla="*/ 3 w 245"/>
                <a:gd name="T21" fmla="*/ 8 h 310"/>
                <a:gd name="T22" fmla="*/ 3 w 245"/>
                <a:gd name="T23" fmla="*/ 9 h 310"/>
                <a:gd name="T24" fmla="*/ 4 w 245"/>
                <a:gd name="T25" fmla="*/ 9 h 310"/>
                <a:gd name="T26" fmla="*/ 4 w 245"/>
                <a:gd name="T27" fmla="*/ 9 h 310"/>
                <a:gd name="T28" fmla="*/ 4 w 245"/>
                <a:gd name="T29" fmla="*/ 8 h 310"/>
                <a:gd name="T30" fmla="*/ 5 w 245"/>
                <a:gd name="T31" fmla="*/ 8 h 310"/>
                <a:gd name="T32" fmla="*/ 6 w 245"/>
                <a:gd name="T33" fmla="*/ 7 h 310"/>
                <a:gd name="T34" fmla="*/ 6 w 245"/>
                <a:gd name="T35" fmla="*/ 6 h 310"/>
                <a:gd name="T36" fmla="*/ 7 w 245"/>
                <a:gd name="T37" fmla="*/ 5 h 310"/>
                <a:gd name="T38" fmla="*/ 7 w 245"/>
                <a:gd name="T39" fmla="*/ 4 h 310"/>
                <a:gd name="T40" fmla="*/ 6 w 245"/>
                <a:gd name="T41" fmla="*/ 3 h 310"/>
                <a:gd name="T42" fmla="*/ 6 w 245"/>
                <a:gd name="T43" fmla="*/ 3 h 310"/>
                <a:gd name="T44" fmla="*/ 5 w 245"/>
                <a:gd name="T45" fmla="*/ 2 h 310"/>
                <a:gd name="T46" fmla="*/ 4 w 245"/>
                <a:gd name="T47" fmla="*/ 2 h 310"/>
                <a:gd name="T48" fmla="*/ 3 w 245"/>
                <a:gd name="T49" fmla="*/ 1 h 310"/>
                <a:gd name="T50" fmla="*/ 3 w 245"/>
                <a:gd name="T51" fmla="*/ 1 h 310"/>
                <a:gd name="T52" fmla="*/ 2 w 245"/>
                <a:gd name="T53" fmla="*/ 1 h 310"/>
                <a:gd name="T54" fmla="*/ 1 w 245"/>
                <a:gd name="T55" fmla="*/ 0 h 310"/>
                <a:gd name="T56" fmla="*/ 1 w 245"/>
                <a:gd name="T57" fmla="*/ 0 h 310"/>
                <a:gd name="T58" fmla="*/ 0 w 245"/>
                <a:gd name="T59" fmla="*/ 0 h 310"/>
                <a:gd name="T60" fmla="*/ 0 w 245"/>
                <a:gd name="T61" fmla="*/ 0 h 310"/>
                <a:gd name="T62" fmla="*/ 1 w 245"/>
                <a:gd name="T63" fmla="*/ 1 h 310"/>
                <a:gd name="T64" fmla="*/ 2 w 245"/>
                <a:gd name="T65" fmla="*/ 1 h 310"/>
                <a:gd name="T66" fmla="*/ 2 w 245"/>
                <a:gd name="T67" fmla="*/ 1 h 310"/>
                <a:gd name="T68" fmla="*/ 3 w 245"/>
                <a:gd name="T69" fmla="*/ 2 h 310"/>
                <a:gd name="T70" fmla="*/ 4 w 245"/>
                <a:gd name="T71" fmla="*/ 2 h 310"/>
                <a:gd name="T72" fmla="*/ 5 w 245"/>
                <a:gd name="T73" fmla="*/ 3 h 310"/>
                <a:gd name="T74" fmla="*/ 5 w 245"/>
                <a:gd name="T75" fmla="*/ 3 h 310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245"/>
                <a:gd name="T115" fmla="*/ 0 h 310"/>
                <a:gd name="T116" fmla="*/ 245 w 245"/>
                <a:gd name="T117" fmla="*/ 310 h 310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245" h="310">
                  <a:moveTo>
                    <a:pt x="200" y="116"/>
                  </a:moveTo>
                  <a:lnTo>
                    <a:pt x="208" y="124"/>
                  </a:lnTo>
                  <a:lnTo>
                    <a:pt x="214" y="133"/>
                  </a:lnTo>
                  <a:lnTo>
                    <a:pt x="220" y="144"/>
                  </a:lnTo>
                  <a:lnTo>
                    <a:pt x="223" y="154"/>
                  </a:lnTo>
                  <a:lnTo>
                    <a:pt x="226" y="164"/>
                  </a:lnTo>
                  <a:lnTo>
                    <a:pt x="224" y="176"/>
                  </a:lnTo>
                  <a:lnTo>
                    <a:pt x="222" y="187"/>
                  </a:lnTo>
                  <a:lnTo>
                    <a:pt x="216" y="198"/>
                  </a:lnTo>
                  <a:lnTo>
                    <a:pt x="208" y="209"/>
                  </a:lnTo>
                  <a:lnTo>
                    <a:pt x="199" y="219"/>
                  </a:lnTo>
                  <a:lnTo>
                    <a:pt x="188" y="229"/>
                  </a:lnTo>
                  <a:lnTo>
                    <a:pt x="177" y="238"/>
                  </a:lnTo>
                  <a:lnTo>
                    <a:pt x="166" y="246"/>
                  </a:lnTo>
                  <a:lnTo>
                    <a:pt x="154" y="255"/>
                  </a:lnTo>
                  <a:lnTo>
                    <a:pt x="142" y="264"/>
                  </a:lnTo>
                  <a:lnTo>
                    <a:pt x="132" y="275"/>
                  </a:lnTo>
                  <a:lnTo>
                    <a:pt x="128" y="278"/>
                  </a:lnTo>
                  <a:lnTo>
                    <a:pt x="126" y="283"/>
                  </a:lnTo>
                  <a:lnTo>
                    <a:pt x="124" y="287"/>
                  </a:lnTo>
                  <a:lnTo>
                    <a:pt x="121" y="292"/>
                  </a:lnTo>
                  <a:lnTo>
                    <a:pt x="120" y="296"/>
                  </a:lnTo>
                  <a:lnTo>
                    <a:pt x="120" y="301"/>
                  </a:lnTo>
                  <a:lnTo>
                    <a:pt x="122" y="306"/>
                  </a:lnTo>
                  <a:lnTo>
                    <a:pt x="126" y="309"/>
                  </a:lnTo>
                  <a:lnTo>
                    <a:pt x="131" y="310"/>
                  </a:lnTo>
                  <a:lnTo>
                    <a:pt x="135" y="310"/>
                  </a:lnTo>
                  <a:lnTo>
                    <a:pt x="139" y="309"/>
                  </a:lnTo>
                  <a:lnTo>
                    <a:pt x="142" y="306"/>
                  </a:lnTo>
                  <a:lnTo>
                    <a:pt x="154" y="292"/>
                  </a:lnTo>
                  <a:lnTo>
                    <a:pt x="167" y="280"/>
                  </a:lnTo>
                  <a:lnTo>
                    <a:pt x="180" y="269"/>
                  </a:lnTo>
                  <a:lnTo>
                    <a:pt x="194" y="257"/>
                  </a:lnTo>
                  <a:lnTo>
                    <a:pt x="207" y="246"/>
                  </a:lnTo>
                  <a:lnTo>
                    <a:pt x="220" y="233"/>
                  </a:lnTo>
                  <a:lnTo>
                    <a:pt x="230" y="219"/>
                  </a:lnTo>
                  <a:lnTo>
                    <a:pt x="238" y="204"/>
                  </a:lnTo>
                  <a:lnTo>
                    <a:pt x="244" y="186"/>
                  </a:lnTo>
                  <a:lnTo>
                    <a:pt x="245" y="169"/>
                  </a:lnTo>
                  <a:lnTo>
                    <a:pt x="243" y="152"/>
                  </a:lnTo>
                  <a:lnTo>
                    <a:pt x="237" y="134"/>
                  </a:lnTo>
                  <a:lnTo>
                    <a:pt x="228" y="119"/>
                  </a:lnTo>
                  <a:lnTo>
                    <a:pt x="217" y="105"/>
                  </a:lnTo>
                  <a:lnTo>
                    <a:pt x="203" y="93"/>
                  </a:lnTo>
                  <a:lnTo>
                    <a:pt x="188" y="83"/>
                  </a:lnTo>
                  <a:lnTo>
                    <a:pt x="176" y="76"/>
                  </a:lnTo>
                  <a:lnTo>
                    <a:pt x="163" y="69"/>
                  </a:lnTo>
                  <a:lnTo>
                    <a:pt x="151" y="61"/>
                  </a:lnTo>
                  <a:lnTo>
                    <a:pt x="136" y="54"/>
                  </a:lnTo>
                  <a:lnTo>
                    <a:pt x="122" y="46"/>
                  </a:lnTo>
                  <a:lnTo>
                    <a:pt x="107" y="39"/>
                  </a:lnTo>
                  <a:lnTo>
                    <a:pt x="93" y="31"/>
                  </a:lnTo>
                  <a:lnTo>
                    <a:pt x="79" y="24"/>
                  </a:lnTo>
                  <a:lnTo>
                    <a:pt x="66" y="18"/>
                  </a:lnTo>
                  <a:lnTo>
                    <a:pt x="53" y="13"/>
                  </a:lnTo>
                  <a:lnTo>
                    <a:pt x="40" y="8"/>
                  </a:lnTo>
                  <a:lnTo>
                    <a:pt x="30" y="5"/>
                  </a:lnTo>
                  <a:lnTo>
                    <a:pt x="20" y="1"/>
                  </a:lnTo>
                  <a:lnTo>
                    <a:pt x="12" y="0"/>
                  </a:lnTo>
                  <a:lnTo>
                    <a:pt x="5" y="0"/>
                  </a:lnTo>
                  <a:lnTo>
                    <a:pt x="0" y="2"/>
                  </a:lnTo>
                  <a:lnTo>
                    <a:pt x="11" y="8"/>
                  </a:lnTo>
                  <a:lnTo>
                    <a:pt x="23" y="14"/>
                  </a:lnTo>
                  <a:lnTo>
                    <a:pt x="36" y="20"/>
                  </a:lnTo>
                  <a:lnTo>
                    <a:pt x="47" y="25"/>
                  </a:lnTo>
                  <a:lnTo>
                    <a:pt x="60" y="31"/>
                  </a:lnTo>
                  <a:lnTo>
                    <a:pt x="73" y="37"/>
                  </a:lnTo>
                  <a:lnTo>
                    <a:pt x="86" y="44"/>
                  </a:lnTo>
                  <a:lnTo>
                    <a:pt x="99" y="51"/>
                  </a:lnTo>
                  <a:lnTo>
                    <a:pt x="113" y="57"/>
                  </a:lnTo>
                  <a:lnTo>
                    <a:pt x="126" y="64"/>
                  </a:lnTo>
                  <a:lnTo>
                    <a:pt x="139" y="71"/>
                  </a:lnTo>
                  <a:lnTo>
                    <a:pt x="152" y="79"/>
                  </a:lnTo>
                  <a:lnTo>
                    <a:pt x="165" y="88"/>
                  </a:lnTo>
                  <a:lnTo>
                    <a:pt x="176" y="96"/>
                  </a:lnTo>
                  <a:lnTo>
                    <a:pt x="188" y="106"/>
                  </a:lnTo>
                  <a:lnTo>
                    <a:pt x="200" y="116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2199" name="Freeform 798"/>
            <p:cNvSpPr>
              <a:spLocks/>
            </p:cNvSpPr>
            <p:nvPr/>
          </p:nvSpPr>
          <p:spPr bwMode="auto">
            <a:xfrm>
              <a:off x="4338" y="3209"/>
              <a:ext cx="125" cy="175"/>
            </a:xfrm>
            <a:custGeom>
              <a:avLst/>
              <a:gdLst>
                <a:gd name="T0" fmla="*/ 0 w 125"/>
                <a:gd name="T1" fmla="*/ 175 h 175"/>
                <a:gd name="T2" fmla="*/ 0 w 125"/>
                <a:gd name="T3" fmla="*/ 144 h 175"/>
                <a:gd name="T4" fmla="*/ 11 w 125"/>
                <a:gd name="T5" fmla="*/ 144 h 175"/>
                <a:gd name="T6" fmla="*/ 11 w 125"/>
                <a:gd name="T7" fmla="*/ 118 h 175"/>
                <a:gd name="T8" fmla="*/ 23 w 125"/>
                <a:gd name="T9" fmla="*/ 114 h 175"/>
                <a:gd name="T10" fmla="*/ 20 w 125"/>
                <a:gd name="T11" fmla="*/ 88 h 175"/>
                <a:gd name="T12" fmla="*/ 30 w 125"/>
                <a:gd name="T13" fmla="*/ 84 h 175"/>
                <a:gd name="T14" fmla="*/ 30 w 125"/>
                <a:gd name="T15" fmla="*/ 58 h 175"/>
                <a:gd name="T16" fmla="*/ 39 w 125"/>
                <a:gd name="T17" fmla="*/ 54 h 175"/>
                <a:gd name="T18" fmla="*/ 39 w 125"/>
                <a:gd name="T19" fmla="*/ 28 h 175"/>
                <a:gd name="T20" fmla="*/ 48 w 125"/>
                <a:gd name="T21" fmla="*/ 28 h 175"/>
                <a:gd name="T22" fmla="*/ 56 w 125"/>
                <a:gd name="T23" fmla="*/ 0 h 175"/>
                <a:gd name="T24" fmla="*/ 80 w 125"/>
                <a:gd name="T25" fmla="*/ 0 h 175"/>
                <a:gd name="T26" fmla="*/ 81 w 125"/>
                <a:gd name="T27" fmla="*/ 25 h 175"/>
                <a:gd name="T28" fmla="*/ 92 w 125"/>
                <a:gd name="T29" fmla="*/ 24 h 175"/>
                <a:gd name="T30" fmla="*/ 93 w 125"/>
                <a:gd name="T31" fmla="*/ 49 h 175"/>
                <a:gd name="T32" fmla="*/ 102 w 125"/>
                <a:gd name="T33" fmla="*/ 54 h 175"/>
                <a:gd name="T34" fmla="*/ 99 w 125"/>
                <a:gd name="T35" fmla="*/ 81 h 175"/>
                <a:gd name="T36" fmla="*/ 114 w 125"/>
                <a:gd name="T37" fmla="*/ 82 h 175"/>
                <a:gd name="T38" fmla="*/ 107 w 125"/>
                <a:gd name="T39" fmla="*/ 81 h 175"/>
                <a:gd name="T40" fmla="*/ 108 w 125"/>
                <a:gd name="T41" fmla="*/ 114 h 175"/>
                <a:gd name="T42" fmla="*/ 117 w 125"/>
                <a:gd name="T43" fmla="*/ 117 h 175"/>
                <a:gd name="T44" fmla="*/ 122 w 125"/>
                <a:gd name="T45" fmla="*/ 142 h 175"/>
                <a:gd name="T46" fmla="*/ 125 w 125"/>
                <a:gd name="T47" fmla="*/ 175 h 175"/>
                <a:gd name="T48" fmla="*/ 0 w 125"/>
                <a:gd name="T49" fmla="*/ 175 h 175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125"/>
                <a:gd name="T76" fmla="*/ 0 h 175"/>
                <a:gd name="T77" fmla="*/ 125 w 125"/>
                <a:gd name="T78" fmla="*/ 175 h 175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125" h="175">
                  <a:moveTo>
                    <a:pt x="0" y="175"/>
                  </a:moveTo>
                  <a:lnTo>
                    <a:pt x="0" y="144"/>
                  </a:lnTo>
                  <a:lnTo>
                    <a:pt x="11" y="144"/>
                  </a:lnTo>
                  <a:lnTo>
                    <a:pt x="11" y="118"/>
                  </a:lnTo>
                  <a:lnTo>
                    <a:pt x="23" y="114"/>
                  </a:lnTo>
                  <a:lnTo>
                    <a:pt x="20" y="88"/>
                  </a:lnTo>
                  <a:lnTo>
                    <a:pt x="30" y="84"/>
                  </a:lnTo>
                  <a:lnTo>
                    <a:pt x="30" y="58"/>
                  </a:lnTo>
                  <a:lnTo>
                    <a:pt x="39" y="54"/>
                  </a:lnTo>
                  <a:lnTo>
                    <a:pt x="39" y="28"/>
                  </a:lnTo>
                  <a:lnTo>
                    <a:pt x="48" y="28"/>
                  </a:lnTo>
                  <a:lnTo>
                    <a:pt x="56" y="0"/>
                  </a:lnTo>
                  <a:lnTo>
                    <a:pt x="80" y="0"/>
                  </a:lnTo>
                  <a:lnTo>
                    <a:pt x="81" y="25"/>
                  </a:lnTo>
                  <a:lnTo>
                    <a:pt x="92" y="24"/>
                  </a:lnTo>
                  <a:lnTo>
                    <a:pt x="93" y="49"/>
                  </a:lnTo>
                  <a:lnTo>
                    <a:pt x="102" y="54"/>
                  </a:lnTo>
                  <a:lnTo>
                    <a:pt x="99" y="81"/>
                  </a:lnTo>
                  <a:lnTo>
                    <a:pt x="114" y="82"/>
                  </a:lnTo>
                  <a:lnTo>
                    <a:pt x="107" y="81"/>
                  </a:lnTo>
                  <a:lnTo>
                    <a:pt x="108" y="114"/>
                  </a:lnTo>
                  <a:lnTo>
                    <a:pt x="117" y="117"/>
                  </a:lnTo>
                  <a:lnTo>
                    <a:pt x="122" y="142"/>
                  </a:lnTo>
                  <a:lnTo>
                    <a:pt x="125" y="175"/>
                  </a:lnTo>
                  <a:lnTo>
                    <a:pt x="0" y="175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2177" name="Group 799"/>
          <p:cNvGrpSpPr>
            <a:grpSpLocks/>
          </p:cNvGrpSpPr>
          <p:nvPr/>
        </p:nvGrpSpPr>
        <p:grpSpPr bwMode="auto">
          <a:xfrm>
            <a:off x="4491038" y="2238375"/>
            <a:ext cx="3629025" cy="3265488"/>
            <a:chOff x="2683" y="1307"/>
            <a:chExt cx="2286" cy="2057"/>
          </a:xfrm>
        </p:grpSpPr>
        <p:sp>
          <p:nvSpPr>
            <p:cNvPr id="2178" name="Line 800"/>
            <p:cNvSpPr>
              <a:spLocks noChangeShapeType="1"/>
            </p:cNvSpPr>
            <p:nvPr/>
          </p:nvSpPr>
          <p:spPr bwMode="auto">
            <a:xfrm>
              <a:off x="4092" y="1307"/>
              <a:ext cx="877" cy="1762"/>
            </a:xfrm>
            <a:prstGeom prst="line">
              <a:avLst/>
            </a:prstGeom>
            <a:noFill/>
            <a:ln w="76200">
              <a:solidFill>
                <a:srgbClr val="FF3300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2179" name="Line 801"/>
            <p:cNvSpPr>
              <a:spLocks noChangeShapeType="1"/>
            </p:cNvSpPr>
            <p:nvPr/>
          </p:nvSpPr>
          <p:spPr bwMode="auto">
            <a:xfrm>
              <a:off x="3466" y="2211"/>
              <a:ext cx="1487" cy="1014"/>
            </a:xfrm>
            <a:prstGeom prst="line">
              <a:avLst/>
            </a:prstGeom>
            <a:noFill/>
            <a:ln w="76200">
              <a:solidFill>
                <a:srgbClr val="FF3300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2180" name="Line 802"/>
            <p:cNvSpPr>
              <a:spLocks noChangeShapeType="1"/>
            </p:cNvSpPr>
            <p:nvPr/>
          </p:nvSpPr>
          <p:spPr bwMode="auto">
            <a:xfrm>
              <a:off x="3657" y="3158"/>
              <a:ext cx="1014" cy="206"/>
            </a:xfrm>
            <a:prstGeom prst="line">
              <a:avLst/>
            </a:prstGeom>
            <a:noFill/>
            <a:ln w="76200">
              <a:solidFill>
                <a:srgbClr val="FF3300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346" name="Text Box 803"/>
            <p:cNvSpPr txBox="1">
              <a:spLocks noChangeArrowheads="1"/>
            </p:cNvSpPr>
            <p:nvPr/>
          </p:nvSpPr>
          <p:spPr bwMode="auto">
            <a:xfrm>
              <a:off x="2683" y="2510"/>
              <a:ext cx="1337" cy="2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 eaLnBrk="0" hangingPunct="0">
                <a:defRPr/>
              </a:pPr>
              <a:r>
                <a:rPr lang="en-US" sz="2000" err="1">
                  <a:solidFill>
                    <a:srgbClr val="FF3300"/>
                  </a:solidFill>
                  <a:latin typeface="+mn-lt"/>
                  <a:cs typeface="+mn-cs"/>
                </a:rPr>
                <a:t>cliente</a:t>
              </a:r>
              <a:r>
                <a:rPr lang="en-US" sz="2000">
                  <a:solidFill>
                    <a:srgbClr val="FF3300"/>
                  </a:solidFill>
                  <a:latin typeface="+mn-lt"/>
                  <a:cs typeface="+mn-cs"/>
                </a:rPr>
                <a:t>/</a:t>
              </a:r>
              <a:r>
                <a:rPr lang="en-US" sz="2000" err="1">
                  <a:solidFill>
                    <a:srgbClr val="FF3300"/>
                  </a:solidFill>
                  <a:latin typeface="+mn-lt"/>
                  <a:cs typeface="+mn-cs"/>
                </a:rPr>
                <a:t>servidor</a:t>
              </a:r>
              <a:endParaRPr lang="en-US" sz="2000">
                <a:solidFill>
                  <a:srgbClr val="FF3300"/>
                </a:solidFill>
                <a:latin typeface="+mn-lt"/>
                <a:cs typeface="+mn-cs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Espaço Reservado para Rodapé 5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/>
              <a:t>2: Camada de Aplicação</a:t>
            </a:r>
            <a:endParaRPr lang="pt-BR" smtClean="0">
              <a:latin typeface="Times New Roman" pitchFamily="18" charset="0"/>
            </a:endParaRPr>
          </a:p>
        </p:txBody>
      </p:sp>
      <p:sp>
        <p:nvSpPr>
          <p:cNvPr id="21507" name="Espaço Reservado para Número de Slide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87235A93-E340-47BF-9DC1-8824E67F5E14}" type="slidenum">
              <a:rPr lang="en-US" smtClean="0"/>
              <a:pPr/>
              <a:t>70</a:t>
            </a:fld>
            <a:endParaRPr lang="en-US" smtClean="0"/>
          </a:p>
        </p:txBody>
      </p:sp>
      <p:sp>
        <p:nvSpPr>
          <p:cNvPr id="2150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sz="3600" dirty="0" smtClean="0"/>
              <a:t>DNS (cont.)</a:t>
            </a:r>
            <a:endParaRPr lang="pt-BR" dirty="0" smtClean="0"/>
          </a:p>
        </p:txBody>
      </p:sp>
      <p:sp>
        <p:nvSpPr>
          <p:cNvPr id="21509" name="Rectangle 4"/>
          <p:cNvSpPr>
            <a:spLocks noGrp="1" noChangeArrowheads="1"/>
          </p:cNvSpPr>
          <p:nvPr>
            <p:ph type="body" sz="half" idx="1"/>
          </p:nvPr>
        </p:nvSpPr>
        <p:spPr>
          <a:xfrm>
            <a:off x="365125" y="1500188"/>
            <a:ext cx="3940175" cy="4648200"/>
          </a:xfrm>
        </p:spPr>
        <p:txBody>
          <a:bodyPr/>
          <a:lstStyle/>
          <a:p>
            <a:pPr>
              <a:buFont typeface="ZapfDingbats" pitchFamily="82" charset="0"/>
              <a:buNone/>
            </a:pPr>
            <a:r>
              <a:rPr lang="pt-BR" sz="2400" u="sng" dirty="0" smtClean="0">
                <a:solidFill>
                  <a:srgbClr val="FF0000"/>
                </a:solidFill>
              </a:rPr>
              <a:t>Serviços DNS</a:t>
            </a:r>
          </a:p>
          <a:p>
            <a:r>
              <a:rPr lang="pt-BR" sz="2400" dirty="0" smtClean="0"/>
              <a:t>Tradução de nome de hospedeiro para IP</a:t>
            </a:r>
            <a:endParaRPr lang="pt-BR" sz="2000" dirty="0" smtClean="0"/>
          </a:p>
          <a:p>
            <a:r>
              <a:rPr lang="pt-BR" sz="2400" dirty="0" smtClean="0"/>
              <a:t>Apelidos para hospedeiros (</a:t>
            </a:r>
            <a:r>
              <a:rPr lang="pt-BR" sz="2400" i="1" dirty="0" err="1" smtClean="0"/>
              <a:t>aliasing</a:t>
            </a:r>
            <a:r>
              <a:rPr lang="pt-BR" sz="2400" dirty="0" smtClean="0"/>
              <a:t>)</a:t>
            </a:r>
          </a:p>
          <a:p>
            <a:pPr lvl="1"/>
            <a:r>
              <a:rPr lang="pt-BR" sz="1800" dirty="0" smtClean="0"/>
              <a:t>Nomes canônicos e apelidos</a:t>
            </a:r>
          </a:p>
          <a:p>
            <a:r>
              <a:rPr lang="pt-BR" sz="2400" dirty="0" smtClean="0"/>
              <a:t>Apelidos para servidores de e-mail</a:t>
            </a:r>
          </a:p>
          <a:p>
            <a:r>
              <a:rPr lang="pt-BR" sz="2400" dirty="0" smtClean="0"/>
              <a:t>Distribuição de carga</a:t>
            </a:r>
          </a:p>
          <a:p>
            <a:pPr lvl="1"/>
            <a:r>
              <a:rPr lang="pt-BR" sz="1800" dirty="0" smtClean="0"/>
              <a:t>Servidores Web replicados: conjunto de endereços IP para um</a:t>
            </a:r>
            <a:r>
              <a:rPr lang="pt-BR" sz="1600" dirty="0" smtClean="0"/>
              <a:t> mesmo nome</a:t>
            </a:r>
          </a:p>
        </p:txBody>
      </p:sp>
      <p:sp>
        <p:nvSpPr>
          <p:cNvPr id="21510" name="Rectangle 6"/>
          <p:cNvSpPr>
            <a:spLocks noGrp="1" noChangeArrowheads="1"/>
          </p:cNvSpPr>
          <p:nvPr>
            <p:ph type="body" sz="half" idx="2"/>
          </p:nvPr>
        </p:nvSpPr>
        <p:spPr>
          <a:xfrm>
            <a:off x="4473575" y="1487488"/>
            <a:ext cx="4191000" cy="4648200"/>
          </a:xfrm>
          <a:noFill/>
        </p:spPr>
        <p:txBody>
          <a:bodyPr/>
          <a:lstStyle/>
          <a:p>
            <a:pPr>
              <a:buFont typeface="ZapfDingbats" pitchFamily="82" charset="0"/>
              <a:buNone/>
            </a:pPr>
            <a:r>
              <a:rPr lang="pt-BR" sz="2400" u="sng" dirty="0" smtClean="0">
                <a:solidFill>
                  <a:srgbClr val="FF0000"/>
                </a:solidFill>
              </a:rPr>
              <a:t>Por que não centralizar o DNS?</a:t>
            </a:r>
          </a:p>
          <a:p>
            <a:pPr>
              <a:lnSpc>
                <a:spcPct val="80000"/>
              </a:lnSpc>
            </a:pPr>
            <a:r>
              <a:rPr lang="pt-BR" sz="2400" dirty="0" smtClean="0"/>
              <a:t>ponto único de falha</a:t>
            </a:r>
          </a:p>
          <a:p>
            <a:pPr>
              <a:lnSpc>
                <a:spcPct val="80000"/>
              </a:lnSpc>
            </a:pPr>
            <a:r>
              <a:rPr lang="pt-BR" sz="2400" dirty="0" smtClean="0"/>
              <a:t>volume de tráfego</a:t>
            </a:r>
          </a:p>
          <a:p>
            <a:pPr>
              <a:lnSpc>
                <a:spcPct val="80000"/>
              </a:lnSpc>
            </a:pPr>
            <a:r>
              <a:rPr lang="pt-BR" sz="2400" dirty="0" smtClean="0"/>
              <a:t>base de dados centralizada e distante</a:t>
            </a:r>
          </a:p>
          <a:p>
            <a:pPr>
              <a:lnSpc>
                <a:spcPct val="80000"/>
              </a:lnSpc>
            </a:pPr>
            <a:r>
              <a:rPr lang="pt-BR" sz="2400" dirty="0" smtClean="0"/>
              <a:t>manutenção (da BD)</a:t>
            </a:r>
          </a:p>
          <a:p>
            <a:pPr>
              <a:lnSpc>
                <a:spcPct val="80000"/>
              </a:lnSpc>
              <a:buFont typeface="ZapfDingbats" pitchFamily="82" charset="0"/>
              <a:buNone/>
            </a:pPr>
            <a:endParaRPr lang="pt-BR" sz="1400" dirty="0" smtClean="0"/>
          </a:p>
          <a:p>
            <a:pPr>
              <a:lnSpc>
                <a:spcPct val="80000"/>
              </a:lnSpc>
              <a:buFont typeface="ZapfDingbats" pitchFamily="82" charset="0"/>
              <a:buNone/>
            </a:pPr>
            <a:r>
              <a:rPr lang="pt-BR" sz="2400" dirty="0" smtClean="0">
                <a:solidFill>
                  <a:srgbClr val="FF0000"/>
                </a:solidFill>
              </a:rPr>
              <a:t>Não é escalável!</a:t>
            </a:r>
          </a:p>
        </p:txBody>
      </p:sp>
    </p:spTree>
    <p:extLst>
      <p:ext uri="{BB962C8B-B14F-4D97-AF65-F5344CB8AC3E}">
        <p14:creationId xmlns:p14="http://schemas.microsoft.com/office/powerpoint/2010/main" xmlns="" val="3315824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Espaço Reservado para Rodapé 5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/>
              <a:t>2: Camada de Aplicação</a:t>
            </a:r>
            <a:endParaRPr lang="pt-BR" smtClean="0">
              <a:latin typeface="Times New Roman" pitchFamily="18" charset="0"/>
            </a:endParaRPr>
          </a:p>
        </p:txBody>
      </p:sp>
      <p:sp>
        <p:nvSpPr>
          <p:cNvPr id="22531" name="Espaço Reservado para Número de Slide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3AC14CC4-160F-4EB6-804F-23E7991B7394}" type="slidenum">
              <a:rPr lang="en-US" smtClean="0"/>
              <a:pPr/>
              <a:t>71</a:t>
            </a:fld>
            <a:endParaRPr lang="en-US" smtClean="0"/>
          </a:p>
        </p:txBody>
      </p:sp>
      <p:grpSp>
        <p:nvGrpSpPr>
          <p:cNvPr id="22532" name="Group 22"/>
          <p:cNvGrpSpPr>
            <a:grpSpLocks/>
          </p:cNvGrpSpPr>
          <p:nvPr/>
        </p:nvGrpSpPr>
        <p:grpSpPr bwMode="auto">
          <a:xfrm>
            <a:off x="460375" y="1093788"/>
            <a:ext cx="8272463" cy="2444750"/>
            <a:chOff x="290" y="689"/>
            <a:chExt cx="5211" cy="1540"/>
          </a:xfrm>
        </p:grpSpPr>
        <p:sp>
          <p:nvSpPr>
            <p:cNvPr id="22535" name="Text Box 3"/>
            <p:cNvSpPr txBox="1">
              <a:spLocks noChangeArrowheads="1"/>
            </p:cNvSpPr>
            <p:nvPr/>
          </p:nvSpPr>
          <p:spPr bwMode="auto">
            <a:xfrm>
              <a:off x="2193" y="689"/>
              <a:ext cx="1300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l" eaLnBrk="1" hangingPunct="1"/>
              <a:r>
                <a:rPr lang="pt-BR">
                  <a:latin typeface="Arial" charset="0"/>
                </a:rPr>
                <a:t>Root DNS Servers</a:t>
              </a:r>
            </a:p>
          </p:txBody>
        </p:sp>
        <p:sp>
          <p:nvSpPr>
            <p:cNvPr id="22536" name="Text Box 4"/>
            <p:cNvSpPr txBox="1">
              <a:spLocks noChangeArrowheads="1"/>
            </p:cNvSpPr>
            <p:nvPr/>
          </p:nvSpPr>
          <p:spPr bwMode="auto">
            <a:xfrm>
              <a:off x="570" y="1362"/>
              <a:ext cx="1244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l" eaLnBrk="1" hangingPunct="1"/>
              <a:r>
                <a:rPr lang="pt-BR">
                  <a:latin typeface="Arial" charset="0"/>
                </a:rPr>
                <a:t>com DNS servers</a:t>
              </a:r>
            </a:p>
          </p:txBody>
        </p:sp>
        <p:sp>
          <p:nvSpPr>
            <p:cNvPr id="22537" name="Text Box 5"/>
            <p:cNvSpPr txBox="1">
              <a:spLocks noChangeArrowheads="1"/>
            </p:cNvSpPr>
            <p:nvPr/>
          </p:nvSpPr>
          <p:spPr bwMode="auto">
            <a:xfrm>
              <a:off x="2238" y="1320"/>
              <a:ext cx="1180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l" eaLnBrk="1" hangingPunct="1"/>
              <a:r>
                <a:rPr lang="pt-BR">
                  <a:latin typeface="Arial" charset="0"/>
                </a:rPr>
                <a:t>org DNS servers</a:t>
              </a:r>
            </a:p>
          </p:txBody>
        </p:sp>
        <p:sp>
          <p:nvSpPr>
            <p:cNvPr id="22538" name="Text Box 6"/>
            <p:cNvSpPr txBox="1">
              <a:spLocks noChangeArrowheads="1"/>
            </p:cNvSpPr>
            <p:nvPr/>
          </p:nvSpPr>
          <p:spPr bwMode="auto">
            <a:xfrm>
              <a:off x="3861" y="1320"/>
              <a:ext cx="1212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l" eaLnBrk="1" hangingPunct="1"/>
              <a:r>
                <a:rPr lang="pt-BR">
                  <a:latin typeface="Arial" charset="0"/>
                </a:rPr>
                <a:t>edu DNS servers</a:t>
              </a:r>
            </a:p>
          </p:txBody>
        </p:sp>
        <p:sp>
          <p:nvSpPr>
            <p:cNvPr id="22539" name="Line 7"/>
            <p:cNvSpPr>
              <a:spLocks noChangeShapeType="1"/>
            </p:cNvSpPr>
            <p:nvPr/>
          </p:nvSpPr>
          <p:spPr bwMode="auto">
            <a:xfrm flipH="1">
              <a:off x="1336" y="941"/>
              <a:ext cx="1307" cy="379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22540" name="Line 8"/>
            <p:cNvSpPr>
              <a:spLocks noChangeShapeType="1"/>
            </p:cNvSpPr>
            <p:nvPr/>
          </p:nvSpPr>
          <p:spPr bwMode="auto">
            <a:xfrm>
              <a:off x="2824" y="899"/>
              <a:ext cx="0" cy="421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22541" name="Line 9"/>
            <p:cNvSpPr>
              <a:spLocks noChangeShapeType="1"/>
            </p:cNvSpPr>
            <p:nvPr/>
          </p:nvSpPr>
          <p:spPr bwMode="auto">
            <a:xfrm>
              <a:off x="3049" y="941"/>
              <a:ext cx="1353" cy="379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22542" name="Text Box 10"/>
            <p:cNvSpPr txBox="1">
              <a:spLocks noChangeArrowheads="1"/>
            </p:cNvSpPr>
            <p:nvPr/>
          </p:nvSpPr>
          <p:spPr bwMode="auto">
            <a:xfrm>
              <a:off x="3604" y="1720"/>
              <a:ext cx="932" cy="4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l" eaLnBrk="1" hangingPunct="1"/>
              <a:r>
                <a:rPr lang="pt-BR">
                  <a:latin typeface="Arial" charset="0"/>
                </a:rPr>
                <a:t>poly.edu</a:t>
              </a:r>
            </a:p>
            <a:p>
              <a:pPr algn="l" eaLnBrk="1" hangingPunct="1"/>
              <a:r>
                <a:rPr lang="pt-BR">
                  <a:latin typeface="Arial" charset="0"/>
                </a:rPr>
                <a:t>DNS servers</a:t>
              </a:r>
            </a:p>
          </p:txBody>
        </p:sp>
        <p:sp>
          <p:nvSpPr>
            <p:cNvPr id="22543" name="Text Box 11"/>
            <p:cNvSpPr txBox="1">
              <a:spLocks noChangeArrowheads="1"/>
            </p:cNvSpPr>
            <p:nvPr/>
          </p:nvSpPr>
          <p:spPr bwMode="auto">
            <a:xfrm>
              <a:off x="4569" y="1720"/>
              <a:ext cx="932" cy="4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l" eaLnBrk="1" hangingPunct="1"/>
              <a:r>
                <a:rPr lang="pt-BR">
                  <a:latin typeface="Arial" charset="0"/>
                </a:rPr>
                <a:t>umass.edu</a:t>
              </a:r>
            </a:p>
            <a:p>
              <a:pPr algn="l" eaLnBrk="1" hangingPunct="1"/>
              <a:r>
                <a:rPr lang="pt-BR">
                  <a:latin typeface="Arial" charset="0"/>
                </a:rPr>
                <a:t>DNS servers</a:t>
              </a:r>
            </a:p>
          </p:txBody>
        </p:sp>
        <p:sp>
          <p:nvSpPr>
            <p:cNvPr id="22544" name="Line 12"/>
            <p:cNvSpPr>
              <a:spLocks noChangeShapeType="1"/>
            </p:cNvSpPr>
            <p:nvPr/>
          </p:nvSpPr>
          <p:spPr bwMode="auto">
            <a:xfrm flipH="1">
              <a:off x="4041" y="1530"/>
              <a:ext cx="315" cy="211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22545" name="Line 13"/>
            <p:cNvSpPr>
              <a:spLocks noChangeShapeType="1"/>
            </p:cNvSpPr>
            <p:nvPr/>
          </p:nvSpPr>
          <p:spPr bwMode="auto">
            <a:xfrm>
              <a:off x="4627" y="1530"/>
              <a:ext cx="270" cy="211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22546" name="Text Box 14"/>
            <p:cNvSpPr txBox="1">
              <a:spLocks noChangeArrowheads="1"/>
            </p:cNvSpPr>
            <p:nvPr/>
          </p:nvSpPr>
          <p:spPr bwMode="auto">
            <a:xfrm>
              <a:off x="290" y="1804"/>
              <a:ext cx="932" cy="4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l" eaLnBrk="1" hangingPunct="1"/>
              <a:r>
                <a:rPr lang="pt-BR">
                  <a:latin typeface="Arial" charset="0"/>
                </a:rPr>
                <a:t>yahoo.com</a:t>
              </a:r>
            </a:p>
            <a:p>
              <a:pPr algn="l" eaLnBrk="1" hangingPunct="1"/>
              <a:r>
                <a:rPr lang="pt-BR">
                  <a:latin typeface="Arial" charset="0"/>
                </a:rPr>
                <a:t>DNS servers</a:t>
              </a:r>
            </a:p>
          </p:txBody>
        </p:sp>
        <p:sp>
          <p:nvSpPr>
            <p:cNvPr id="22547" name="Text Box 15"/>
            <p:cNvSpPr txBox="1">
              <a:spLocks noChangeArrowheads="1"/>
            </p:cNvSpPr>
            <p:nvPr/>
          </p:nvSpPr>
          <p:spPr bwMode="auto">
            <a:xfrm>
              <a:off x="1246" y="1825"/>
              <a:ext cx="940" cy="4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l" eaLnBrk="1" hangingPunct="1"/>
              <a:r>
                <a:rPr lang="pt-BR">
                  <a:latin typeface="Arial" charset="0"/>
                </a:rPr>
                <a:t>amazon.com</a:t>
              </a:r>
            </a:p>
            <a:p>
              <a:pPr algn="l" eaLnBrk="1" hangingPunct="1"/>
              <a:r>
                <a:rPr lang="pt-BR">
                  <a:latin typeface="Arial" charset="0"/>
                </a:rPr>
                <a:t>DNS servers</a:t>
              </a:r>
            </a:p>
          </p:txBody>
        </p:sp>
        <p:sp>
          <p:nvSpPr>
            <p:cNvPr id="22548" name="Line 16"/>
            <p:cNvSpPr>
              <a:spLocks noChangeShapeType="1"/>
            </p:cNvSpPr>
            <p:nvPr/>
          </p:nvSpPr>
          <p:spPr bwMode="auto">
            <a:xfrm flipH="1">
              <a:off x="795" y="1573"/>
              <a:ext cx="181" cy="25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22549" name="Line 17"/>
            <p:cNvSpPr>
              <a:spLocks noChangeShapeType="1"/>
            </p:cNvSpPr>
            <p:nvPr/>
          </p:nvSpPr>
          <p:spPr bwMode="auto">
            <a:xfrm>
              <a:off x="1381" y="1573"/>
              <a:ext cx="226" cy="25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22550" name="Text Box 18"/>
            <p:cNvSpPr txBox="1">
              <a:spLocks noChangeArrowheads="1"/>
            </p:cNvSpPr>
            <p:nvPr/>
          </p:nvSpPr>
          <p:spPr bwMode="auto">
            <a:xfrm>
              <a:off x="2454" y="1761"/>
              <a:ext cx="932" cy="4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l" eaLnBrk="1" hangingPunct="1"/>
              <a:r>
                <a:rPr lang="pt-BR">
                  <a:latin typeface="Arial" charset="0"/>
                </a:rPr>
                <a:t>pbs.org</a:t>
              </a:r>
            </a:p>
            <a:p>
              <a:pPr algn="l" eaLnBrk="1" hangingPunct="1"/>
              <a:r>
                <a:rPr lang="pt-BR">
                  <a:latin typeface="Arial" charset="0"/>
                </a:rPr>
                <a:t>DNS servers</a:t>
              </a:r>
            </a:p>
          </p:txBody>
        </p:sp>
        <p:sp>
          <p:nvSpPr>
            <p:cNvPr id="22551" name="Line 19"/>
            <p:cNvSpPr>
              <a:spLocks noChangeShapeType="1"/>
            </p:cNvSpPr>
            <p:nvPr/>
          </p:nvSpPr>
          <p:spPr bwMode="auto">
            <a:xfrm>
              <a:off x="2824" y="1530"/>
              <a:ext cx="0" cy="253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22533" name="Rectangle 20"/>
          <p:cNvSpPr>
            <a:spLocks noGrp="1" noChangeArrowheads="1"/>
          </p:cNvSpPr>
          <p:nvPr>
            <p:ph type="title"/>
          </p:nvPr>
        </p:nvSpPr>
        <p:spPr>
          <a:xfrm>
            <a:off x="468313" y="0"/>
            <a:ext cx="7772400" cy="1143000"/>
          </a:xfrm>
        </p:spPr>
        <p:txBody>
          <a:bodyPr/>
          <a:lstStyle/>
          <a:p>
            <a:r>
              <a:rPr lang="pt-BR" sz="3600" smtClean="0"/>
              <a:t>Base de Dados Hierárquica e Distribuída</a:t>
            </a:r>
          </a:p>
        </p:txBody>
      </p:sp>
      <p:sp>
        <p:nvSpPr>
          <p:cNvPr id="22534" name="Rectangle 21"/>
          <p:cNvSpPr>
            <a:spLocks noGrp="1" noChangeArrowheads="1"/>
          </p:cNvSpPr>
          <p:nvPr>
            <p:ph type="body" sz="half" idx="2"/>
          </p:nvPr>
        </p:nvSpPr>
        <p:spPr>
          <a:xfrm>
            <a:off x="508000" y="3800687"/>
            <a:ext cx="8162925" cy="2517918"/>
          </a:xfrm>
        </p:spPr>
        <p:txBody>
          <a:bodyPr/>
          <a:lstStyle/>
          <a:p>
            <a:pPr>
              <a:buFont typeface="ZapfDingbats" pitchFamily="82" charset="0"/>
              <a:buNone/>
            </a:pPr>
            <a:r>
              <a:rPr lang="pt-BR" sz="2000" u="sng" smtClean="0">
                <a:solidFill>
                  <a:srgbClr val="FF0000"/>
                </a:solidFill>
              </a:rPr>
              <a:t>Cliente quer IP para www.amazon.com; 1</a:t>
            </a:r>
            <a:r>
              <a:rPr lang="pt-BR" sz="2000" u="sng" baseline="30000" smtClean="0">
                <a:solidFill>
                  <a:srgbClr val="FF0000"/>
                </a:solidFill>
              </a:rPr>
              <a:t>a</a:t>
            </a:r>
            <a:r>
              <a:rPr lang="pt-BR" sz="2000" u="sng" smtClean="0">
                <a:solidFill>
                  <a:srgbClr val="FF0000"/>
                </a:solidFill>
              </a:rPr>
              <a:t> </a:t>
            </a:r>
            <a:r>
              <a:rPr lang="pt-BR" sz="2000" u="sng" err="1" smtClean="0">
                <a:solidFill>
                  <a:srgbClr val="FF0000"/>
                </a:solidFill>
              </a:rPr>
              <a:t>aprox</a:t>
            </a:r>
            <a:r>
              <a:rPr lang="pt-BR" sz="2000" u="sng" smtClean="0">
                <a:solidFill>
                  <a:srgbClr val="FF0000"/>
                </a:solidFill>
              </a:rPr>
              <a:t>:</a:t>
            </a:r>
          </a:p>
          <a:p>
            <a:r>
              <a:rPr lang="pt-BR" sz="2000" smtClean="0"/>
              <a:t>Cliente consulta um servidor raiz para encontrar um servidor DNS .com</a:t>
            </a:r>
          </a:p>
          <a:p>
            <a:r>
              <a:rPr lang="pt-BR" sz="2000" smtClean="0"/>
              <a:t>Cliente consulta servidor DNS .com para obter o servidor DNS para o domínio amazon.com</a:t>
            </a:r>
          </a:p>
          <a:p>
            <a:r>
              <a:rPr lang="pt-BR" sz="2000" smtClean="0"/>
              <a:t>Cliente consulta servidor DNS do domínio amazon.com para obter endereço IP de www.amazon.com</a:t>
            </a:r>
          </a:p>
        </p:txBody>
      </p:sp>
    </p:spTree>
    <p:extLst>
      <p:ext uri="{BB962C8B-B14F-4D97-AF65-F5344CB8AC3E}">
        <p14:creationId xmlns:p14="http://schemas.microsoft.com/office/powerpoint/2010/main" xmlns="" val="3444758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Espaço Reservado para Rodapé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/>
              <a:t>2: Camada de Aplicação</a:t>
            </a:r>
            <a:endParaRPr lang="pt-BR" smtClean="0">
              <a:latin typeface="Times New Roman" pitchFamily="18" charset="0"/>
            </a:endParaRPr>
          </a:p>
        </p:txBody>
      </p:sp>
      <p:sp>
        <p:nvSpPr>
          <p:cNvPr id="23555" name="Espaço Reservado para Número de Slide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8D9D42C-0EAE-4008-AF2F-6B7E70964779}" type="slidenum">
              <a:rPr lang="en-US" smtClean="0"/>
              <a:pPr/>
              <a:t>72</a:t>
            </a:fld>
            <a:endParaRPr lang="en-US" smtClean="0"/>
          </a:p>
        </p:txBody>
      </p:sp>
      <p:sp>
        <p:nvSpPr>
          <p:cNvPr id="2355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sz="3600" dirty="0" smtClean="0"/>
              <a:t>DNS: Servidores raiz</a:t>
            </a:r>
            <a:endParaRPr lang="pt-BR" dirty="0" smtClean="0"/>
          </a:p>
        </p:txBody>
      </p:sp>
      <p:sp>
        <p:nvSpPr>
          <p:cNvPr id="2355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466850"/>
            <a:ext cx="7772400" cy="1795463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pt-BR" sz="2000" smtClean="0"/>
              <a:t>procurado por servidor local que não consegue resolver o nome</a:t>
            </a:r>
          </a:p>
          <a:p>
            <a:pPr>
              <a:lnSpc>
                <a:spcPct val="90000"/>
              </a:lnSpc>
            </a:pPr>
            <a:r>
              <a:rPr lang="pt-BR" sz="2000" smtClean="0"/>
              <a:t>servidor raiz:</a:t>
            </a:r>
          </a:p>
          <a:p>
            <a:pPr lvl="1">
              <a:lnSpc>
                <a:spcPct val="90000"/>
              </a:lnSpc>
            </a:pPr>
            <a:r>
              <a:rPr lang="pt-BR" sz="2000" smtClean="0"/>
              <a:t>procura servidor oficial se mapeamento desconhecido</a:t>
            </a:r>
          </a:p>
          <a:p>
            <a:pPr lvl="1">
              <a:lnSpc>
                <a:spcPct val="90000"/>
              </a:lnSpc>
            </a:pPr>
            <a:r>
              <a:rPr lang="pt-BR" sz="2000" smtClean="0"/>
              <a:t>obtém tradução</a:t>
            </a:r>
          </a:p>
          <a:p>
            <a:pPr lvl="1">
              <a:lnSpc>
                <a:spcPct val="90000"/>
              </a:lnSpc>
            </a:pPr>
            <a:r>
              <a:rPr lang="pt-BR" sz="2000" smtClean="0"/>
              <a:t>devolve mapeamento ao servidor local</a:t>
            </a:r>
          </a:p>
        </p:txBody>
      </p:sp>
      <p:sp>
        <p:nvSpPr>
          <p:cNvPr id="23558" name="Rectangle 21"/>
          <p:cNvSpPr>
            <a:spLocks noChangeArrowheads="1"/>
          </p:cNvSpPr>
          <p:nvPr/>
        </p:nvSpPr>
        <p:spPr bwMode="auto">
          <a:xfrm>
            <a:off x="6186488" y="5032375"/>
            <a:ext cx="2681287" cy="811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l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0"/>
              <a:buNone/>
            </a:pPr>
            <a:r>
              <a:rPr lang="en-US" sz="2000"/>
              <a:t>    </a:t>
            </a:r>
            <a:r>
              <a:rPr lang="pt-BR" sz="2000"/>
              <a:t>13 servidores de nome raiz em todo o mundo</a:t>
            </a:r>
            <a:endParaRPr lang="pt-BR" sz="2400"/>
          </a:p>
        </p:txBody>
      </p:sp>
      <p:grpSp>
        <p:nvGrpSpPr>
          <p:cNvPr id="23559" name="Group 22"/>
          <p:cNvGrpSpPr>
            <a:grpSpLocks/>
          </p:cNvGrpSpPr>
          <p:nvPr/>
        </p:nvGrpSpPr>
        <p:grpSpPr bwMode="auto">
          <a:xfrm>
            <a:off x="325438" y="3498850"/>
            <a:ext cx="6689725" cy="3189288"/>
            <a:chOff x="303" y="2127"/>
            <a:chExt cx="4214" cy="2009"/>
          </a:xfrm>
        </p:grpSpPr>
        <p:sp>
          <p:nvSpPr>
            <p:cNvPr id="23560" name="Text Box 23"/>
            <p:cNvSpPr txBox="1">
              <a:spLocks noChangeArrowheads="1"/>
            </p:cNvSpPr>
            <p:nvPr/>
          </p:nvSpPr>
          <p:spPr bwMode="auto">
            <a:xfrm>
              <a:off x="1362" y="2127"/>
              <a:ext cx="1637" cy="50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71323" tIns="35662" rIns="71323" bIns="35662"/>
            <a:lstStyle/>
            <a:p>
              <a:pPr algn="l"/>
              <a:r>
                <a:rPr lang="en-US" sz="1000">
                  <a:solidFill>
                    <a:srgbClr val="000000"/>
                  </a:solidFill>
                  <a:latin typeface="Arial" charset="0"/>
                </a:rPr>
                <a:t>a Verisign, Dulles, VA</a:t>
              </a:r>
            </a:p>
            <a:p>
              <a:pPr algn="l"/>
              <a:r>
                <a:rPr lang="en-US" sz="1000">
                  <a:solidFill>
                    <a:srgbClr val="000000"/>
                  </a:solidFill>
                  <a:latin typeface="Arial" charset="0"/>
                </a:rPr>
                <a:t>c Cogent, Herndon, VA (also Los Angeles)</a:t>
              </a:r>
            </a:p>
            <a:p>
              <a:pPr algn="l"/>
              <a:r>
                <a:rPr lang="en-US" sz="1000">
                  <a:solidFill>
                    <a:srgbClr val="000000"/>
                  </a:solidFill>
                  <a:latin typeface="Arial" charset="0"/>
                </a:rPr>
                <a:t>d U Maryland College Park, MD</a:t>
              </a:r>
            </a:p>
            <a:p>
              <a:pPr algn="l"/>
              <a:r>
                <a:rPr lang="en-US" sz="1000">
                  <a:solidFill>
                    <a:srgbClr val="000000"/>
                  </a:solidFill>
                  <a:latin typeface="Arial" charset="0"/>
                </a:rPr>
                <a:t>g US DoD Vienna, VA</a:t>
              </a:r>
            </a:p>
            <a:p>
              <a:pPr algn="l"/>
              <a:r>
                <a:rPr lang="en-US" sz="1000">
                  <a:solidFill>
                    <a:srgbClr val="000000"/>
                  </a:solidFill>
                  <a:latin typeface="Arial" charset="0"/>
                </a:rPr>
                <a:t>h ARL Aberdeen, MD</a:t>
              </a:r>
            </a:p>
            <a:p>
              <a:pPr algn="l"/>
              <a:r>
                <a:rPr lang="en-US" sz="1000">
                  <a:solidFill>
                    <a:srgbClr val="000000"/>
                  </a:solidFill>
                  <a:latin typeface="Arial" charset="0"/>
                </a:rPr>
                <a:t>j  Verisign, ( 11 locations)</a:t>
              </a:r>
              <a:endParaRPr lang="en-US" sz="1000">
                <a:latin typeface="Times New Roman" pitchFamily="18" charset="0"/>
              </a:endParaRPr>
            </a:p>
          </p:txBody>
        </p:sp>
        <p:sp>
          <p:nvSpPr>
            <p:cNvPr id="23561" name="AutoShape 24"/>
            <p:cNvSpPr>
              <a:spLocks noChangeAspect="1" noChangeArrowheads="1"/>
            </p:cNvSpPr>
            <p:nvPr/>
          </p:nvSpPr>
          <p:spPr bwMode="auto">
            <a:xfrm>
              <a:off x="303" y="2262"/>
              <a:ext cx="3644" cy="18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pic>
          <p:nvPicPr>
            <p:cNvPr id="23562" name="Picture 25" descr="worldf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135" y="2764"/>
              <a:ext cx="2721" cy="13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3563" name="Freeform 26"/>
            <p:cNvSpPr>
              <a:spLocks/>
            </p:cNvSpPr>
            <p:nvPr/>
          </p:nvSpPr>
          <p:spPr bwMode="auto">
            <a:xfrm>
              <a:off x="1373" y="2353"/>
              <a:ext cx="405" cy="778"/>
            </a:xfrm>
            <a:custGeom>
              <a:avLst/>
              <a:gdLst>
                <a:gd name="T0" fmla="*/ 0 w 963"/>
                <a:gd name="T1" fmla="*/ 0 h 1893"/>
                <a:gd name="T2" fmla="*/ 0 w 963"/>
                <a:gd name="T3" fmla="*/ 0 h 1893"/>
                <a:gd name="T4" fmla="*/ 0 w 963"/>
                <a:gd name="T5" fmla="*/ 1 h 1893"/>
                <a:gd name="T6" fmla="*/ 0 60000 65536"/>
                <a:gd name="T7" fmla="*/ 0 60000 65536"/>
                <a:gd name="T8" fmla="*/ 0 60000 65536"/>
                <a:gd name="T9" fmla="*/ 0 w 963"/>
                <a:gd name="T10" fmla="*/ 0 h 1893"/>
                <a:gd name="T11" fmla="*/ 963 w 963"/>
                <a:gd name="T12" fmla="*/ 1893 h 1893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963" h="1893">
                  <a:moveTo>
                    <a:pt x="0" y="0"/>
                  </a:moveTo>
                  <a:lnTo>
                    <a:pt x="0" y="930"/>
                  </a:lnTo>
                  <a:lnTo>
                    <a:pt x="963" y="1893"/>
                  </a:lnTo>
                </a:path>
              </a:pathLst>
            </a:cu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23564" name="Text Box 27"/>
            <p:cNvSpPr txBox="1">
              <a:spLocks noChangeArrowheads="1"/>
            </p:cNvSpPr>
            <p:nvPr/>
          </p:nvSpPr>
          <p:spPr bwMode="auto">
            <a:xfrm>
              <a:off x="442" y="3568"/>
              <a:ext cx="1275" cy="2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71323" tIns="35662" rIns="71323" bIns="35662"/>
            <a:lstStyle/>
            <a:p>
              <a:pPr algn="l"/>
              <a:r>
                <a:rPr lang="en-US" sz="1000">
                  <a:solidFill>
                    <a:srgbClr val="000000"/>
                  </a:solidFill>
                  <a:latin typeface="Arial" charset="0"/>
                </a:rPr>
                <a:t>b USC-ISI Marina del Rey, CA</a:t>
              </a:r>
            </a:p>
            <a:p>
              <a:pPr algn="l"/>
              <a:r>
                <a:rPr lang="en-US" sz="1000">
                  <a:solidFill>
                    <a:srgbClr val="000000"/>
                  </a:solidFill>
                  <a:latin typeface="Arial" charset="0"/>
                </a:rPr>
                <a:t>l  ICANN Los Angeles, CA</a:t>
              </a:r>
            </a:p>
            <a:p>
              <a:endParaRPr lang="en-US" sz="2400">
                <a:latin typeface="Times New Roman" pitchFamily="18" charset="0"/>
              </a:endParaRPr>
            </a:p>
          </p:txBody>
        </p:sp>
        <p:sp>
          <p:nvSpPr>
            <p:cNvPr id="23565" name="Freeform 28"/>
            <p:cNvSpPr>
              <a:spLocks/>
            </p:cNvSpPr>
            <p:nvPr/>
          </p:nvSpPr>
          <p:spPr bwMode="auto">
            <a:xfrm>
              <a:off x="962" y="3227"/>
              <a:ext cx="480" cy="344"/>
            </a:xfrm>
            <a:custGeom>
              <a:avLst/>
              <a:gdLst>
                <a:gd name="T0" fmla="*/ 0 w 582"/>
                <a:gd name="T1" fmla="*/ 62 h 426"/>
                <a:gd name="T2" fmla="*/ 103 w 582"/>
                <a:gd name="T3" fmla="*/ 0 h 426"/>
                <a:gd name="T4" fmla="*/ 0 60000 65536"/>
                <a:gd name="T5" fmla="*/ 0 60000 65536"/>
                <a:gd name="T6" fmla="*/ 0 w 582"/>
                <a:gd name="T7" fmla="*/ 0 h 426"/>
                <a:gd name="T8" fmla="*/ 582 w 582"/>
                <a:gd name="T9" fmla="*/ 426 h 42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582" h="426">
                  <a:moveTo>
                    <a:pt x="0" y="426"/>
                  </a:moveTo>
                  <a:lnTo>
                    <a:pt x="582" y="0"/>
                  </a:lnTo>
                </a:path>
              </a:pathLst>
            </a:cu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23566" name="Text Box 29"/>
            <p:cNvSpPr txBox="1">
              <a:spLocks noChangeArrowheads="1"/>
            </p:cNvSpPr>
            <p:nvPr/>
          </p:nvSpPr>
          <p:spPr bwMode="auto">
            <a:xfrm>
              <a:off x="303" y="2862"/>
              <a:ext cx="1228" cy="2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71323" tIns="35662" rIns="71323" bIns="35662"/>
            <a:lstStyle/>
            <a:p>
              <a:pPr algn="l"/>
              <a:r>
                <a:rPr lang="en-US" sz="1000">
                  <a:solidFill>
                    <a:srgbClr val="000000"/>
                  </a:solidFill>
                  <a:latin typeface="Arial" charset="0"/>
                </a:rPr>
                <a:t>e NASA Mt View, CA</a:t>
              </a:r>
            </a:p>
            <a:p>
              <a:pPr algn="l"/>
              <a:r>
                <a:rPr lang="en-US" sz="1000">
                  <a:solidFill>
                    <a:srgbClr val="000000"/>
                  </a:solidFill>
                  <a:latin typeface="Arial" charset="0"/>
                </a:rPr>
                <a:t>f  Internet Software C. Palo Alto, CA (and 17 other locations)</a:t>
              </a:r>
            </a:p>
            <a:p>
              <a:endParaRPr lang="en-US" sz="1000">
                <a:latin typeface="Times New Roman" pitchFamily="18" charset="0"/>
              </a:endParaRPr>
            </a:p>
          </p:txBody>
        </p:sp>
        <p:sp>
          <p:nvSpPr>
            <p:cNvPr id="23567" name="Freeform 30"/>
            <p:cNvSpPr>
              <a:spLocks/>
            </p:cNvSpPr>
            <p:nvPr/>
          </p:nvSpPr>
          <p:spPr bwMode="auto">
            <a:xfrm flipV="1">
              <a:off x="897" y="3073"/>
              <a:ext cx="515" cy="116"/>
            </a:xfrm>
            <a:custGeom>
              <a:avLst/>
              <a:gdLst>
                <a:gd name="T0" fmla="*/ 0 w 582"/>
                <a:gd name="T1" fmla="*/ 0 h 426"/>
                <a:gd name="T2" fmla="*/ 194 w 582"/>
                <a:gd name="T3" fmla="*/ 0 h 426"/>
                <a:gd name="T4" fmla="*/ 0 60000 65536"/>
                <a:gd name="T5" fmla="*/ 0 60000 65536"/>
                <a:gd name="T6" fmla="*/ 0 w 582"/>
                <a:gd name="T7" fmla="*/ 0 h 426"/>
                <a:gd name="T8" fmla="*/ 582 w 582"/>
                <a:gd name="T9" fmla="*/ 426 h 42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582" h="426">
                  <a:moveTo>
                    <a:pt x="0" y="426"/>
                  </a:moveTo>
                  <a:lnTo>
                    <a:pt x="582" y="0"/>
                  </a:lnTo>
                </a:path>
              </a:pathLst>
            </a:cu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23568" name="Text Box 31"/>
            <p:cNvSpPr txBox="1">
              <a:spLocks noChangeArrowheads="1"/>
            </p:cNvSpPr>
            <p:nvPr/>
          </p:nvSpPr>
          <p:spPr bwMode="auto">
            <a:xfrm>
              <a:off x="2707" y="2570"/>
              <a:ext cx="1258" cy="14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71323" tIns="35662" rIns="71323" bIns="35662"/>
            <a:lstStyle/>
            <a:p>
              <a:pPr algn="l"/>
              <a:r>
                <a:rPr lang="en-US" sz="1000">
                  <a:solidFill>
                    <a:srgbClr val="000000"/>
                  </a:solidFill>
                  <a:latin typeface="Arial" charset="0"/>
                </a:rPr>
                <a:t>i </a:t>
              </a:r>
              <a:r>
                <a:rPr lang="en-US" sz="1000">
                  <a:latin typeface="Arial" charset="0"/>
                </a:rPr>
                <a:t>Autonomica,</a:t>
              </a:r>
              <a:r>
                <a:rPr lang="en-US" sz="1000">
                  <a:solidFill>
                    <a:srgbClr val="000000"/>
                  </a:solidFill>
                  <a:latin typeface="Arial" charset="0"/>
                </a:rPr>
                <a:t> Stockholm  </a:t>
              </a:r>
            </a:p>
            <a:p>
              <a:pPr algn="l"/>
              <a:r>
                <a:rPr lang="en-US" sz="1000">
                  <a:solidFill>
                    <a:srgbClr val="000000"/>
                  </a:solidFill>
                  <a:latin typeface="Arial" charset="0"/>
                </a:rPr>
                <a:t>(plus 3 other locations)</a:t>
              </a:r>
            </a:p>
          </p:txBody>
        </p:sp>
        <p:sp>
          <p:nvSpPr>
            <p:cNvPr id="23569" name="Freeform 32"/>
            <p:cNvSpPr>
              <a:spLocks/>
            </p:cNvSpPr>
            <p:nvPr/>
          </p:nvSpPr>
          <p:spPr bwMode="auto">
            <a:xfrm>
              <a:off x="2477" y="2643"/>
              <a:ext cx="251" cy="338"/>
            </a:xfrm>
            <a:custGeom>
              <a:avLst/>
              <a:gdLst>
                <a:gd name="T0" fmla="*/ 0 w 666"/>
                <a:gd name="T1" fmla="*/ 0 h 1005"/>
                <a:gd name="T2" fmla="*/ 0 w 666"/>
                <a:gd name="T3" fmla="*/ 0 h 1005"/>
                <a:gd name="T4" fmla="*/ 0 60000 65536"/>
                <a:gd name="T5" fmla="*/ 0 60000 65536"/>
                <a:gd name="T6" fmla="*/ 0 w 666"/>
                <a:gd name="T7" fmla="*/ 0 h 1005"/>
                <a:gd name="T8" fmla="*/ 666 w 666"/>
                <a:gd name="T9" fmla="*/ 1005 h 1005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666" h="1005">
                  <a:moveTo>
                    <a:pt x="666" y="0"/>
                  </a:moveTo>
                  <a:lnTo>
                    <a:pt x="0" y="1005"/>
                  </a:lnTo>
                </a:path>
              </a:pathLst>
            </a:cu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23570" name="Text Box 33"/>
            <p:cNvSpPr txBox="1">
              <a:spLocks noChangeArrowheads="1"/>
            </p:cNvSpPr>
            <p:nvPr/>
          </p:nvSpPr>
          <p:spPr bwMode="auto">
            <a:xfrm>
              <a:off x="2722" y="2359"/>
              <a:ext cx="1587" cy="13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71323" tIns="35662" rIns="71323" bIns="35662"/>
            <a:lstStyle/>
            <a:p>
              <a:pPr algn="l"/>
              <a:r>
                <a:rPr lang="en-US" sz="1000">
                  <a:solidFill>
                    <a:srgbClr val="000000"/>
                  </a:solidFill>
                  <a:latin typeface="Arial" charset="0"/>
                </a:rPr>
                <a:t>k RIPE London (also Amsterdam, Frankfurt)</a:t>
              </a:r>
              <a:endParaRPr lang="en-US" sz="2400">
                <a:latin typeface="Times New Roman" pitchFamily="18" charset="0"/>
              </a:endParaRPr>
            </a:p>
          </p:txBody>
        </p:sp>
        <p:sp>
          <p:nvSpPr>
            <p:cNvPr id="23571" name="Freeform 34"/>
            <p:cNvSpPr>
              <a:spLocks/>
            </p:cNvSpPr>
            <p:nvPr/>
          </p:nvSpPr>
          <p:spPr bwMode="auto">
            <a:xfrm>
              <a:off x="2363" y="2439"/>
              <a:ext cx="388" cy="596"/>
            </a:xfrm>
            <a:custGeom>
              <a:avLst/>
              <a:gdLst>
                <a:gd name="T0" fmla="*/ 0 w 922"/>
                <a:gd name="T1" fmla="*/ 0 h 1448"/>
                <a:gd name="T2" fmla="*/ 0 w 922"/>
                <a:gd name="T3" fmla="*/ 0 h 1448"/>
                <a:gd name="T4" fmla="*/ 0 60000 65536"/>
                <a:gd name="T5" fmla="*/ 0 60000 65536"/>
                <a:gd name="T6" fmla="*/ 0 w 922"/>
                <a:gd name="T7" fmla="*/ 0 h 1448"/>
                <a:gd name="T8" fmla="*/ 922 w 922"/>
                <a:gd name="T9" fmla="*/ 1448 h 1448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922" h="1448">
                  <a:moveTo>
                    <a:pt x="922" y="0"/>
                  </a:moveTo>
                  <a:lnTo>
                    <a:pt x="0" y="1448"/>
                  </a:lnTo>
                </a:path>
              </a:pathLst>
            </a:cu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23572" name="Text Box 35"/>
            <p:cNvSpPr txBox="1">
              <a:spLocks noChangeArrowheads="1"/>
            </p:cNvSpPr>
            <p:nvPr/>
          </p:nvSpPr>
          <p:spPr bwMode="auto">
            <a:xfrm>
              <a:off x="3728" y="2784"/>
              <a:ext cx="789" cy="1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71323" tIns="35662" rIns="71323" bIns="35662"/>
            <a:lstStyle/>
            <a:p>
              <a:pPr algn="l"/>
              <a:r>
                <a:rPr lang="en-US" sz="1000">
                  <a:solidFill>
                    <a:srgbClr val="000000"/>
                  </a:solidFill>
                  <a:latin typeface="Arial" charset="0"/>
                </a:rPr>
                <a:t>m WIDE Tokyo</a:t>
              </a:r>
              <a:endParaRPr lang="en-US" sz="2400">
                <a:latin typeface="Times New Roman" pitchFamily="18" charset="0"/>
              </a:endParaRPr>
            </a:p>
          </p:txBody>
        </p:sp>
        <p:sp>
          <p:nvSpPr>
            <p:cNvPr id="23573" name="Freeform 36"/>
            <p:cNvSpPr>
              <a:spLocks/>
            </p:cNvSpPr>
            <p:nvPr/>
          </p:nvSpPr>
          <p:spPr bwMode="auto">
            <a:xfrm>
              <a:off x="3512" y="2891"/>
              <a:ext cx="198" cy="284"/>
            </a:xfrm>
            <a:custGeom>
              <a:avLst/>
              <a:gdLst>
                <a:gd name="T0" fmla="*/ 29 w 252"/>
                <a:gd name="T1" fmla="*/ 0 h 462"/>
                <a:gd name="T2" fmla="*/ 0 w 252"/>
                <a:gd name="T3" fmla="*/ 6 h 462"/>
                <a:gd name="T4" fmla="*/ 0 60000 65536"/>
                <a:gd name="T5" fmla="*/ 0 60000 65536"/>
                <a:gd name="T6" fmla="*/ 0 w 252"/>
                <a:gd name="T7" fmla="*/ 0 h 462"/>
                <a:gd name="T8" fmla="*/ 252 w 252"/>
                <a:gd name="T9" fmla="*/ 462 h 462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52" h="462">
                  <a:moveTo>
                    <a:pt x="252" y="0"/>
                  </a:moveTo>
                  <a:lnTo>
                    <a:pt x="0" y="462"/>
                  </a:lnTo>
                </a:path>
              </a:pathLst>
            </a:cu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xmlns="" val="2914863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DNS: Servidores raiz</a:t>
            </a:r>
          </a:p>
        </p:txBody>
      </p:sp>
      <p:graphicFrame>
        <p:nvGraphicFramePr>
          <p:cNvPr id="6" name="Espaço Reservado para Conteúdo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xmlns="" val="784905625"/>
              </p:ext>
            </p:extLst>
          </p:nvPr>
        </p:nvGraphicFramePr>
        <p:xfrm>
          <a:off x="796160" y="1581929"/>
          <a:ext cx="7509639" cy="4654293"/>
        </p:xfrm>
        <a:graphic>
          <a:graphicData uri="http://schemas.openxmlformats.org/drawingml/2006/table">
            <a:tbl>
              <a:tblPr/>
              <a:tblGrid>
                <a:gridCol w="1647495"/>
                <a:gridCol w="2743200"/>
                <a:gridCol w="3118944"/>
              </a:tblGrid>
              <a:tr h="227642">
                <a:tc>
                  <a:txBody>
                    <a:bodyPr/>
                    <a:lstStyle/>
                    <a:p>
                      <a:pPr fontAlgn="b"/>
                      <a:r>
                        <a:rPr lang="pt-BR" sz="1100" b="0" i="0" dirty="0" err="1">
                          <a:solidFill>
                            <a:srgbClr val="FFFFFF"/>
                          </a:solidFill>
                          <a:effectLst/>
                          <a:latin typeface="+mj-lt"/>
                        </a:rPr>
                        <a:t>Hostname</a:t>
                      </a:r>
                      <a:endParaRPr lang="pt-BR" sz="1100" b="0" i="0" dirty="0">
                        <a:solidFill>
                          <a:srgbClr val="FFFFFF"/>
                        </a:solidFill>
                        <a:effectLst/>
                        <a:latin typeface="+mj-lt"/>
                      </a:endParaRPr>
                    </a:p>
                  </a:txBody>
                  <a:tcPr marL="30762" marR="61525" marT="30762" marB="30762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EB9E6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pt-BR" sz="1100" b="0" i="0">
                          <a:solidFill>
                            <a:srgbClr val="FFFFFF"/>
                          </a:solidFill>
                          <a:effectLst/>
                          <a:latin typeface="+mj-lt"/>
                        </a:rPr>
                        <a:t>IP Addresses</a:t>
                      </a:r>
                    </a:p>
                  </a:txBody>
                  <a:tcPr marL="30762" marR="61525" marT="30762" marB="30762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EB9E6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pt-BR" sz="1100" b="0" i="0">
                          <a:solidFill>
                            <a:srgbClr val="FFFFFF"/>
                          </a:solidFill>
                          <a:effectLst/>
                          <a:latin typeface="+mj-lt"/>
                        </a:rPr>
                        <a:t>Manager</a:t>
                      </a:r>
                    </a:p>
                  </a:txBody>
                  <a:tcPr marL="30762" marR="61525" marT="30762" marB="30762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EB9E6"/>
                    </a:solidFill>
                  </a:tcPr>
                </a:tc>
              </a:tr>
              <a:tr h="378378">
                <a:tc>
                  <a:txBody>
                    <a:bodyPr/>
                    <a:lstStyle/>
                    <a:p>
                      <a:pPr fontAlgn="t"/>
                      <a:r>
                        <a:rPr lang="pt-BR" sz="1100" b="0" i="0" dirty="0" err="1">
                          <a:effectLst/>
                          <a:latin typeface="+mj-lt"/>
                        </a:rPr>
                        <a:t>a.root-servers.net</a:t>
                      </a:r>
                      <a:endParaRPr lang="pt-BR" sz="1100" b="0" i="0" dirty="0">
                        <a:effectLst/>
                        <a:latin typeface="+mj-lt"/>
                      </a:endParaRPr>
                    </a:p>
                  </a:txBody>
                  <a:tcPr marL="30762" marR="61525" marT="30762" marB="15381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FAFC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is-IS" sz="1100" b="0" i="0">
                          <a:effectLst/>
                          <a:latin typeface="+mj-lt"/>
                        </a:rPr>
                        <a:t>198.41.0.4, 2001:503:ba3e::2:30</a:t>
                      </a:r>
                    </a:p>
                  </a:txBody>
                  <a:tcPr marL="30762" marR="61525" marT="30762" marB="15381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FAFC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pt-BR" sz="1100" b="0" i="0">
                          <a:effectLst/>
                          <a:latin typeface="+mj-lt"/>
                        </a:rPr>
                        <a:t>VeriSign, Inc.</a:t>
                      </a:r>
                    </a:p>
                  </a:txBody>
                  <a:tcPr marL="30762" marR="61525" marT="30762" marB="15381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FAFC"/>
                    </a:solidFill>
                  </a:tcPr>
                </a:tc>
              </a:tr>
              <a:tr h="378378">
                <a:tc>
                  <a:txBody>
                    <a:bodyPr/>
                    <a:lstStyle/>
                    <a:p>
                      <a:pPr fontAlgn="t"/>
                      <a:r>
                        <a:rPr lang="pt-BR" sz="1100" b="0" i="0" dirty="0" err="1">
                          <a:effectLst/>
                          <a:latin typeface="+mj-lt"/>
                        </a:rPr>
                        <a:t>b.root-servers.net</a:t>
                      </a:r>
                      <a:endParaRPr lang="pt-BR" sz="1100" b="0" i="0" dirty="0">
                        <a:effectLst/>
                        <a:latin typeface="+mj-lt"/>
                      </a:endParaRPr>
                    </a:p>
                  </a:txBody>
                  <a:tcPr marL="30762" marR="61525" marT="30762" marB="15381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FAFC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fi-FI" sz="1100" b="0" i="0">
                          <a:effectLst/>
                          <a:latin typeface="+mj-lt"/>
                        </a:rPr>
                        <a:t>192.228.79.201, 2001:500:84::b</a:t>
                      </a:r>
                    </a:p>
                  </a:txBody>
                  <a:tcPr marL="30762" marR="61525" marT="30762" marB="15381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FAFC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pt-BR" sz="1100" b="0" i="0">
                          <a:effectLst/>
                          <a:latin typeface="+mj-lt"/>
                        </a:rPr>
                        <a:t>University of Southern California (ISI)</a:t>
                      </a:r>
                    </a:p>
                  </a:txBody>
                  <a:tcPr marL="30762" marR="61525" marT="30762" marB="15381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FAFC"/>
                    </a:solidFill>
                  </a:tcPr>
                </a:tc>
              </a:tr>
              <a:tr h="212261">
                <a:tc>
                  <a:txBody>
                    <a:bodyPr/>
                    <a:lstStyle/>
                    <a:p>
                      <a:pPr fontAlgn="t"/>
                      <a:r>
                        <a:rPr lang="pt-BR" sz="1100" b="0" i="0" dirty="0" err="1">
                          <a:effectLst/>
                          <a:latin typeface="+mj-lt"/>
                        </a:rPr>
                        <a:t>c.root-servers.net</a:t>
                      </a:r>
                      <a:endParaRPr lang="pt-BR" sz="1100" b="0" i="0" dirty="0">
                        <a:effectLst/>
                        <a:latin typeface="+mj-lt"/>
                      </a:endParaRPr>
                    </a:p>
                  </a:txBody>
                  <a:tcPr marL="30762" marR="61525" marT="30762" marB="15381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FAFC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hr-HR" sz="1100" b="0" i="0">
                          <a:effectLst/>
                          <a:latin typeface="+mj-lt"/>
                        </a:rPr>
                        <a:t>192.33.4.12, 2001:500:2::c</a:t>
                      </a:r>
                    </a:p>
                  </a:txBody>
                  <a:tcPr marL="30762" marR="61525" marT="30762" marB="15381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FAFC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pt-BR" sz="1100" b="0" i="0">
                          <a:effectLst/>
                          <a:latin typeface="+mj-lt"/>
                        </a:rPr>
                        <a:t>Cogent Communications</a:t>
                      </a:r>
                    </a:p>
                  </a:txBody>
                  <a:tcPr marL="30762" marR="61525" marT="30762" marB="15381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FAFC"/>
                    </a:solidFill>
                  </a:tcPr>
                </a:tc>
              </a:tr>
              <a:tr h="378378">
                <a:tc>
                  <a:txBody>
                    <a:bodyPr/>
                    <a:lstStyle/>
                    <a:p>
                      <a:pPr fontAlgn="t"/>
                      <a:r>
                        <a:rPr lang="pt-BR" sz="1100" b="0" i="0" dirty="0" err="1">
                          <a:effectLst/>
                          <a:latin typeface="+mj-lt"/>
                        </a:rPr>
                        <a:t>d.root-servers.net</a:t>
                      </a:r>
                      <a:endParaRPr lang="pt-BR" sz="1100" b="0" i="0" dirty="0">
                        <a:effectLst/>
                        <a:latin typeface="+mj-lt"/>
                      </a:endParaRPr>
                    </a:p>
                  </a:txBody>
                  <a:tcPr marL="30762" marR="61525" marT="30762" marB="15381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FAFC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hr-HR" sz="1100" b="0" i="0">
                          <a:effectLst/>
                          <a:latin typeface="+mj-lt"/>
                        </a:rPr>
                        <a:t>199.7.91.13, 2001:500:2d::d</a:t>
                      </a:r>
                    </a:p>
                  </a:txBody>
                  <a:tcPr marL="30762" marR="61525" marT="30762" marB="15381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FAFC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pt-BR" sz="1100" b="0" i="0">
                          <a:effectLst/>
                          <a:latin typeface="+mj-lt"/>
                        </a:rPr>
                        <a:t>University of Maryland</a:t>
                      </a:r>
                    </a:p>
                  </a:txBody>
                  <a:tcPr marL="30762" marR="61525" marT="30762" marB="15381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FAFC"/>
                    </a:solidFill>
                  </a:tcPr>
                </a:tc>
              </a:tr>
              <a:tr h="378378">
                <a:tc>
                  <a:txBody>
                    <a:bodyPr/>
                    <a:lstStyle/>
                    <a:p>
                      <a:pPr fontAlgn="t"/>
                      <a:r>
                        <a:rPr lang="pt-BR" sz="1100" b="0" i="0" dirty="0" err="1">
                          <a:effectLst/>
                          <a:latin typeface="+mj-lt"/>
                        </a:rPr>
                        <a:t>e.root-servers.net</a:t>
                      </a:r>
                      <a:endParaRPr lang="pt-BR" sz="1100" b="0" i="0" dirty="0">
                        <a:effectLst/>
                        <a:latin typeface="+mj-lt"/>
                      </a:endParaRPr>
                    </a:p>
                  </a:txBody>
                  <a:tcPr marL="30762" marR="61525" marT="30762" marB="15381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FAFC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pt-BR" sz="1100" b="0" i="0" dirty="0">
                          <a:effectLst/>
                          <a:latin typeface="+mj-lt"/>
                        </a:rPr>
                        <a:t>192.203.230.10, 2001:500:a8::e</a:t>
                      </a:r>
                    </a:p>
                  </a:txBody>
                  <a:tcPr marL="30762" marR="61525" marT="30762" marB="15381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FAFC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pt-BR" sz="1100" b="0" i="0">
                          <a:effectLst/>
                          <a:latin typeface="+mj-lt"/>
                        </a:rPr>
                        <a:t>NASA (Ames Research Center)</a:t>
                      </a:r>
                    </a:p>
                  </a:txBody>
                  <a:tcPr marL="30762" marR="61525" marT="30762" marB="15381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FAFC"/>
                    </a:solidFill>
                  </a:tcPr>
                </a:tc>
              </a:tr>
              <a:tr h="378378">
                <a:tc>
                  <a:txBody>
                    <a:bodyPr/>
                    <a:lstStyle/>
                    <a:p>
                      <a:pPr fontAlgn="t"/>
                      <a:r>
                        <a:rPr lang="pt-BR" sz="1100" b="0" i="0">
                          <a:effectLst/>
                          <a:latin typeface="+mj-lt"/>
                        </a:rPr>
                        <a:t>f.root-servers.net</a:t>
                      </a:r>
                    </a:p>
                  </a:txBody>
                  <a:tcPr marL="30762" marR="61525" marT="30762" marB="15381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FAFC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is-IS" sz="1100" b="0" i="0" dirty="0">
                          <a:effectLst/>
                          <a:latin typeface="+mj-lt"/>
                        </a:rPr>
                        <a:t>192.5.5.241, 2001:500:2f::f</a:t>
                      </a:r>
                    </a:p>
                  </a:txBody>
                  <a:tcPr marL="30762" marR="61525" marT="30762" marB="15381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FAFC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pt-BR" sz="1100" b="0" i="0">
                          <a:effectLst/>
                          <a:latin typeface="+mj-lt"/>
                        </a:rPr>
                        <a:t>Internet Systems Consortium, Inc.</a:t>
                      </a:r>
                    </a:p>
                  </a:txBody>
                  <a:tcPr marL="30762" marR="61525" marT="30762" marB="15381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FAFC"/>
                    </a:solidFill>
                  </a:tcPr>
                </a:tc>
              </a:tr>
              <a:tr h="378378">
                <a:tc>
                  <a:txBody>
                    <a:bodyPr/>
                    <a:lstStyle/>
                    <a:p>
                      <a:pPr fontAlgn="t"/>
                      <a:r>
                        <a:rPr lang="pt-BR" sz="1100" b="0" i="0">
                          <a:effectLst/>
                          <a:latin typeface="+mj-lt"/>
                        </a:rPr>
                        <a:t>g.root-servers.net</a:t>
                      </a:r>
                    </a:p>
                  </a:txBody>
                  <a:tcPr marL="30762" marR="61525" marT="30762" marB="15381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FAFC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hr-HR" sz="1100" b="0" i="0" dirty="0">
                          <a:effectLst/>
                          <a:latin typeface="+mj-lt"/>
                        </a:rPr>
                        <a:t>192.112.36.4</a:t>
                      </a:r>
                    </a:p>
                  </a:txBody>
                  <a:tcPr marL="30762" marR="61525" marT="30762" marB="15381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FAFC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pt-BR" sz="1100" b="0" i="0">
                          <a:effectLst/>
                          <a:latin typeface="+mj-lt"/>
                        </a:rPr>
                        <a:t>US Department of Defense (NIC)</a:t>
                      </a:r>
                    </a:p>
                  </a:txBody>
                  <a:tcPr marL="30762" marR="61525" marT="30762" marB="15381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FAFC"/>
                    </a:solidFill>
                  </a:tcPr>
                </a:tc>
              </a:tr>
              <a:tr h="378378">
                <a:tc>
                  <a:txBody>
                    <a:bodyPr/>
                    <a:lstStyle/>
                    <a:p>
                      <a:pPr fontAlgn="t"/>
                      <a:r>
                        <a:rPr lang="pt-BR" sz="1100" b="0" i="0">
                          <a:effectLst/>
                          <a:latin typeface="+mj-lt"/>
                        </a:rPr>
                        <a:t>h.root-servers.net</a:t>
                      </a:r>
                    </a:p>
                  </a:txBody>
                  <a:tcPr marL="30762" marR="61525" marT="30762" marB="15381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FAFC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hr-HR" sz="1100" b="0" i="0" dirty="0">
                          <a:effectLst/>
                          <a:latin typeface="+mj-lt"/>
                        </a:rPr>
                        <a:t>198.97.190.53, 2001:500:1::53</a:t>
                      </a:r>
                    </a:p>
                  </a:txBody>
                  <a:tcPr marL="30762" marR="61525" marT="30762" marB="15381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FAFC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pt-BR" sz="1100" b="0" i="0" dirty="0">
                          <a:effectLst/>
                          <a:latin typeface="+mj-lt"/>
                        </a:rPr>
                        <a:t>US </a:t>
                      </a:r>
                      <a:r>
                        <a:rPr lang="pt-BR" sz="1100" b="0" i="0" dirty="0" err="1">
                          <a:effectLst/>
                          <a:latin typeface="+mj-lt"/>
                        </a:rPr>
                        <a:t>Army</a:t>
                      </a:r>
                      <a:r>
                        <a:rPr lang="pt-BR" sz="1100" b="0" i="0" dirty="0">
                          <a:effectLst/>
                          <a:latin typeface="+mj-lt"/>
                        </a:rPr>
                        <a:t> (</a:t>
                      </a:r>
                      <a:r>
                        <a:rPr lang="pt-BR" sz="1100" b="0" i="0" dirty="0" err="1">
                          <a:effectLst/>
                          <a:latin typeface="+mj-lt"/>
                        </a:rPr>
                        <a:t>Research</a:t>
                      </a:r>
                      <a:r>
                        <a:rPr lang="pt-BR" sz="1100" b="0" i="0" dirty="0">
                          <a:effectLst/>
                          <a:latin typeface="+mj-lt"/>
                        </a:rPr>
                        <a:t> </a:t>
                      </a:r>
                      <a:r>
                        <a:rPr lang="pt-BR" sz="1100" b="0" i="0" dirty="0" err="1">
                          <a:effectLst/>
                          <a:latin typeface="+mj-lt"/>
                        </a:rPr>
                        <a:t>Lab</a:t>
                      </a:r>
                      <a:r>
                        <a:rPr lang="pt-BR" sz="1100" b="0" i="0" dirty="0">
                          <a:effectLst/>
                          <a:latin typeface="+mj-lt"/>
                        </a:rPr>
                        <a:t>)</a:t>
                      </a:r>
                    </a:p>
                  </a:txBody>
                  <a:tcPr marL="30762" marR="61525" marT="30762" marB="15381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FAFC"/>
                    </a:solidFill>
                  </a:tcPr>
                </a:tc>
              </a:tr>
              <a:tr h="378378">
                <a:tc>
                  <a:txBody>
                    <a:bodyPr/>
                    <a:lstStyle/>
                    <a:p>
                      <a:pPr fontAlgn="t"/>
                      <a:r>
                        <a:rPr lang="pt-BR" sz="1100" b="0" i="0">
                          <a:effectLst/>
                          <a:latin typeface="+mj-lt"/>
                        </a:rPr>
                        <a:t>i.root-servers.net</a:t>
                      </a:r>
                    </a:p>
                  </a:txBody>
                  <a:tcPr marL="30762" marR="61525" marT="30762" marB="15381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FAFC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hr-HR" sz="1100" b="0" i="0">
                          <a:effectLst/>
                          <a:latin typeface="+mj-lt"/>
                        </a:rPr>
                        <a:t>192.36.148.17, 2001:7fe::53</a:t>
                      </a:r>
                    </a:p>
                  </a:txBody>
                  <a:tcPr marL="30762" marR="61525" marT="30762" marB="15381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FAFC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pt-BR" sz="1100" b="0" i="0" dirty="0" err="1">
                          <a:effectLst/>
                          <a:latin typeface="+mj-lt"/>
                        </a:rPr>
                        <a:t>Netnod</a:t>
                      </a:r>
                      <a:endParaRPr lang="pt-BR" sz="1100" b="0" i="0" dirty="0">
                        <a:effectLst/>
                        <a:latin typeface="+mj-lt"/>
                      </a:endParaRPr>
                    </a:p>
                  </a:txBody>
                  <a:tcPr marL="30762" marR="61525" marT="30762" marB="15381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FAFC"/>
                    </a:solidFill>
                  </a:tcPr>
                </a:tc>
              </a:tr>
              <a:tr h="378378">
                <a:tc>
                  <a:txBody>
                    <a:bodyPr/>
                    <a:lstStyle/>
                    <a:p>
                      <a:pPr fontAlgn="t"/>
                      <a:r>
                        <a:rPr lang="pt-BR" sz="1100" b="0" i="0">
                          <a:effectLst/>
                          <a:latin typeface="+mj-lt"/>
                        </a:rPr>
                        <a:t>j.root-servers.net</a:t>
                      </a:r>
                    </a:p>
                  </a:txBody>
                  <a:tcPr marL="30762" marR="61525" marT="30762" marB="15381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FAFC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is-IS" sz="1100" b="0" i="0">
                          <a:effectLst/>
                          <a:latin typeface="+mj-lt"/>
                        </a:rPr>
                        <a:t>192.58.128.30, 2001:503:c27::2:30</a:t>
                      </a:r>
                    </a:p>
                  </a:txBody>
                  <a:tcPr marL="30762" marR="61525" marT="30762" marB="15381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FAFC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pt-BR" sz="1100" b="0" i="0" dirty="0" err="1">
                          <a:effectLst/>
                          <a:latin typeface="+mj-lt"/>
                        </a:rPr>
                        <a:t>VeriSign</a:t>
                      </a:r>
                      <a:r>
                        <a:rPr lang="pt-BR" sz="1100" b="0" i="0" dirty="0">
                          <a:effectLst/>
                          <a:latin typeface="+mj-lt"/>
                        </a:rPr>
                        <a:t>, Inc.</a:t>
                      </a:r>
                    </a:p>
                  </a:txBody>
                  <a:tcPr marL="30762" marR="61525" marT="30762" marB="15381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FAFC"/>
                    </a:solidFill>
                  </a:tcPr>
                </a:tc>
              </a:tr>
              <a:tr h="212261">
                <a:tc>
                  <a:txBody>
                    <a:bodyPr/>
                    <a:lstStyle/>
                    <a:p>
                      <a:pPr fontAlgn="t"/>
                      <a:r>
                        <a:rPr lang="pt-BR" sz="1100" b="0" i="0">
                          <a:effectLst/>
                          <a:latin typeface="+mj-lt"/>
                        </a:rPr>
                        <a:t>k.root-servers.net</a:t>
                      </a:r>
                    </a:p>
                  </a:txBody>
                  <a:tcPr marL="30762" marR="61525" marT="30762" marB="15381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FAFC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is-IS" sz="1100" b="0" i="0">
                          <a:effectLst/>
                          <a:latin typeface="+mj-lt"/>
                        </a:rPr>
                        <a:t>193.0.14.129, 2001:7fd::1</a:t>
                      </a:r>
                    </a:p>
                  </a:txBody>
                  <a:tcPr marL="30762" marR="61525" marT="30762" marB="15381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FAFC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pt-BR" sz="1100" b="0" i="0" dirty="0">
                          <a:effectLst/>
                          <a:latin typeface="+mj-lt"/>
                        </a:rPr>
                        <a:t>RIPE NCC</a:t>
                      </a:r>
                    </a:p>
                  </a:txBody>
                  <a:tcPr marL="30762" marR="61525" marT="30762" marB="15381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FAFC"/>
                    </a:solidFill>
                  </a:tcPr>
                </a:tc>
              </a:tr>
              <a:tr h="378378">
                <a:tc>
                  <a:txBody>
                    <a:bodyPr/>
                    <a:lstStyle/>
                    <a:p>
                      <a:pPr fontAlgn="t"/>
                      <a:r>
                        <a:rPr lang="pt-BR" sz="1100" b="0" i="0">
                          <a:effectLst/>
                          <a:latin typeface="+mj-lt"/>
                        </a:rPr>
                        <a:t>l.root-servers.net</a:t>
                      </a:r>
                    </a:p>
                  </a:txBody>
                  <a:tcPr marL="30762" marR="61525" marT="30762" marB="15381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FAFC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hr-HR" sz="1100" b="0" i="0">
                          <a:effectLst/>
                          <a:latin typeface="+mj-lt"/>
                        </a:rPr>
                        <a:t>199.7.83.42, 2001:500:9f::42</a:t>
                      </a:r>
                    </a:p>
                  </a:txBody>
                  <a:tcPr marL="30762" marR="61525" marT="30762" marB="15381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FAFC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pt-BR" sz="1100" b="0" i="0" dirty="0">
                          <a:effectLst/>
                          <a:latin typeface="+mj-lt"/>
                        </a:rPr>
                        <a:t>ICANN</a:t>
                      </a:r>
                    </a:p>
                  </a:txBody>
                  <a:tcPr marL="30762" marR="61525" marT="30762" marB="15381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FAFC"/>
                    </a:solidFill>
                  </a:tcPr>
                </a:tc>
              </a:tr>
              <a:tr h="212261">
                <a:tc>
                  <a:txBody>
                    <a:bodyPr/>
                    <a:lstStyle/>
                    <a:p>
                      <a:pPr fontAlgn="t"/>
                      <a:r>
                        <a:rPr lang="pt-BR" sz="1100" b="0" i="0">
                          <a:effectLst/>
                          <a:latin typeface="+mj-lt"/>
                        </a:rPr>
                        <a:t>m.root-servers.net</a:t>
                      </a:r>
                    </a:p>
                  </a:txBody>
                  <a:tcPr marL="30762" marR="61525" marT="30762" marB="15381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FAFC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hr-HR" sz="1100" b="0" i="0">
                          <a:effectLst/>
                          <a:latin typeface="+mj-lt"/>
                        </a:rPr>
                        <a:t>202.12.27.33, 2001:dc3::35</a:t>
                      </a:r>
                    </a:p>
                  </a:txBody>
                  <a:tcPr marL="30762" marR="61525" marT="30762" marB="15381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FAFC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pt-BR" sz="1100" b="0" i="0" dirty="0">
                          <a:effectLst/>
                          <a:latin typeface="+mj-lt"/>
                        </a:rPr>
                        <a:t>WIDE Project</a:t>
                      </a:r>
                    </a:p>
                  </a:txBody>
                  <a:tcPr marL="30762" marR="61525" marT="30762" marB="15381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FAFC"/>
                    </a:solidFill>
                  </a:tcPr>
                </a:tc>
              </a:tr>
            </a:tbl>
          </a:graphicData>
        </a:graphic>
      </p:graphicFrame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2: Camada de Aplicação</a:t>
            </a:r>
            <a:endParaRPr lang="pt-BR">
              <a:latin typeface="Times New Roman" pitchFamily="18" charset="0"/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5706677-C860-4408-991F-9B1D0580ABBC}" type="slidenum">
              <a:rPr lang="en-US" smtClean="0"/>
              <a:pPr>
                <a:defRPr/>
              </a:pPr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131643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Espaço Reservado para Rodapé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/>
              <a:t>2: Camada de Aplicação</a:t>
            </a:r>
            <a:endParaRPr lang="pt-BR" smtClean="0">
              <a:latin typeface="Times New Roman" pitchFamily="18" charset="0"/>
            </a:endParaRPr>
          </a:p>
        </p:txBody>
      </p:sp>
      <p:sp>
        <p:nvSpPr>
          <p:cNvPr id="24579" name="Espaço Reservado para Número de Slide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9A82BBCB-FDBF-4E04-8E49-C3D4A6552094}" type="slidenum">
              <a:rPr lang="en-US" smtClean="0"/>
              <a:pPr/>
              <a:t>74</a:t>
            </a:fld>
            <a:endParaRPr lang="en-US" smtClean="0"/>
          </a:p>
        </p:txBody>
      </p:sp>
      <p:sp>
        <p:nvSpPr>
          <p:cNvPr id="2458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Servidores TLD e Oficiais</a:t>
            </a:r>
          </a:p>
        </p:txBody>
      </p:sp>
      <p:sp>
        <p:nvSpPr>
          <p:cNvPr id="2458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600200"/>
            <a:ext cx="8229600" cy="4648200"/>
          </a:xfrm>
        </p:spPr>
        <p:txBody>
          <a:bodyPr/>
          <a:lstStyle/>
          <a:p>
            <a:r>
              <a:rPr lang="pt-BR" sz="2400" dirty="0" smtClean="0">
                <a:solidFill>
                  <a:srgbClr val="FF0000"/>
                </a:solidFill>
              </a:rPr>
              <a:t>Servidores de nomes de Domínio de Alto Nível (TLD):</a:t>
            </a:r>
            <a:r>
              <a:rPr lang="pt-BR" sz="2400" dirty="0" smtClean="0"/>
              <a:t> </a:t>
            </a:r>
          </a:p>
          <a:p>
            <a:pPr lvl="1"/>
            <a:r>
              <a:rPr lang="pt-BR" sz="2000" dirty="0" smtClean="0"/>
              <a:t>servidores DNS responsáveis por domínios com, </a:t>
            </a:r>
            <a:r>
              <a:rPr lang="pt-BR" sz="2000" dirty="0" err="1" smtClean="0"/>
              <a:t>org</a:t>
            </a:r>
            <a:r>
              <a:rPr lang="pt-BR" sz="2000" dirty="0" smtClean="0"/>
              <a:t>, net, </a:t>
            </a:r>
            <a:r>
              <a:rPr lang="pt-BR" sz="2000" dirty="0" err="1" smtClean="0"/>
              <a:t>edu</a:t>
            </a:r>
            <a:r>
              <a:rPr lang="pt-BR" sz="2000" dirty="0" smtClean="0"/>
              <a:t>, </a:t>
            </a:r>
            <a:r>
              <a:rPr lang="pt-BR" sz="2000" dirty="0" err="1" smtClean="0"/>
              <a:t>etc</a:t>
            </a:r>
            <a:r>
              <a:rPr lang="pt-BR" sz="2000" dirty="0" smtClean="0"/>
              <a:t>, e todos os domínios de países como </a:t>
            </a:r>
            <a:r>
              <a:rPr lang="pt-BR" sz="2000" dirty="0" err="1" smtClean="0"/>
              <a:t>br</a:t>
            </a:r>
            <a:r>
              <a:rPr lang="pt-BR" sz="2000" dirty="0" smtClean="0"/>
              <a:t>, </a:t>
            </a:r>
            <a:r>
              <a:rPr lang="pt-BR" sz="2000" dirty="0" err="1" smtClean="0"/>
              <a:t>uk</a:t>
            </a:r>
            <a:r>
              <a:rPr lang="pt-BR" sz="2000" dirty="0" smtClean="0"/>
              <a:t>, </a:t>
            </a:r>
            <a:r>
              <a:rPr lang="pt-BR" sz="2000" dirty="0" err="1" smtClean="0"/>
              <a:t>fr</a:t>
            </a:r>
            <a:r>
              <a:rPr lang="pt-BR" sz="2000" dirty="0" smtClean="0"/>
              <a:t>, </a:t>
            </a:r>
            <a:r>
              <a:rPr lang="pt-BR" sz="2000" dirty="0" err="1" smtClean="0"/>
              <a:t>ca</a:t>
            </a:r>
            <a:r>
              <a:rPr lang="pt-BR" sz="2000" dirty="0" smtClean="0"/>
              <a:t>, </a:t>
            </a:r>
            <a:r>
              <a:rPr lang="pt-BR" sz="2000" dirty="0" err="1" smtClean="0"/>
              <a:t>jp</a:t>
            </a:r>
            <a:r>
              <a:rPr lang="pt-BR" sz="2000" dirty="0" smtClean="0"/>
              <a:t>.</a:t>
            </a:r>
          </a:p>
          <a:p>
            <a:pPr lvl="1"/>
            <a:r>
              <a:rPr lang="pt-BR" sz="2000" dirty="0" smtClean="0"/>
              <a:t>Domínios genéricos: book, globo, rio</a:t>
            </a:r>
          </a:p>
          <a:p>
            <a:pPr lvl="1"/>
            <a:r>
              <a:rPr lang="pt-BR" sz="2000" dirty="0"/>
              <a:t>Lista completa em: </a:t>
            </a:r>
            <a:r>
              <a:rPr lang="pt-BR" sz="2000" dirty="0">
                <a:hlinkClick r:id="rId3"/>
              </a:rPr>
              <a:t>https://</a:t>
            </a:r>
            <a:r>
              <a:rPr lang="pt-BR" sz="2000" dirty="0" smtClean="0">
                <a:hlinkClick r:id="rId3"/>
              </a:rPr>
              <a:t>www.iana.org/domains/root/db</a:t>
            </a:r>
            <a:r>
              <a:rPr lang="pt-BR" sz="2000" dirty="0" smtClean="0"/>
              <a:t> </a:t>
            </a:r>
          </a:p>
          <a:p>
            <a:pPr lvl="1"/>
            <a:r>
              <a:rPr lang="pt-BR" sz="2000" dirty="0" err="1" smtClean="0"/>
              <a:t>NIC.br</a:t>
            </a:r>
            <a:r>
              <a:rPr lang="pt-BR" sz="2000" dirty="0" smtClean="0"/>
              <a:t> (Registro .</a:t>
            </a:r>
            <a:r>
              <a:rPr lang="pt-BR" sz="2000" dirty="0" err="1" smtClean="0"/>
              <a:t>br</a:t>
            </a:r>
            <a:r>
              <a:rPr lang="pt-BR" sz="2000" dirty="0" smtClean="0"/>
              <a:t>) para domínio .</a:t>
            </a:r>
            <a:r>
              <a:rPr lang="pt-BR" sz="2000" dirty="0" err="1" smtClean="0"/>
              <a:t>br</a:t>
            </a:r>
            <a:r>
              <a:rPr lang="pt-BR" sz="2000" dirty="0"/>
              <a:t> (</a:t>
            </a:r>
            <a:r>
              <a:rPr lang="pt-BR" sz="2000" dirty="0">
                <a:hlinkClick r:id="rId4"/>
              </a:rPr>
              <a:t>https://registro.br</a:t>
            </a:r>
            <a:r>
              <a:rPr lang="pt-BR" sz="2000" dirty="0" smtClean="0">
                <a:hlinkClick r:id="rId4"/>
              </a:rPr>
              <a:t>/</a:t>
            </a:r>
            <a:r>
              <a:rPr lang="pt-BR" sz="2000" dirty="0"/>
              <a:t>)</a:t>
            </a:r>
            <a:endParaRPr lang="pt-BR" sz="2000" dirty="0" smtClean="0"/>
          </a:p>
          <a:p>
            <a:r>
              <a:rPr lang="pt-BR" sz="2400" dirty="0" smtClean="0">
                <a:solidFill>
                  <a:srgbClr val="FF0000"/>
                </a:solidFill>
              </a:rPr>
              <a:t>Servidores de nomes com autoridade:</a:t>
            </a:r>
            <a:r>
              <a:rPr lang="pt-BR" sz="2400" dirty="0" smtClean="0"/>
              <a:t> </a:t>
            </a:r>
          </a:p>
          <a:p>
            <a:pPr lvl="1"/>
            <a:r>
              <a:rPr lang="pt-BR" sz="2000" dirty="0" smtClean="0"/>
              <a:t>servidores DNS das organizações, provendo mapeamentos oficiais entre nomes de hospedeiros e endereços IP para os servidores da organização (</a:t>
            </a:r>
            <a:r>
              <a:rPr lang="pt-BR" sz="2000" dirty="0" err="1" smtClean="0"/>
              <a:t>e.x</a:t>
            </a:r>
            <a:r>
              <a:rPr lang="pt-BR" sz="2000" dirty="0" smtClean="0"/>
              <a:t>., Web e correio).</a:t>
            </a:r>
          </a:p>
          <a:p>
            <a:pPr lvl="1"/>
            <a:r>
              <a:rPr lang="pt-BR" sz="2000" dirty="0" smtClean="0"/>
              <a:t>Podem ser mantidos pelas organizações ou pelo provedor de acesso</a:t>
            </a:r>
          </a:p>
          <a:p>
            <a:pPr lvl="1"/>
            <a:endParaRPr lang="pt-BR" sz="2000" dirty="0" smtClean="0"/>
          </a:p>
        </p:txBody>
      </p:sp>
    </p:spTree>
    <p:extLst>
      <p:ext uri="{BB962C8B-B14F-4D97-AF65-F5344CB8AC3E}">
        <p14:creationId xmlns:p14="http://schemas.microsoft.com/office/powerpoint/2010/main" xmlns="" val="3230026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2: Camada de Aplicação</a:t>
            </a:r>
            <a:endParaRPr lang="pt-BR">
              <a:latin typeface="Times New Roman" pitchFamily="18" charset="0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84F6DF-CECA-42E0-B7A6-892A49DF6904}" type="slidenum">
              <a:rPr lang="en-US" smtClean="0"/>
              <a:pPr>
                <a:defRPr/>
              </a:pPr>
              <a:t>75</a:t>
            </a:fld>
            <a:endParaRPr lang="en-US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7327"/>
            <a:ext cx="9144000" cy="6673708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237744" y="1050635"/>
            <a:ext cx="9509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 smtClean="0">
                <a:latin typeface="Arial" charset="0"/>
              </a:rPr>
              <a:t>13/09/2016</a:t>
            </a:r>
            <a:endParaRPr lang="pt-BR" sz="1200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881825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Servidor DNS Local</a:t>
            </a:r>
          </a:p>
        </p:txBody>
      </p:sp>
      <p:sp>
        <p:nvSpPr>
          <p:cNvPr id="2662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pt-BR" sz="2400" smtClean="0"/>
              <a:t>Não pertence necessariamente à hierarquia</a:t>
            </a:r>
          </a:p>
          <a:p>
            <a:r>
              <a:rPr lang="pt-BR" sz="2400" smtClean="0"/>
              <a:t>Cada ISP (ISP residencial, companhia, universidade) possui um.</a:t>
            </a:r>
          </a:p>
          <a:p>
            <a:pPr lvl="1"/>
            <a:r>
              <a:rPr lang="pt-BR" sz="2000" smtClean="0"/>
              <a:t>Também chamada do “servidor de nomes default”</a:t>
            </a:r>
          </a:p>
          <a:p>
            <a:r>
              <a:rPr lang="pt-BR" sz="2400" smtClean="0"/>
              <a:t>Quanto um hospedeiro faz uma consulta DNS, a mesma é enviada para o seu servidor DNS local</a:t>
            </a:r>
          </a:p>
          <a:p>
            <a:pPr lvl="1"/>
            <a:r>
              <a:rPr lang="pt-BR" sz="2000" smtClean="0"/>
              <a:t>Possui uma cache local com pares de tradução nome/endereço recentes (mas podem estar desatualizados!)</a:t>
            </a:r>
          </a:p>
          <a:p>
            <a:pPr lvl="1"/>
            <a:r>
              <a:rPr lang="pt-BR" sz="2000" smtClean="0"/>
              <a:t>Atua como um intermediário, enviando consultas para a hierarquia.</a:t>
            </a:r>
          </a:p>
        </p:txBody>
      </p:sp>
      <p:sp>
        <p:nvSpPr>
          <p:cNvPr id="26626" name="Espaço Reservado para Rodapé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/>
              <a:t>2: Camada de Aplicação</a:t>
            </a:r>
            <a:endParaRPr lang="pt-BR" smtClean="0">
              <a:latin typeface="Times New Roman" pitchFamily="18" charset="0"/>
            </a:endParaRPr>
          </a:p>
        </p:txBody>
      </p:sp>
      <p:sp>
        <p:nvSpPr>
          <p:cNvPr id="26627" name="Espaço Reservado para Número de Slide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D712686E-D9B0-4D1B-99A4-40CD0655E6B3}" type="slidenum">
              <a:rPr lang="en-US" smtClean="0"/>
              <a:pPr/>
              <a:t>76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xmlns="" val="1629685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Espaço Reservado para Rodapé 5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/>
              <a:t>2: Camada de Aplicação</a:t>
            </a:r>
            <a:endParaRPr lang="pt-BR" smtClean="0">
              <a:latin typeface="Times New Roman" pitchFamily="18" charset="0"/>
            </a:endParaRPr>
          </a:p>
        </p:txBody>
      </p:sp>
      <p:sp>
        <p:nvSpPr>
          <p:cNvPr id="1029" name="Espaço Reservado para Número de Slide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F6C6300-F4B5-42BC-A22C-F108B2AC0C17}" type="slidenum">
              <a:rPr lang="en-US" smtClean="0"/>
              <a:pPr/>
              <a:t>77</a:t>
            </a:fld>
            <a:endParaRPr lang="en-US" smtClean="0"/>
          </a:p>
        </p:txBody>
      </p:sp>
      <p:graphicFrame>
        <p:nvGraphicFramePr>
          <p:cNvPr id="1026" name="Object 2"/>
          <p:cNvGraphicFramePr>
            <a:graphicFrameLocks noChangeAspect="1"/>
          </p:cNvGraphicFramePr>
          <p:nvPr/>
        </p:nvGraphicFramePr>
        <p:xfrm>
          <a:off x="4989513" y="4303713"/>
          <a:ext cx="833437" cy="638175"/>
        </p:xfrm>
        <a:graphic>
          <a:graphicData uri="http://schemas.openxmlformats.org/presentationml/2006/ole">
            <p:oleObj spid="_x0000_s16438" name="Clip" r:id="rId4" imgW="1307263" imgH="1084139" progId="">
              <p:embed/>
            </p:oleObj>
          </a:graphicData>
        </a:graphic>
      </p:graphicFrame>
      <p:sp>
        <p:nvSpPr>
          <p:cNvPr id="1030" name="Text Box 3"/>
          <p:cNvSpPr txBox="1">
            <a:spLocks noChangeArrowheads="1"/>
          </p:cNvSpPr>
          <p:nvPr/>
        </p:nvSpPr>
        <p:spPr bwMode="auto">
          <a:xfrm>
            <a:off x="4343400" y="4959350"/>
            <a:ext cx="1651000" cy="611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pt-BR"/>
              <a:t>solicitante</a:t>
            </a:r>
            <a:endParaRPr lang="pt-BR" sz="2400">
              <a:latin typeface="Times New Roman" pitchFamily="18" charset="0"/>
            </a:endParaRPr>
          </a:p>
          <a:p>
            <a:r>
              <a:rPr lang="pt-BR" sz="1600" b="1">
                <a:latin typeface="Courier New" pitchFamily="49" charset="0"/>
              </a:rPr>
              <a:t>cis.poly.edu</a:t>
            </a:r>
            <a:endParaRPr lang="pt-BR" sz="1600">
              <a:latin typeface="Times New Roman" pitchFamily="18" charset="0"/>
            </a:endParaRPr>
          </a:p>
        </p:txBody>
      </p:sp>
      <p:sp>
        <p:nvSpPr>
          <p:cNvPr id="1031" name="Text Box 4"/>
          <p:cNvSpPr txBox="1">
            <a:spLocks noChangeArrowheads="1"/>
          </p:cNvSpPr>
          <p:nvPr/>
        </p:nvSpPr>
        <p:spPr bwMode="auto">
          <a:xfrm>
            <a:off x="6483350" y="5670550"/>
            <a:ext cx="2262188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pt-BR" sz="1600" b="1">
                <a:latin typeface="Courier New" pitchFamily="49" charset="0"/>
              </a:rPr>
              <a:t>gaia.cs.umass.edu</a:t>
            </a:r>
            <a:endParaRPr lang="pt-BR" sz="1600">
              <a:latin typeface="Times New Roman" pitchFamily="18" charset="0"/>
            </a:endParaRPr>
          </a:p>
        </p:txBody>
      </p:sp>
      <p:graphicFrame>
        <p:nvGraphicFramePr>
          <p:cNvPr id="1027" name="Object 5"/>
          <p:cNvGraphicFramePr>
            <a:graphicFrameLocks noChangeAspect="1"/>
          </p:cNvGraphicFramePr>
          <p:nvPr/>
        </p:nvGraphicFramePr>
        <p:xfrm>
          <a:off x="7113588" y="5103813"/>
          <a:ext cx="833437" cy="638175"/>
        </p:xfrm>
        <a:graphic>
          <a:graphicData uri="http://schemas.openxmlformats.org/presentationml/2006/ole">
            <p:oleObj spid="_x0000_s16439" name="Clip" r:id="rId5" imgW="1307263" imgH="1084139" progId="">
              <p:embed/>
            </p:oleObj>
          </a:graphicData>
        </a:graphic>
      </p:graphicFrame>
      <p:grpSp>
        <p:nvGrpSpPr>
          <p:cNvPr id="1032" name="Group 6"/>
          <p:cNvGrpSpPr>
            <a:grpSpLocks/>
          </p:cNvGrpSpPr>
          <p:nvPr/>
        </p:nvGrpSpPr>
        <p:grpSpPr bwMode="auto">
          <a:xfrm>
            <a:off x="5237163" y="2228850"/>
            <a:ext cx="369887" cy="657225"/>
            <a:chOff x="4180" y="783"/>
            <a:chExt cx="150" cy="307"/>
          </a:xfrm>
        </p:grpSpPr>
        <p:sp>
          <p:nvSpPr>
            <p:cNvPr id="1084" name="AutoShape 7"/>
            <p:cNvSpPr>
              <a:spLocks noChangeArrowheads="1"/>
            </p:cNvSpPr>
            <p:nvPr/>
          </p:nvSpPr>
          <p:spPr bwMode="auto">
            <a:xfrm>
              <a:off x="4180" y="1019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1085" name="Rectangle 8"/>
            <p:cNvSpPr>
              <a:spLocks noChangeArrowheads="1"/>
            </p:cNvSpPr>
            <p:nvPr/>
          </p:nvSpPr>
          <p:spPr bwMode="auto">
            <a:xfrm>
              <a:off x="4256" y="785"/>
              <a:ext cx="69" cy="236"/>
            </a:xfrm>
            <a:prstGeom prst="rect">
              <a:avLst/>
            </a:prstGeom>
            <a:solidFill>
              <a:srgbClr val="33CCCC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1086" name="Rectangle 9"/>
            <p:cNvSpPr>
              <a:spLocks noChangeArrowheads="1"/>
            </p:cNvSpPr>
            <p:nvPr/>
          </p:nvSpPr>
          <p:spPr bwMode="auto">
            <a:xfrm>
              <a:off x="4181" y="852"/>
              <a:ext cx="95" cy="236"/>
            </a:xfrm>
            <a:prstGeom prst="rect">
              <a:avLst/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1087" name="AutoShape 10"/>
            <p:cNvSpPr>
              <a:spLocks noChangeArrowheads="1"/>
            </p:cNvSpPr>
            <p:nvPr/>
          </p:nvSpPr>
          <p:spPr bwMode="auto">
            <a:xfrm>
              <a:off x="4180" y="783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1088" name="Line 11"/>
            <p:cNvSpPr>
              <a:spLocks noChangeShapeType="1"/>
            </p:cNvSpPr>
            <p:nvPr/>
          </p:nvSpPr>
          <p:spPr bwMode="auto">
            <a:xfrm>
              <a:off x="4330" y="788"/>
              <a:ext cx="0" cy="23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1089" name="Line 12"/>
            <p:cNvSpPr>
              <a:spLocks noChangeShapeType="1"/>
            </p:cNvSpPr>
            <p:nvPr/>
          </p:nvSpPr>
          <p:spPr bwMode="auto">
            <a:xfrm flipH="1">
              <a:off x="4276" y="1019"/>
              <a:ext cx="54" cy="6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1090" name="Rectangle 13"/>
            <p:cNvSpPr>
              <a:spLocks noChangeArrowheads="1"/>
            </p:cNvSpPr>
            <p:nvPr/>
          </p:nvSpPr>
          <p:spPr bwMode="auto">
            <a:xfrm>
              <a:off x="4193" y="883"/>
              <a:ext cx="63" cy="136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1091" name="Rectangle 14"/>
            <p:cNvSpPr>
              <a:spLocks noChangeArrowheads="1"/>
            </p:cNvSpPr>
            <p:nvPr/>
          </p:nvSpPr>
          <p:spPr bwMode="auto">
            <a:xfrm>
              <a:off x="4202" y="924"/>
              <a:ext cx="48" cy="48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</p:grpSp>
      <p:sp>
        <p:nvSpPr>
          <p:cNvPr id="1033" name="Text Box 15"/>
          <p:cNvSpPr txBox="1">
            <a:spLocks noChangeArrowheads="1"/>
          </p:cNvSpPr>
          <p:nvPr/>
        </p:nvSpPr>
        <p:spPr bwMode="auto">
          <a:xfrm>
            <a:off x="5457825" y="414338"/>
            <a:ext cx="2212975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BR"/>
              <a:t>servidor raiz</a:t>
            </a:r>
            <a:endParaRPr lang="pt-BR" sz="1600">
              <a:latin typeface="Times New Roman" pitchFamily="18" charset="0"/>
            </a:endParaRPr>
          </a:p>
        </p:txBody>
      </p:sp>
      <p:sp>
        <p:nvSpPr>
          <p:cNvPr id="137232" name="Line 16"/>
          <p:cNvSpPr>
            <a:spLocks noChangeShapeType="1"/>
          </p:cNvSpPr>
          <p:nvPr/>
        </p:nvSpPr>
        <p:spPr bwMode="auto">
          <a:xfrm flipH="1" flipV="1">
            <a:off x="5286375" y="2916238"/>
            <a:ext cx="0" cy="131445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137233" name="Line 17"/>
          <p:cNvSpPr>
            <a:spLocks noChangeShapeType="1"/>
          </p:cNvSpPr>
          <p:nvPr/>
        </p:nvSpPr>
        <p:spPr bwMode="auto">
          <a:xfrm flipV="1">
            <a:off x="5400675" y="1220788"/>
            <a:ext cx="914400" cy="97155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137234" name="Line 18"/>
          <p:cNvSpPr>
            <a:spLocks noChangeShapeType="1"/>
          </p:cNvSpPr>
          <p:nvPr/>
        </p:nvSpPr>
        <p:spPr bwMode="auto">
          <a:xfrm flipV="1">
            <a:off x="5686425" y="2382838"/>
            <a:ext cx="1485900" cy="9525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137235" name="Line 19"/>
          <p:cNvSpPr>
            <a:spLocks noChangeShapeType="1"/>
          </p:cNvSpPr>
          <p:nvPr/>
        </p:nvSpPr>
        <p:spPr bwMode="auto">
          <a:xfrm flipH="1" flipV="1">
            <a:off x="5686425" y="2554288"/>
            <a:ext cx="1419225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137236" name="Line 20"/>
          <p:cNvSpPr>
            <a:spLocks noChangeShapeType="1"/>
          </p:cNvSpPr>
          <p:nvPr/>
        </p:nvSpPr>
        <p:spPr bwMode="auto">
          <a:xfrm flipH="1">
            <a:off x="5610225" y="1449388"/>
            <a:ext cx="733425" cy="7620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137237" name="Line 21"/>
          <p:cNvSpPr>
            <a:spLocks noChangeShapeType="1"/>
          </p:cNvSpPr>
          <p:nvPr/>
        </p:nvSpPr>
        <p:spPr bwMode="auto">
          <a:xfrm>
            <a:off x="5476875" y="2944813"/>
            <a:ext cx="9525" cy="1323975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pt-BR"/>
          </a:p>
        </p:txBody>
      </p:sp>
      <p:grpSp>
        <p:nvGrpSpPr>
          <p:cNvPr id="1040" name="Group 22"/>
          <p:cNvGrpSpPr>
            <a:grpSpLocks/>
          </p:cNvGrpSpPr>
          <p:nvPr/>
        </p:nvGrpSpPr>
        <p:grpSpPr bwMode="auto">
          <a:xfrm>
            <a:off x="4191000" y="3062288"/>
            <a:ext cx="1876425" cy="611187"/>
            <a:chOff x="2838" y="2132"/>
            <a:chExt cx="1182" cy="385"/>
          </a:xfrm>
        </p:grpSpPr>
        <p:sp>
          <p:nvSpPr>
            <p:cNvPr id="1082" name="Rectangle 23"/>
            <p:cNvSpPr>
              <a:spLocks noChangeArrowheads="1"/>
            </p:cNvSpPr>
            <p:nvPr/>
          </p:nvSpPr>
          <p:spPr bwMode="auto">
            <a:xfrm>
              <a:off x="2838" y="2178"/>
              <a:ext cx="1182" cy="300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1083" name="Text Box 24"/>
            <p:cNvSpPr txBox="1">
              <a:spLocks noChangeArrowheads="1"/>
            </p:cNvSpPr>
            <p:nvPr/>
          </p:nvSpPr>
          <p:spPr bwMode="auto">
            <a:xfrm>
              <a:off x="2900" y="2132"/>
              <a:ext cx="1062" cy="3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pt-BR"/>
                <a:t>servidor local </a:t>
              </a:r>
            </a:p>
            <a:p>
              <a:r>
                <a:rPr lang="pt-BR" sz="1600" b="1">
                  <a:latin typeface="Courier New" pitchFamily="49" charset="0"/>
                </a:rPr>
                <a:t>dns.poly.edu</a:t>
              </a:r>
              <a:endParaRPr lang="pt-BR" sz="1600">
                <a:latin typeface="Times New Roman" pitchFamily="18" charset="0"/>
              </a:endParaRPr>
            </a:p>
          </p:txBody>
        </p:sp>
      </p:grpSp>
      <p:sp>
        <p:nvSpPr>
          <p:cNvPr id="137241" name="Text Box 25"/>
          <p:cNvSpPr txBox="1">
            <a:spLocks noChangeArrowheads="1"/>
          </p:cNvSpPr>
          <p:nvPr/>
        </p:nvSpPr>
        <p:spPr bwMode="auto">
          <a:xfrm>
            <a:off x="4997450" y="3771900"/>
            <a:ext cx="311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pt-BR">
                <a:solidFill>
                  <a:srgbClr val="FF0000"/>
                </a:solidFill>
                <a:latin typeface="Arial" charset="0"/>
              </a:rPr>
              <a:t>1</a:t>
            </a:r>
            <a:endParaRPr lang="pt-BR" sz="2400">
              <a:latin typeface="Times New Roman" pitchFamily="18" charset="0"/>
            </a:endParaRPr>
          </a:p>
        </p:txBody>
      </p:sp>
      <p:sp>
        <p:nvSpPr>
          <p:cNvPr id="137242" name="Text Box 26"/>
          <p:cNvSpPr txBox="1">
            <a:spLocks noChangeArrowheads="1"/>
          </p:cNvSpPr>
          <p:nvPr/>
        </p:nvSpPr>
        <p:spPr bwMode="auto">
          <a:xfrm>
            <a:off x="5540375" y="1438275"/>
            <a:ext cx="311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pt-BR">
                <a:solidFill>
                  <a:srgbClr val="FF0000"/>
                </a:solidFill>
                <a:latin typeface="Arial" charset="0"/>
              </a:rPr>
              <a:t>2</a:t>
            </a:r>
            <a:endParaRPr lang="pt-BR" sz="2400">
              <a:latin typeface="Times New Roman" pitchFamily="18" charset="0"/>
            </a:endParaRPr>
          </a:p>
        </p:txBody>
      </p:sp>
      <p:sp>
        <p:nvSpPr>
          <p:cNvPr id="137243" name="Text Box 27"/>
          <p:cNvSpPr txBox="1">
            <a:spLocks noChangeArrowheads="1"/>
          </p:cNvSpPr>
          <p:nvPr/>
        </p:nvSpPr>
        <p:spPr bwMode="auto">
          <a:xfrm>
            <a:off x="5978525" y="1676400"/>
            <a:ext cx="311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pt-BR">
                <a:solidFill>
                  <a:srgbClr val="FF0000"/>
                </a:solidFill>
                <a:latin typeface="Arial" charset="0"/>
              </a:rPr>
              <a:t>3</a:t>
            </a:r>
            <a:endParaRPr lang="pt-BR" sz="2400">
              <a:latin typeface="Times New Roman" pitchFamily="18" charset="0"/>
            </a:endParaRPr>
          </a:p>
        </p:txBody>
      </p:sp>
      <p:sp>
        <p:nvSpPr>
          <p:cNvPr id="137244" name="Text Box 28"/>
          <p:cNvSpPr txBox="1">
            <a:spLocks noChangeArrowheads="1"/>
          </p:cNvSpPr>
          <p:nvPr/>
        </p:nvSpPr>
        <p:spPr bwMode="auto">
          <a:xfrm>
            <a:off x="6292850" y="2085975"/>
            <a:ext cx="311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pt-BR">
                <a:solidFill>
                  <a:srgbClr val="FF0000"/>
                </a:solidFill>
                <a:latin typeface="Arial" charset="0"/>
              </a:rPr>
              <a:t>4</a:t>
            </a:r>
            <a:endParaRPr lang="pt-BR" sz="2400">
              <a:latin typeface="Times New Roman" pitchFamily="18" charset="0"/>
            </a:endParaRPr>
          </a:p>
        </p:txBody>
      </p:sp>
      <p:sp>
        <p:nvSpPr>
          <p:cNvPr id="137245" name="Text Box 29"/>
          <p:cNvSpPr txBox="1">
            <a:spLocks noChangeArrowheads="1"/>
          </p:cNvSpPr>
          <p:nvPr/>
        </p:nvSpPr>
        <p:spPr bwMode="auto">
          <a:xfrm>
            <a:off x="6323013" y="2573338"/>
            <a:ext cx="311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pt-BR">
                <a:solidFill>
                  <a:srgbClr val="FF0000"/>
                </a:solidFill>
                <a:latin typeface="Arial" charset="0"/>
              </a:rPr>
              <a:t>5</a:t>
            </a:r>
            <a:endParaRPr lang="pt-BR" sz="2400">
              <a:latin typeface="Times New Roman" pitchFamily="18" charset="0"/>
            </a:endParaRPr>
          </a:p>
        </p:txBody>
      </p:sp>
      <p:sp>
        <p:nvSpPr>
          <p:cNvPr id="137246" name="Text Box 30"/>
          <p:cNvSpPr txBox="1">
            <a:spLocks noChangeArrowheads="1"/>
          </p:cNvSpPr>
          <p:nvPr/>
        </p:nvSpPr>
        <p:spPr bwMode="auto">
          <a:xfrm>
            <a:off x="6919913" y="3613150"/>
            <a:ext cx="311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pt-BR">
                <a:solidFill>
                  <a:srgbClr val="FF0000"/>
                </a:solidFill>
                <a:latin typeface="Arial" charset="0"/>
              </a:rPr>
              <a:t>6</a:t>
            </a:r>
            <a:endParaRPr lang="pt-BR" sz="2400">
              <a:latin typeface="Times New Roman" pitchFamily="18" charset="0"/>
            </a:endParaRPr>
          </a:p>
        </p:txBody>
      </p:sp>
      <p:grpSp>
        <p:nvGrpSpPr>
          <p:cNvPr id="1047" name="Group 31"/>
          <p:cNvGrpSpPr>
            <a:grpSpLocks/>
          </p:cNvGrpSpPr>
          <p:nvPr/>
        </p:nvGrpSpPr>
        <p:grpSpPr bwMode="auto">
          <a:xfrm>
            <a:off x="6351588" y="809625"/>
            <a:ext cx="369887" cy="657225"/>
            <a:chOff x="4180" y="783"/>
            <a:chExt cx="150" cy="307"/>
          </a:xfrm>
        </p:grpSpPr>
        <p:sp>
          <p:nvSpPr>
            <p:cNvPr id="1074" name="AutoShape 32"/>
            <p:cNvSpPr>
              <a:spLocks noChangeArrowheads="1"/>
            </p:cNvSpPr>
            <p:nvPr/>
          </p:nvSpPr>
          <p:spPr bwMode="auto">
            <a:xfrm>
              <a:off x="4180" y="1019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1075" name="Rectangle 33"/>
            <p:cNvSpPr>
              <a:spLocks noChangeArrowheads="1"/>
            </p:cNvSpPr>
            <p:nvPr/>
          </p:nvSpPr>
          <p:spPr bwMode="auto">
            <a:xfrm>
              <a:off x="4256" y="785"/>
              <a:ext cx="69" cy="236"/>
            </a:xfrm>
            <a:prstGeom prst="rect">
              <a:avLst/>
            </a:prstGeom>
            <a:solidFill>
              <a:srgbClr val="33CCCC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1076" name="Rectangle 34"/>
            <p:cNvSpPr>
              <a:spLocks noChangeArrowheads="1"/>
            </p:cNvSpPr>
            <p:nvPr/>
          </p:nvSpPr>
          <p:spPr bwMode="auto">
            <a:xfrm>
              <a:off x="4181" y="852"/>
              <a:ext cx="95" cy="236"/>
            </a:xfrm>
            <a:prstGeom prst="rect">
              <a:avLst/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1077" name="AutoShape 35"/>
            <p:cNvSpPr>
              <a:spLocks noChangeArrowheads="1"/>
            </p:cNvSpPr>
            <p:nvPr/>
          </p:nvSpPr>
          <p:spPr bwMode="auto">
            <a:xfrm>
              <a:off x="4180" y="783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1078" name="Line 36"/>
            <p:cNvSpPr>
              <a:spLocks noChangeShapeType="1"/>
            </p:cNvSpPr>
            <p:nvPr/>
          </p:nvSpPr>
          <p:spPr bwMode="auto">
            <a:xfrm>
              <a:off x="4330" y="788"/>
              <a:ext cx="0" cy="23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1079" name="Line 37"/>
            <p:cNvSpPr>
              <a:spLocks noChangeShapeType="1"/>
            </p:cNvSpPr>
            <p:nvPr/>
          </p:nvSpPr>
          <p:spPr bwMode="auto">
            <a:xfrm flipH="1">
              <a:off x="4276" y="1019"/>
              <a:ext cx="54" cy="6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1080" name="Rectangle 38"/>
            <p:cNvSpPr>
              <a:spLocks noChangeArrowheads="1"/>
            </p:cNvSpPr>
            <p:nvPr/>
          </p:nvSpPr>
          <p:spPr bwMode="auto">
            <a:xfrm>
              <a:off x="4193" y="883"/>
              <a:ext cx="63" cy="136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1081" name="Rectangle 39"/>
            <p:cNvSpPr>
              <a:spLocks noChangeArrowheads="1"/>
            </p:cNvSpPr>
            <p:nvPr/>
          </p:nvSpPr>
          <p:spPr bwMode="auto">
            <a:xfrm>
              <a:off x="4202" y="924"/>
              <a:ext cx="48" cy="48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</p:grpSp>
      <p:grpSp>
        <p:nvGrpSpPr>
          <p:cNvPr id="1048" name="Group 40"/>
          <p:cNvGrpSpPr>
            <a:grpSpLocks/>
          </p:cNvGrpSpPr>
          <p:nvPr/>
        </p:nvGrpSpPr>
        <p:grpSpPr bwMode="auto">
          <a:xfrm>
            <a:off x="7180263" y="2238375"/>
            <a:ext cx="369887" cy="657225"/>
            <a:chOff x="4180" y="783"/>
            <a:chExt cx="150" cy="307"/>
          </a:xfrm>
        </p:grpSpPr>
        <p:sp>
          <p:nvSpPr>
            <p:cNvPr id="1066" name="AutoShape 41"/>
            <p:cNvSpPr>
              <a:spLocks noChangeArrowheads="1"/>
            </p:cNvSpPr>
            <p:nvPr/>
          </p:nvSpPr>
          <p:spPr bwMode="auto">
            <a:xfrm>
              <a:off x="4180" y="1019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1067" name="Rectangle 42"/>
            <p:cNvSpPr>
              <a:spLocks noChangeArrowheads="1"/>
            </p:cNvSpPr>
            <p:nvPr/>
          </p:nvSpPr>
          <p:spPr bwMode="auto">
            <a:xfrm>
              <a:off x="4256" y="785"/>
              <a:ext cx="69" cy="236"/>
            </a:xfrm>
            <a:prstGeom prst="rect">
              <a:avLst/>
            </a:prstGeom>
            <a:solidFill>
              <a:srgbClr val="33CCCC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1068" name="Rectangle 43"/>
            <p:cNvSpPr>
              <a:spLocks noChangeArrowheads="1"/>
            </p:cNvSpPr>
            <p:nvPr/>
          </p:nvSpPr>
          <p:spPr bwMode="auto">
            <a:xfrm>
              <a:off x="4181" y="852"/>
              <a:ext cx="95" cy="236"/>
            </a:xfrm>
            <a:prstGeom prst="rect">
              <a:avLst/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1069" name="AutoShape 44"/>
            <p:cNvSpPr>
              <a:spLocks noChangeArrowheads="1"/>
            </p:cNvSpPr>
            <p:nvPr/>
          </p:nvSpPr>
          <p:spPr bwMode="auto">
            <a:xfrm>
              <a:off x="4180" y="783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1070" name="Line 45"/>
            <p:cNvSpPr>
              <a:spLocks noChangeShapeType="1"/>
            </p:cNvSpPr>
            <p:nvPr/>
          </p:nvSpPr>
          <p:spPr bwMode="auto">
            <a:xfrm>
              <a:off x="4330" y="788"/>
              <a:ext cx="0" cy="23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1071" name="Line 46"/>
            <p:cNvSpPr>
              <a:spLocks noChangeShapeType="1"/>
            </p:cNvSpPr>
            <p:nvPr/>
          </p:nvSpPr>
          <p:spPr bwMode="auto">
            <a:xfrm flipH="1">
              <a:off x="4276" y="1019"/>
              <a:ext cx="54" cy="6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1072" name="Rectangle 47"/>
            <p:cNvSpPr>
              <a:spLocks noChangeArrowheads="1"/>
            </p:cNvSpPr>
            <p:nvPr/>
          </p:nvSpPr>
          <p:spPr bwMode="auto">
            <a:xfrm>
              <a:off x="4193" y="883"/>
              <a:ext cx="63" cy="136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1073" name="Rectangle 48"/>
            <p:cNvSpPr>
              <a:spLocks noChangeArrowheads="1"/>
            </p:cNvSpPr>
            <p:nvPr/>
          </p:nvSpPr>
          <p:spPr bwMode="auto">
            <a:xfrm>
              <a:off x="4202" y="924"/>
              <a:ext cx="48" cy="48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</p:grpSp>
      <p:grpSp>
        <p:nvGrpSpPr>
          <p:cNvPr id="1049" name="Group 49"/>
          <p:cNvGrpSpPr>
            <a:grpSpLocks/>
          </p:cNvGrpSpPr>
          <p:nvPr/>
        </p:nvGrpSpPr>
        <p:grpSpPr bwMode="auto">
          <a:xfrm>
            <a:off x="7161213" y="3857625"/>
            <a:ext cx="369887" cy="657225"/>
            <a:chOff x="4180" y="783"/>
            <a:chExt cx="150" cy="307"/>
          </a:xfrm>
        </p:grpSpPr>
        <p:sp>
          <p:nvSpPr>
            <p:cNvPr id="1058" name="AutoShape 50"/>
            <p:cNvSpPr>
              <a:spLocks noChangeArrowheads="1"/>
            </p:cNvSpPr>
            <p:nvPr/>
          </p:nvSpPr>
          <p:spPr bwMode="auto">
            <a:xfrm>
              <a:off x="4180" y="1019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1059" name="Rectangle 51"/>
            <p:cNvSpPr>
              <a:spLocks noChangeArrowheads="1"/>
            </p:cNvSpPr>
            <p:nvPr/>
          </p:nvSpPr>
          <p:spPr bwMode="auto">
            <a:xfrm>
              <a:off x="4256" y="785"/>
              <a:ext cx="69" cy="236"/>
            </a:xfrm>
            <a:prstGeom prst="rect">
              <a:avLst/>
            </a:prstGeom>
            <a:solidFill>
              <a:srgbClr val="33CCCC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1060" name="Rectangle 52"/>
            <p:cNvSpPr>
              <a:spLocks noChangeArrowheads="1"/>
            </p:cNvSpPr>
            <p:nvPr/>
          </p:nvSpPr>
          <p:spPr bwMode="auto">
            <a:xfrm>
              <a:off x="4181" y="852"/>
              <a:ext cx="95" cy="236"/>
            </a:xfrm>
            <a:prstGeom prst="rect">
              <a:avLst/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1061" name="AutoShape 53"/>
            <p:cNvSpPr>
              <a:spLocks noChangeArrowheads="1"/>
            </p:cNvSpPr>
            <p:nvPr/>
          </p:nvSpPr>
          <p:spPr bwMode="auto">
            <a:xfrm>
              <a:off x="4180" y="783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1062" name="Line 54"/>
            <p:cNvSpPr>
              <a:spLocks noChangeShapeType="1"/>
            </p:cNvSpPr>
            <p:nvPr/>
          </p:nvSpPr>
          <p:spPr bwMode="auto">
            <a:xfrm>
              <a:off x="4330" y="788"/>
              <a:ext cx="0" cy="23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1063" name="Line 55"/>
            <p:cNvSpPr>
              <a:spLocks noChangeShapeType="1"/>
            </p:cNvSpPr>
            <p:nvPr/>
          </p:nvSpPr>
          <p:spPr bwMode="auto">
            <a:xfrm flipH="1">
              <a:off x="4276" y="1019"/>
              <a:ext cx="54" cy="6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1064" name="Rectangle 56"/>
            <p:cNvSpPr>
              <a:spLocks noChangeArrowheads="1"/>
            </p:cNvSpPr>
            <p:nvPr/>
          </p:nvSpPr>
          <p:spPr bwMode="auto">
            <a:xfrm>
              <a:off x="4193" y="883"/>
              <a:ext cx="63" cy="136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1065" name="Rectangle 57"/>
            <p:cNvSpPr>
              <a:spLocks noChangeArrowheads="1"/>
            </p:cNvSpPr>
            <p:nvPr/>
          </p:nvSpPr>
          <p:spPr bwMode="auto">
            <a:xfrm>
              <a:off x="4202" y="924"/>
              <a:ext cx="48" cy="48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</p:grpSp>
      <p:sp>
        <p:nvSpPr>
          <p:cNvPr id="1050" name="Text Box 58"/>
          <p:cNvSpPr txBox="1">
            <a:spLocks noChangeArrowheads="1"/>
          </p:cNvSpPr>
          <p:nvPr/>
        </p:nvSpPr>
        <p:spPr bwMode="auto">
          <a:xfrm>
            <a:off x="6481763" y="4429125"/>
            <a:ext cx="2185214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pt-BR" sz="1600"/>
              <a:t>servidor </a:t>
            </a:r>
            <a:r>
              <a:rPr lang="pt-BR" sz="1600" smtClean="0"/>
              <a:t>com autoridade</a:t>
            </a:r>
            <a:endParaRPr lang="pt-BR" sz="2400">
              <a:latin typeface="Times New Roman" pitchFamily="18" charset="0"/>
            </a:endParaRPr>
          </a:p>
          <a:p>
            <a:r>
              <a:rPr lang="pt-BR" sz="1600" b="1">
                <a:latin typeface="Courier New" pitchFamily="49" charset="0"/>
              </a:rPr>
              <a:t>dns.cs.umass.edu</a:t>
            </a:r>
            <a:endParaRPr lang="pt-BR" sz="1600">
              <a:latin typeface="Times New Roman" pitchFamily="18" charset="0"/>
            </a:endParaRPr>
          </a:p>
        </p:txBody>
      </p:sp>
      <p:sp>
        <p:nvSpPr>
          <p:cNvPr id="137275" name="Text Box 59"/>
          <p:cNvSpPr txBox="1">
            <a:spLocks noChangeArrowheads="1"/>
          </p:cNvSpPr>
          <p:nvPr/>
        </p:nvSpPr>
        <p:spPr bwMode="auto">
          <a:xfrm>
            <a:off x="6292850" y="3643313"/>
            <a:ext cx="311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pt-BR">
                <a:solidFill>
                  <a:srgbClr val="FF0000"/>
                </a:solidFill>
                <a:latin typeface="Arial" charset="0"/>
              </a:rPr>
              <a:t>7</a:t>
            </a:r>
            <a:endParaRPr lang="pt-BR" sz="2400">
              <a:latin typeface="Times New Roman" pitchFamily="18" charset="0"/>
            </a:endParaRPr>
          </a:p>
        </p:txBody>
      </p:sp>
      <p:sp>
        <p:nvSpPr>
          <p:cNvPr id="137276" name="Text Box 60"/>
          <p:cNvSpPr txBox="1">
            <a:spLocks noChangeArrowheads="1"/>
          </p:cNvSpPr>
          <p:nvPr/>
        </p:nvSpPr>
        <p:spPr bwMode="auto">
          <a:xfrm>
            <a:off x="5549900" y="3790950"/>
            <a:ext cx="311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pt-BR">
                <a:solidFill>
                  <a:srgbClr val="FF0000"/>
                </a:solidFill>
                <a:latin typeface="Arial" charset="0"/>
              </a:rPr>
              <a:t>8</a:t>
            </a:r>
            <a:endParaRPr lang="pt-BR" sz="2400">
              <a:latin typeface="Times New Roman" pitchFamily="18" charset="0"/>
            </a:endParaRPr>
          </a:p>
        </p:txBody>
      </p:sp>
      <p:sp>
        <p:nvSpPr>
          <p:cNvPr id="137277" name="Line 61"/>
          <p:cNvSpPr>
            <a:spLocks noChangeShapeType="1"/>
          </p:cNvSpPr>
          <p:nvPr/>
        </p:nvSpPr>
        <p:spPr bwMode="auto">
          <a:xfrm>
            <a:off x="5619750" y="2714625"/>
            <a:ext cx="1493838" cy="131445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pt-BR"/>
          </a:p>
        </p:txBody>
      </p:sp>
      <p:sp>
        <p:nvSpPr>
          <p:cNvPr id="137278" name="Line 62"/>
          <p:cNvSpPr>
            <a:spLocks noChangeShapeType="1"/>
          </p:cNvSpPr>
          <p:nvPr/>
        </p:nvSpPr>
        <p:spPr bwMode="auto">
          <a:xfrm flipH="1" flipV="1">
            <a:off x="5580063" y="2830513"/>
            <a:ext cx="1493837" cy="130175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pt-BR"/>
          </a:p>
        </p:txBody>
      </p:sp>
      <p:sp>
        <p:nvSpPr>
          <p:cNvPr id="1055" name="Text Box 63"/>
          <p:cNvSpPr txBox="1">
            <a:spLocks noChangeArrowheads="1"/>
          </p:cNvSpPr>
          <p:nvPr/>
        </p:nvSpPr>
        <p:spPr bwMode="auto">
          <a:xfrm>
            <a:off x="6551613" y="1852613"/>
            <a:ext cx="2011362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BR"/>
              <a:t>servidor TLD </a:t>
            </a:r>
          </a:p>
        </p:txBody>
      </p:sp>
      <p:sp>
        <p:nvSpPr>
          <p:cNvPr id="1056" name="Rectangle 64"/>
          <p:cNvSpPr>
            <a:spLocks noGrp="1" noChangeArrowheads="1"/>
          </p:cNvSpPr>
          <p:nvPr>
            <p:ph type="title"/>
          </p:nvPr>
        </p:nvSpPr>
        <p:spPr>
          <a:xfrm>
            <a:off x="533400" y="228600"/>
            <a:ext cx="4840288" cy="1143000"/>
          </a:xfrm>
        </p:spPr>
        <p:txBody>
          <a:bodyPr/>
          <a:lstStyle/>
          <a:p>
            <a:r>
              <a:rPr lang="pt-BR" sz="3600" smtClean="0"/>
              <a:t>Exemplo de resolução de nome pelo DNS</a:t>
            </a:r>
          </a:p>
        </p:txBody>
      </p:sp>
      <p:sp>
        <p:nvSpPr>
          <p:cNvPr id="1057" name="Rectangle 65"/>
          <p:cNvSpPr>
            <a:spLocks noGrp="1" noChangeArrowheads="1"/>
          </p:cNvSpPr>
          <p:nvPr>
            <p:ph type="body" sz="half" idx="1"/>
          </p:nvPr>
        </p:nvSpPr>
        <p:spPr>
          <a:xfrm>
            <a:off x="444500" y="1587500"/>
            <a:ext cx="3565525" cy="4648200"/>
          </a:xfrm>
        </p:spPr>
        <p:txBody>
          <a:bodyPr/>
          <a:lstStyle/>
          <a:p>
            <a:r>
              <a:rPr lang="pt-BR" sz="2400" smtClean="0"/>
              <a:t>Hospedeiro em cis.poly.edu quer endereço IP para gaia.cs.umass.edu</a:t>
            </a:r>
          </a:p>
          <a:p>
            <a:pPr>
              <a:lnSpc>
                <a:spcPct val="90000"/>
              </a:lnSpc>
              <a:spcBef>
                <a:spcPct val="50000"/>
              </a:spcBef>
              <a:buFont typeface="ZapfDingbats" pitchFamily="82" charset="0"/>
              <a:buNone/>
            </a:pPr>
            <a:r>
              <a:rPr lang="pt-BR" sz="2400" u="sng" smtClean="0">
                <a:solidFill>
                  <a:srgbClr val="FF0000"/>
                </a:solidFill>
              </a:rPr>
              <a:t>consulta interativa:</a:t>
            </a:r>
            <a:endParaRPr lang="pt-BR" sz="2400" smtClean="0">
              <a:solidFill>
                <a:srgbClr val="FF0000"/>
              </a:solidFill>
            </a:endParaRPr>
          </a:p>
          <a:p>
            <a:pPr>
              <a:lnSpc>
                <a:spcPct val="90000"/>
              </a:lnSpc>
            </a:pPr>
            <a:r>
              <a:rPr lang="pt-BR" sz="2400" smtClean="0"/>
              <a:t>servidor consultado responde com o nome de um servidor de contato</a:t>
            </a:r>
          </a:p>
          <a:p>
            <a:pPr>
              <a:lnSpc>
                <a:spcPct val="90000"/>
              </a:lnSpc>
            </a:pPr>
            <a:r>
              <a:rPr lang="pt-BR" sz="2400" smtClean="0"/>
              <a:t>“Não conheço este nome, mas pergunte para esse servidor”</a:t>
            </a:r>
          </a:p>
          <a:p>
            <a:endParaRPr lang="pt-BR" sz="2400" smtClean="0"/>
          </a:p>
        </p:txBody>
      </p:sp>
    </p:spTree>
    <p:extLst>
      <p:ext uri="{BB962C8B-B14F-4D97-AF65-F5344CB8AC3E}">
        <p14:creationId xmlns:p14="http://schemas.microsoft.com/office/powerpoint/2010/main" xmlns="" val="2903706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7232" grpId="0" animBg="1"/>
      <p:bldP spid="137233" grpId="0" animBg="1"/>
      <p:bldP spid="137234" grpId="0" animBg="1"/>
      <p:bldP spid="137235" grpId="0" animBg="1"/>
      <p:bldP spid="137236" grpId="0" animBg="1"/>
      <p:bldP spid="137237" grpId="0" animBg="1"/>
      <p:bldP spid="137241" grpId="0"/>
      <p:bldP spid="137242" grpId="0"/>
      <p:bldP spid="137243" grpId="0"/>
      <p:bldP spid="137244" grpId="0"/>
      <p:bldP spid="137245" grpId="0"/>
      <p:bldP spid="137246" grpId="0"/>
      <p:bldP spid="137275" grpId="0"/>
      <p:bldP spid="137276" grpId="0"/>
      <p:bldP spid="137277" grpId="0" animBg="1"/>
      <p:bldP spid="137278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Espaço Reservado para Rodapé 5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/>
              <a:t>2: Camada de Aplicação</a:t>
            </a:r>
            <a:endParaRPr lang="pt-BR" smtClean="0">
              <a:latin typeface="Times New Roman" pitchFamily="18" charset="0"/>
            </a:endParaRPr>
          </a:p>
        </p:txBody>
      </p:sp>
      <p:sp>
        <p:nvSpPr>
          <p:cNvPr id="2053" name="Espaço Reservado para Número de Slide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3E7C3E70-184B-404E-A0B4-F25352C3E64A}" type="slidenum">
              <a:rPr lang="en-US" smtClean="0"/>
              <a:pPr/>
              <a:t>78</a:t>
            </a:fld>
            <a:endParaRPr lang="en-US" smtClean="0"/>
          </a:p>
        </p:txBody>
      </p:sp>
      <p:sp>
        <p:nvSpPr>
          <p:cNvPr id="2054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19125" y="1438275"/>
            <a:ext cx="3162300" cy="4733925"/>
          </a:xfrm>
        </p:spPr>
        <p:txBody>
          <a:bodyPr/>
          <a:lstStyle/>
          <a:p>
            <a:pPr>
              <a:lnSpc>
                <a:spcPct val="90000"/>
              </a:lnSpc>
              <a:buFont typeface="ZapfDingbats" pitchFamily="82" charset="0"/>
              <a:buNone/>
            </a:pPr>
            <a:endParaRPr lang="pt-BR" sz="2400" u="sng" smtClean="0">
              <a:solidFill>
                <a:srgbClr val="FF0000"/>
              </a:solidFill>
            </a:endParaRPr>
          </a:p>
          <a:p>
            <a:pPr>
              <a:lnSpc>
                <a:spcPct val="90000"/>
              </a:lnSpc>
              <a:buFont typeface="ZapfDingbats" pitchFamily="82" charset="0"/>
              <a:buNone/>
            </a:pPr>
            <a:r>
              <a:rPr lang="pt-BR" sz="2400" u="sng" smtClean="0">
                <a:solidFill>
                  <a:srgbClr val="FF0000"/>
                </a:solidFill>
              </a:rPr>
              <a:t>consulta recursiva:</a:t>
            </a:r>
            <a:endParaRPr lang="pt-BR" sz="2000" smtClean="0"/>
          </a:p>
          <a:p>
            <a:pPr>
              <a:lnSpc>
                <a:spcPct val="90000"/>
              </a:lnSpc>
            </a:pPr>
            <a:r>
              <a:rPr lang="pt-BR" sz="2000" smtClean="0"/>
              <a:t>transfere a responsabilidade de resolução do nome para o servidor de nomes contatado</a:t>
            </a:r>
          </a:p>
          <a:p>
            <a:pPr>
              <a:lnSpc>
                <a:spcPct val="90000"/>
              </a:lnSpc>
            </a:pPr>
            <a:r>
              <a:rPr lang="pt-BR" sz="2000" smtClean="0"/>
              <a:t>carga pesada?</a:t>
            </a:r>
          </a:p>
        </p:txBody>
      </p:sp>
      <p:sp>
        <p:nvSpPr>
          <p:cNvPr id="102" name="Rectangle 64"/>
          <p:cNvSpPr txBox="1">
            <a:spLocks noChangeArrowheads="1"/>
          </p:cNvSpPr>
          <p:nvPr/>
        </p:nvSpPr>
        <p:spPr bwMode="auto">
          <a:xfrm>
            <a:off x="533400" y="228600"/>
            <a:ext cx="4840288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l">
              <a:defRPr/>
            </a:pPr>
            <a:r>
              <a:rPr lang="pt-BR" sz="3600" u="sng" kern="0">
                <a:solidFill>
                  <a:schemeClr val="accent2"/>
                </a:solidFill>
                <a:latin typeface="+mj-lt"/>
                <a:ea typeface="+mj-ea"/>
                <a:cs typeface="+mj-cs"/>
              </a:rPr>
              <a:t>Exemplo de resolução de nome pelo DNS</a:t>
            </a:r>
          </a:p>
        </p:txBody>
      </p:sp>
      <p:grpSp>
        <p:nvGrpSpPr>
          <p:cNvPr id="2056" name="Group 65"/>
          <p:cNvGrpSpPr>
            <a:grpSpLocks/>
          </p:cNvGrpSpPr>
          <p:nvPr/>
        </p:nvGrpSpPr>
        <p:grpSpPr bwMode="auto">
          <a:xfrm>
            <a:off x="3416300" y="790575"/>
            <a:ext cx="5727700" cy="5511800"/>
            <a:chOff x="1499" y="384"/>
            <a:chExt cx="3608" cy="3472"/>
          </a:xfrm>
        </p:grpSpPr>
        <p:graphicFrame>
          <p:nvGraphicFramePr>
            <p:cNvPr id="2050" name="Object 101"/>
            <p:cNvGraphicFramePr>
              <a:graphicFrameLocks noChangeAspect="1"/>
            </p:cNvGraphicFramePr>
            <p:nvPr/>
          </p:nvGraphicFramePr>
          <p:xfrm>
            <a:off x="2040" y="2792"/>
            <a:ext cx="525" cy="402"/>
          </p:xfrm>
          <a:graphic>
            <a:graphicData uri="http://schemas.openxmlformats.org/presentationml/2006/ole">
              <p:oleObj spid="_x0000_s17462" name="Clip" r:id="rId4" imgW="1307263" imgH="1084139" progId="">
                <p:embed/>
              </p:oleObj>
            </a:graphicData>
          </a:graphic>
        </p:graphicFrame>
        <p:sp>
          <p:nvSpPr>
            <p:cNvPr id="2057" name="Text Box 3"/>
            <p:cNvSpPr txBox="1">
              <a:spLocks noChangeArrowheads="1"/>
            </p:cNvSpPr>
            <p:nvPr/>
          </p:nvSpPr>
          <p:spPr bwMode="auto">
            <a:xfrm>
              <a:off x="1516" y="3156"/>
              <a:ext cx="854" cy="3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/>
                <a:t>solicitante</a:t>
              </a:r>
              <a:endParaRPr lang="en-US">
                <a:latin typeface="Times New Roman" pitchFamily="18" charset="0"/>
              </a:endParaRPr>
            </a:p>
            <a:p>
              <a:r>
                <a:rPr lang="en-US" sz="1600" b="1">
                  <a:latin typeface="Arial" charset="0"/>
                </a:rPr>
                <a:t>cis.poly.edu</a:t>
              </a:r>
              <a:endParaRPr lang="en-US" sz="1600">
                <a:latin typeface="Arial" charset="0"/>
              </a:endParaRPr>
            </a:p>
          </p:txBody>
        </p:sp>
        <p:sp>
          <p:nvSpPr>
            <p:cNvPr id="2058" name="Text Box 4"/>
            <p:cNvSpPr txBox="1">
              <a:spLocks noChangeArrowheads="1"/>
            </p:cNvSpPr>
            <p:nvPr/>
          </p:nvSpPr>
          <p:spPr bwMode="auto">
            <a:xfrm>
              <a:off x="3066" y="3644"/>
              <a:ext cx="1254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600" b="1">
                  <a:latin typeface="Arial" charset="0"/>
                </a:rPr>
                <a:t>gaia.cs.umass.edu</a:t>
              </a:r>
              <a:endParaRPr lang="en-US" sz="1600">
                <a:latin typeface="Arial" charset="0"/>
              </a:endParaRPr>
            </a:p>
          </p:txBody>
        </p:sp>
        <p:graphicFrame>
          <p:nvGraphicFramePr>
            <p:cNvPr id="2051" name="Object 102"/>
            <p:cNvGraphicFramePr>
              <a:graphicFrameLocks noChangeAspect="1"/>
            </p:cNvGraphicFramePr>
            <p:nvPr/>
          </p:nvGraphicFramePr>
          <p:xfrm>
            <a:off x="3378" y="3296"/>
            <a:ext cx="525" cy="402"/>
          </p:xfrm>
          <a:graphic>
            <a:graphicData uri="http://schemas.openxmlformats.org/presentationml/2006/ole">
              <p:oleObj spid="_x0000_s17463" name="Clip" r:id="rId5" imgW="1307263" imgH="1084139" progId="">
                <p:embed/>
              </p:oleObj>
            </a:graphicData>
          </a:graphic>
        </p:graphicFrame>
        <p:grpSp>
          <p:nvGrpSpPr>
            <p:cNvPr id="2059" name="Group 6"/>
            <p:cNvGrpSpPr>
              <a:grpSpLocks/>
            </p:cNvGrpSpPr>
            <p:nvPr/>
          </p:nvGrpSpPr>
          <p:grpSpPr bwMode="auto">
            <a:xfrm>
              <a:off x="2196" y="1488"/>
              <a:ext cx="233" cy="415"/>
              <a:chOff x="4180" y="783"/>
              <a:chExt cx="150" cy="307"/>
            </a:xfrm>
          </p:grpSpPr>
          <p:sp>
            <p:nvSpPr>
              <p:cNvPr id="2109" name="AutoShape 7"/>
              <p:cNvSpPr>
                <a:spLocks noChangeArrowheads="1"/>
              </p:cNvSpPr>
              <p:nvPr/>
            </p:nvSpPr>
            <p:spPr bwMode="auto">
              <a:xfrm>
                <a:off x="4180" y="1019"/>
                <a:ext cx="150" cy="71"/>
              </a:xfrm>
              <a:prstGeom prst="parallelogram">
                <a:avLst>
                  <a:gd name="adj" fmla="val 81387"/>
                </a:avLst>
              </a:prstGeom>
              <a:solidFill>
                <a:srgbClr val="33CCC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2110" name="Rectangle 8"/>
              <p:cNvSpPr>
                <a:spLocks noChangeArrowheads="1"/>
              </p:cNvSpPr>
              <p:nvPr/>
            </p:nvSpPr>
            <p:spPr bwMode="auto">
              <a:xfrm>
                <a:off x="4256" y="785"/>
                <a:ext cx="69" cy="236"/>
              </a:xfrm>
              <a:prstGeom prst="rect">
                <a:avLst/>
              </a:prstGeom>
              <a:solidFill>
                <a:srgbClr val="33CCC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2111" name="Rectangle 9"/>
              <p:cNvSpPr>
                <a:spLocks noChangeArrowheads="1"/>
              </p:cNvSpPr>
              <p:nvPr/>
            </p:nvSpPr>
            <p:spPr bwMode="auto">
              <a:xfrm>
                <a:off x="4181" y="852"/>
                <a:ext cx="95" cy="236"/>
              </a:xfrm>
              <a:prstGeom prst="rect">
                <a:avLst/>
              </a:prstGeom>
              <a:solidFill>
                <a:srgbClr val="33CC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2112" name="AutoShape 10"/>
              <p:cNvSpPr>
                <a:spLocks noChangeArrowheads="1"/>
              </p:cNvSpPr>
              <p:nvPr/>
            </p:nvSpPr>
            <p:spPr bwMode="auto">
              <a:xfrm>
                <a:off x="4180" y="783"/>
                <a:ext cx="150" cy="71"/>
              </a:xfrm>
              <a:prstGeom prst="parallelogram">
                <a:avLst>
                  <a:gd name="adj" fmla="val 81387"/>
                </a:avLst>
              </a:prstGeom>
              <a:solidFill>
                <a:srgbClr val="33CC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2113" name="Line 11"/>
              <p:cNvSpPr>
                <a:spLocks noChangeShapeType="1"/>
              </p:cNvSpPr>
              <p:nvPr/>
            </p:nvSpPr>
            <p:spPr bwMode="auto">
              <a:xfrm>
                <a:off x="4330" y="788"/>
                <a:ext cx="0" cy="23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2114" name="Line 12"/>
              <p:cNvSpPr>
                <a:spLocks noChangeShapeType="1"/>
              </p:cNvSpPr>
              <p:nvPr/>
            </p:nvSpPr>
            <p:spPr bwMode="auto">
              <a:xfrm flipH="1">
                <a:off x="4276" y="1019"/>
                <a:ext cx="54" cy="6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2115" name="Rectangle 13"/>
              <p:cNvSpPr>
                <a:spLocks noChangeArrowheads="1"/>
              </p:cNvSpPr>
              <p:nvPr/>
            </p:nvSpPr>
            <p:spPr bwMode="auto">
              <a:xfrm>
                <a:off x="4193" y="883"/>
                <a:ext cx="63" cy="13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2116" name="Rectangle 14"/>
              <p:cNvSpPr>
                <a:spLocks noChangeArrowheads="1"/>
              </p:cNvSpPr>
              <p:nvPr/>
            </p:nvSpPr>
            <p:spPr bwMode="auto">
              <a:xfrm>
                <a:off x="4202" y="924"/>
                <a:ext cx="48" cy="48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</p:grpSp>
        <p:sp>
          <p:nvSpPr>
            <p:cNvPr id="2060" name="Text Box 15"/>
            <p:cNvSpPr txBox="1">
              <a:spLocks noChangeArrowheads="1"/>
            </p:cNvSpPr>
            <p:nvPr/>
          </p:nvSpPr>
          <p:spPr bwMode="auto">
            <a:xfrm>
              <a:off x="2545" y="384"/>
              <a:ext cx="1400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/>
                <a:t>servidor DNS raiz</a:t>
              </a:r>
              <a:endParaRPr lang="en-US" sz="1600">
                <a:latin typeface="Times New Roman" pitchFamily="18" charset="0"/>
              </a:endParaRPr>
            </a:p>
          </p:txBody>
        </p:sp>
        <p:sp>
          <p:nvSpPr>
            <p:cNvPr id="2061" name="Line 16"/>
            <p:cNvSpPr>
              <a:spLocks noChangeShapeType="1"/>
            </p:cNvSpPr>
            <p:nvPr/>
          </p:nvSpPr>
          <p:spPr bwMode="auto">
            <a:xfrm flipH="1" flipV="1">
              <a:off x="2227" y="1918"/>
              <a:ext cx="0" cy="828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2062" name="Line 17"/>
            <p:cNvSpPr>
              <a:spLocks noChangeShapeType="1"/>
            </p:cNvSpPr>
            <p:nvPr/>
          </p:nvSpPr>
          <p:spPr bwMode="auto">
            <a:xfrm flipV="1">
              <a:off x="2299" y="850"/>
              <a:ext cx="576" cy="612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2063" name="Line 18"/>
            <p:cNvSpPr>
              <a:spLocks noChangeShapeType="1"/>
            </p:cNvSpPr>
            <p:nvPr/>
          </p:nvSpPr>
          <p:spPr bwMode="auto">
            <a:xfrm>
              <a:off x="2347" y="1936"/>
              <a:ext cx="6" cy="834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pt-BR"/>
            </a:p>
          </p:txBody>
        </p:sp>
        <p:grpSp>
          <p:nvGrpSpPr>
            <p:cNvPr id="2064" name="Group 19"/>
            <p:cNvGrpSpPr>
              <a:grpSpLocks/>
            </p:cNvGrpSpPr>
            <p:nvPr/>
          </p:nvGrpSpPr>
          <p:grpSpPr bwMode="auto">
            <a:xfrm>
              <a:off x="1499" y="2010"/>
              <a:ext cx="1394" cy="388"/>
              <a:chOff x="2800" y="2132"/>
              <a:chExt cx="1394" cy="388"/>
            </a:xfrm>
          </p:grpSpPr>
          <p:sp>
            <p:nvSpPr>
              <p:cNvPr id="2107" name="Rectangle 20"/>
              <p:cNvSpPr>
                <a:spLocks noChangeArrowheads="1"/>
              </p:cNvSpPr>
              <p:nvPr/>
            </p:nvSpPr>
            <p:spPr bwMode="auto">
              <a:xfrm>
                <a:off x="2838" y="2178"/>
                <a:ext cx="1182" cy="300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2108" name="Text Box 21"/>
              <p:cNvSpPr txBox="1">
                <a:spLocks noChangeArrowheads="1"/>
              </p:cNvSpPr>
              <p:nvPr/>
            </p:nvSpPr>
            <p:spPr bwMode="auto">
              <a:xfrm>
                <a:off x="2800" y="2132"/>
                <a:ext cx="1394" cy="3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/>
                  <a:t>servidor DNS local</a:t>
                </a:r>
                <a:endParaRPr lang="en-US">
                  <a:latin typeface="Times New Roman" pitchFamily="18" charset="0"/>
                </a:endParaRPr>
              </a:p>
              <a:p>
                <a:r>
                  <a:rPr lang="en-US" sz="1600" b="1">
                    <a:latin typeface="Arial" charset="0"/>
                  </a:rPr>
                  <a:t>dns.poly.edu</a:t>
                </a:r>
                <a:endParaRPr lang="en-US" sz="1600">
                  <a:latin typeface="Arial" charset="0"/>
                </a:endParaRPr>
              </a:p>
            </p:txBody>
          </p:sp>
        </p:grpSp>
        <p:sp>
          <p:nvSpPr>
            <p:cNvPr id="2065" name="Text Box 22"/>
            <p:cNvSpPr txBox="1">
              <a:spLocks noChangeArrowheads="1"/>
            </p:cNvSpPr>
            <p:nvPr/>
          </p:nvSpPr>
          <p:spPr bwMode="auto">
            <a:xfrm>
              <a:off x="2045" y="2457"/>
              <a:ext cx="196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>
                  <a:solidFill>
                    <a:srgbClr val="FF0000"/>
                  </a:solidFill>
                  <a:latin typeface="Arial" charset="0"/>
                </a:rPr>
                <a:t>1</a:t>
              </a:r>
              <a:endParaRPr lang="en-US">
                <a:latin typeface="Times New Roman" pitchFamily="18" charset="0"/>
              </a:endParaRPr>
            </a:p>
          </p:txBody>
        </p:sp>
        <p:sp>
          <p:nvSpPr>
            <p:cNvPr id="2066" name="Text Box 23"/>
            <p:cNvSpPr txBox="1">
              <a:spLocks noChangeArrowheads="1"/>
            </p:cNvSpPr>
            <p:nvPr/>
          </p:nvSpPr>
          <p:spPr bwMode="auto">
            <a:xfrm>
              <a:off x="2387" y="987"/>
              <a:ext cx="196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>
                  <a:solidFill>
                    <a:srgbClr val="FF0000"/>
                  </a:solidFill>
                  <a:latin typeface="Arial" charset="0"/>
                </a:rPr>
                <a:t>2</a:t>
              </a:r>
              <a:endParaRPr lang="en-US">
                <a:latin typeface="Times New Roman" pitchFamily="18" charset="0"/>
              </a:endParaRPr>
            </a:p>
          </p:txBody>
        </p:sp>
        <p:sp>
          <p:nvSpPr>
            <p:cNvPr id="2067" name="Text Box 24"/>
            <p:cNvSpPr txBox="1">
              <a:spLocks noChangeArrowheads="1"/>
            </p:cNvSpPr>
            <p:nvPr/>
          </p:nvSpPr>
          <p:spPr bwMode="auto">
            <a:xfrm>
              <a:off x="3600" y="2112"/>
              <a:ext cx="196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>
                  <a:solidFill>
                    <a:srgbClr val="FF0000"/>
                  </a:solidFill>
                  <a:latin typeface="Arial" charset="0"/>
                </a:rPr>
                <a:t>4</a:t>
              </a:r>
              <a:endParaRPr lang="en-US">
                <a:latin typeface="Times New Roman" pitchFamily="18" charset="0"/>
              </a:endParaRPr>
            </a:p>
          </p:txBody>
        </p:sp>
        <p:sp>
          <p:nvSpPr>
            <p:cNvPr id="2068" name="Text Box 25"/>
            <p:cNvSpPr txBox="1">
              <a:spLocks noChangeArrowheads="1"/>
            </p:cNvSpPr>
            <p:nvPr/>
          </p:nvSpPr>
          <p:spPr bwMode="auto">
            <a:xfrm>
              <a:off x="3312" y="2160"/>
              <a:ext cx="196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>
                  <a:solidFill>
                    <a:srgbClr val="FF0000"/>
                  </a:solidFill>
                  <a:latin typeface="Arial" charset="0"/>
                </a:rPr>
                <a:t>5</a:t>
              </a:r>
              <a:endParaRPr lang="en-US">
                <a:latin typeface="Times New Roman" pitchFamily="18" charset="0"/>
              </a:endParaRPr>
            </a:p>
          </p:txBody>
        </p:sp>
        <p:sp>
          <p:nvSpPr>
            <p:cNvPr id="2069" name="Text Box 26"/>
            <p:cNvSpPr txBox="1">
              <a:spLocks noChangeArrowheads="1"/>
            </p:cNvSpPr>
            <p:nvPr/>
          </p:nvSpPr>
          <p:spPr bwMode="auto">
            <a:xfrm>
              <a:off x="3120" y="1296"/>
              <a:ext cx="196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>
                  <a:solidFill>
                    <a:srgbClr val="FF0000"/>
                  </a:solidFill>
                  <a:latin typeface="Arial" charset="0"/>
                </a:rPr>
                <a:t>6</a:t>
              </a:r>
              <a:endParaRPr lang="en-US">
                <a:latin typeface="Times New Roman" pitchFamily="18" charset="0"/>
              </a:endParaRPr>
            </a:p>
          </p:txBody>
        </p:sp>
        <p:grpSp>
          <p:nvGrpSpPr>
            <p:cNvPr id="2070" name="Group 27"/>
            <p:cNvGrpSpPr>
              <a:grpSpLocks/>
            </p:cNvGrpSpPr>
            <p:nvPr/>
          </p:nvGrpSpPr>
          <p:grpSpPr bwMode="auto">
            <a:xfrm>
              <a:off x="2898" y="594"/>
              <a:ext cx="233" cy="415"/>
              <a:chOff x="4180" y="783"/>
              <a:chExt cx="150" cy="307"/>
            </a:xfrm>
          </p:grpSpPr>
          <p:sp>
            <p:nvSpPr>
              <p:cNvPr id="2099" name="AutoShape 28"/>
              <p:cNvSpPr>
                <a:spLocks noChangeArrowheads="1"/>
              </p:cNvSpPr>
              <p:nvPr/>
            </p:nvSpPr>
            <p:spPr bwMode="auto">
              <a:xfrm>
                <a:off x="4180" y="1019"/>
                <a:ext cx="150" cy="71"/>
              </a:xfrm>
              <a:prstGeom prst="parallelogram">
                <a:avLst>
                  <a:gd name="adj" fmla="val 81387"/>
                </a:avLst>
              </a:prstGeom>
              <a:solidFill>
                <a:srgbClr val="33CCC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2100" name="Rectangle 29"/>
              <p:cNvSpPr>
                <a:spLocks noChangeArrowheads="1"/>
              </p:cNvSpPr>
              <p:nvPr/>
            </p:nvSpPr>
            <p:spPr bwMode="auto">
              <a:xfrm>
                <a:off x="4256" y="785"/>
                <a:ext cx="69" cy="236"/>
              </a:xfrm>
              <a:prstGeom prst="rect">
                <a:avLst/>
              </a:prstGeom>
              <a:solidFill>
                <a:srgbClr val="33CCC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2101" name="Rectangle 30"/>
              <p:cNvSpPr>
                <a:spLocks noChangeArrowheads="1"/>
              </p:cNvSpPr>
              <p:nvPr/>
            </p:nvSpPr>
            <p:spPr bwMode="auto">
              <a:xfrm>
                <a:off x="4181" y="852"/>
                <a:ext cx="95" cy="236"/>
              </a:xfrm>
              <a:prstGeom prst="rect">
                <a:avLst/>
              </a:prstGeom>
              <a:solidFill>
                <a:srgbClr val="33CC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2102" name="AutoShape 31"/>
              <p:cNvSpPr>
                <a:spLocks noChangeArrowheads="1"/>
              </p:cNvSpPr>
              <p:nvPr/>
            </p:nvSpPr>
            <p:spPr bwMode="auto">
              <a:xfrm>
                <a:off x="4180" y="783"/>
                <a:ext cx="150" cy="71"/>
              </a:xfrm>
              <a:prstGeom prst="parallelogram">
                <a:avLst>
                  <a:gd name="adj" fmla="val 81387"/>
                </a:avLst>
              </a:prstGeom>
              <a:solidFill>
                <a:srgbClr val="33CC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2103" name="Line 32"/>
              <p:cNvSpPr>
                <a:spLocks noChangeShapeType="1"/>
              </p:cNvSpPr>
              <p:nvPr/>
            </p:nvSpPr>
            <p:spPr bwMode="auto">
              <a:xfrm>
                <a:off x="4330" y="788"/>
                <a:ext cx="0" cy="23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2104" name="Line 33"/>
              <p:cNvSpPr>
                <a:spLocks noChangeShapeType="1"/>
              </p:cNvSpPr>
              <p:nvPr/>
            </p:nvSpPr>
            <p:spPr bwMode="auto">
              <a:xfrm flipH="1">
                <a:off x="4276" y="1019"/>
                <a:ext cx="54" cy="6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2105" name="Rectangle 34"/>
              <p:cNvSpPr>
                <a:spLocks noChangeArrowheads="1"/>
              </p:cNvSpPr>
              <p:nvPr/>
            </p:nvSpPr>
            <p:spPr bwMode="auto">
              <a:xfrm>
                <a:off x="4193" y="883"/>
                <a:ext cx="63" cy="13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2106" name="Rectangle 35"/>
              <p:cNvSpPr>
                <a:spLocks noChangeArrowheads="1"/>
              </p:cNvSpPr>
              <p:nvPr/>
            </p:nvSpPr>
            <p:spPr bwMode="auto">
              <a:xfrm>
                <a:off x="4202" y="924"/>
                <a:ext cx="48" cy="48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</p:grpSp>
        <p:grpSp>
          <p:nvGrpSpPr>
            <p:cNvPr id="2071" name="Group 36"/>
            <p:cNvGrpSpPr>
              <a:grpSpLocks/>
            </p:cNvGrpSpPr>
            <p:nvPr/>
          </p:nvGrpSpPr>
          <p:grpSpPr bwMode="auto">
            <a:xfrm>
              <a:off x="3420" y="1494"/>
              <a:ext cx="233" cy="415"/>
              <a:chOff x="4180" y="783"/>
              <a:chExt cx="150" cy="307"/>
            </a:xfrm>
          </p:grpSpPr>
          <p:sp>
            <p:nvSpPr>
              <p:cNvPr id="2091" name="AutoShape 37"/>
              <p:cNvSpPr>
                <a:spLocks noChangeArrowheads="1"/>
              </p:cNvSpPr>
              <p:nvPr/>
            </p:nvSpPr>
            <p:spPr bwMode="auto">
              <a:xfrm>
                <a:off x="4180" y="1019"/>
                <a:ext cx="150" cy="71"/>
              </a:xfrm>
              <a:prstGeom prst="parallelogram">
                <a:avLst>
                  <a:gd name="adj" fmla="val 81387"/>
                </a:avLst>
              </a:prstGeom>
              <a:solidFill>
                <a:srgbClr val="33CCC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2092" name="Rectangle 38"/>
              <p:cNvSpPr>
                <a:spLocks noChangeArrowheads="1"/>
              </p:cNvSpPr>
              <p:nvPr/>
            </p:nvSpPr>
            <p:spPr bwMode="auto">
              <a:xfrm>
                <a:off x="4256" y="785"/>
                <a:ext cx="69" cy="236"/>
              </a:xfrm>
              <a:prstGeom prst="rect">
                <a:avLst/>
              </a:prstGeom>
              <a:solidFill>
                <a:srgbClr val="33CCC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2093" name="Rectangle 39"/>
              <p:cNvSpPr>
                <a:spLocks noChangeArrowheads="1"/>
              </p:cNvSpPr>
              <p:nvPr/>
            </p:nvSpPr>
            <p:spPr bwMode="auto">
              <a:xfrm>
                <a:off x="4181" y="852"/>
                <a:ext cx="95" cy="236"/>
              </a:xfrm>
              <a:prstGeom prst="rect">
                <a:avLst/>
              </a:prstGeom>
              <a:solidFill>
                <a:srgbClr val="33CC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2094" name="AutoShape 40"/>
              <p:cNvSpPr>
                <a:spLocks noChangeArrowheads="1"/>
              </p:cNvSpPr>
              <p:nvPr/>
            </p:nvSpPr>
            <p:spPr bwMode="auto">
              <a:xfrm>
                <a:off x="4180" y="783"/>
                <a:ext cx="150" cy="71"/>
              </a:xfrm>
              <a:prstGeom prst="parallelogram">
                <a:avLst>
                  <a:gd name="adj" fmla="val 81387"/>
                </a:avLst>
              </a:prstGeom>
              <a:solidFill>
                <a:srgbClr val="33CC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2095" name="Line 41"/>
              <p:cNvSpPr>
                <a:spLocks noChangeShapeType="1"/>
              </p:cNvSpPr>
              <p:nvPr/>
            </p:nvSpPr>
            <p:spPr bwMode="auto">
              <a:xfrm>
                <a:off x="4330" y="788"/>
                <a:ext cx="0" cy="23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2096" name="Line 42"/>
              <p:cNvSpPr>
                <a:spLocks noChangeShapeType="1"/>
              </p:cNvSpPr>
              <p:nvPr/>
            </p:nvSpPr>
            <p:spPr bwMode="auto">
              <a:xfrm flipH="1">
                <a:off x="4276" y="1019"/>
                <a:ext cx="54" cy="6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2097" name="Rectangle 43"/>
              <p:cNvSpPr>
                <a:spLocks noChangeArrowheads="1"/>
              </p:cNvSpPr>
              <p:nvPr/>
            </p:nvSpPr>
            <p:spPr bwMode="auto">
              <a:xfrm>
                <a:off x="4193" y="883"/>
                <a:ext cx="63" cy="13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2098" name="Rectangle 44"/>
              <p:cNvSpPr>
                <a:spLocks noChangeArrowheads="1"/>
              </p:cNvSpPr>
              <p:nvPr/>
            </p:nvSpPr>
            <p:spPr bwMode="auto">
              <a:xfrm>
                <a:off x="4202" y="924"/>
                <a:ext cx="48" cy="48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</p:grpSp>
        <p:grpSp>
          <p:nvGrpSpPr>
            <p:cNvPr id="2072" name="Group 45"/>
            <p:cNvGrpSpPr>
              <a:grpSpLocks/>
            </p:cNvGrpSpPr>
            <p:nvPr/>
          </p:nvGrpSpPr>
          <p:grpSpPr bwMode="auto">
            <a:xfrm>
              <a:off x="3408" y="2514"/>
              <a:ext cx="233" cy="415"/>
              <a:chOff x="4180" y="783"/>
              <a:chExt cx="150" cy="307"/>
            </a:xfrm>
          </p:grpSpPr>
          <p:sp>
            <p:nvSpPr>
              <p:cNvPr id="2083" name="AutoShape 46"/>
              <p:cNvSpPr>
                <a:spLocks noChangeArrowheads="1"/>
              </p:cNvSpPr>
              <p:nvPr/>
            </p:nvSpPr>
            <p:spPr bwMode="auto">
              <a:xfrm>
                <a:off x="4180" y="1019"/>
                <a:ext cx="150" cy="71"/>
              </a:xfrm>
              <a:prstGeom prst="parallelogram">
                <a:avLst>
                  <a:gd name="adj" fmla="val 81387"/>
                </a:avLst>
              </a:prstGeom>
              <a:solidFill>
                <a:srgbClr val="33CCC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2084" name="Rectangle 47"/>
              <p:cNvSpPr>
                <a:spLocks noChangeArrowheads="1"/>
              </p:cNvSpPr>
              <p:nvPr/>
            </p:nvSpPr>
            <p:spPr bwMode="auto">
              <a:xfrm>
                <a:off x="4256" y="785"/>
                <a:ext cx="69" cy="236"/>
              </a:xfrm>
              <a:prstGeom prst="rect">
                <a:avLst/>
              </a:prstGeom>
              <a:solidFill>
                <a:srgbClr val="33CCC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2085" name="Rectangle 48"/>
              <p:cNvSpPr>
                <a:spLocks noChangeArrowheads="1"/>
              </p:cNvSpPr>
              <p:nvPr/>
            </p:nvSpPr>
            <p:spPr bwMode="auto">
              <a:xfrm>
                <a:off x="4181" y="852"/>
                <a:ext cx="95" cy="236"/>
              </a:xfrm>
              <a:prstGeom prst="rect">
                <a:avLst/>
              </a:prstGeom>
              <a:solidFill>
                <a:srgbClr val="33CC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2086" name="AutoShape 49"/>
              <p:cNvSpPr>
                <a:spLocks noChangeArrowheads="1"/>
              </p:cNvSpPr>
              <p:nvPr/>
            </p:nvSpPr>
            <p:spPr bwMode="auto">
              <a:xfrm>
                <a:off x="4180" y="783"/>
                <a:ext cx="150" cy="71"/>
              </a:xfrm>
              <a:prstGeom prst="parallelogram">
                <a:avLst>
                  <a:gd name="adj" fmla="val 81387"/>
                </a:avLst>
              </a:prstGeom>
              <a:solidFill>
                <a:srgbClr val="33CC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2087" name="Line 50"/>
              <p:cNvSpPr>
                <a:spLocks noChangeShapeType="1"/>
              </p:cNvSpPr>
              <p:nvPr/>
            </p:nvSpPr>
            <p:spPr bwMode="auto">
              <a:xfrm>
                <a:off x="4330" y="788"/>
                <a:ext cx="0" cy="23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2088" name="Line 51"/>
              <p:cNvSpPr>
                <a:spLocks noChangeShapeType="1"/>
              </p:cNvSpPr>
              <p:nvPr/>
            </p:nvSpPr>
            <p:spPr bwMode="auto">
              <a:xfrm flipH="1">
                <a:off x="4276" y="1019"/>
                <a:ext cx="54" cy="6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2089" name="Rectangle 52"/>
              <p:cNvSpPr>
                <a:spLocks noChangeArrowheads="1"/>
              </p:cNvSpPr>
              <p:nvPr/>
            </p:nvSpPr>
            <p:spPr bwMode="auto">
              <a:xfrm>
                <a:off x="4193" y="883"/>
                <a:ext cx="63" cy="13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2090" name="Rectangle 53"/>
              <p:cNvSpPr>
                <a:spLocks noChangeArrowheads="1"/>
              </p:cNvSpPr>
              <p:nvPr/>
            </p:nvSpPr>
            <p:spPr bwMode="auto">
              <a:xfrm>
                <a:off x="4202" y="924"/>
                <a:ext cx="48" cy="48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</p:grpSp>
        <p:sp>
          <p:nvSpPr>
            <p:cNvPr id="2073" name="Text Box 54"/>
            <p:cNvSpPr txBox="1">
              <a:spLocks noChangeArrowheads="1"/>
            </p:cNvSpPr>
            <p:nvPr/>
          </p:nvSpPr>
          <p:spPr bwMode="auto">
            <a:xfrm>
              <a:off x="2830" y="2911"/>
              <a:ext cx="1666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600" err="1"/>
                <a:t>servidor</a:t>
              </a:r>
              <a:r>
                <a:rPr lang="en-US" sz="1600"/>
                <a:t> DNS </a:t>
              </a:r>
              <a:r>
                <a:rPr lang="en-US" sz="1600" smtClean="0"/>
                <a:t>com </a:t>
              </a:r>
              <a:r>
                <a:rPr lang="en-US" sz="1600" err="1" smtClean="0"/>
                <a:t>autoridade</a:t>
              </a:r>
              <a:endParaRPr lang="en-US">
                <a:latin typeface="Times New Roman" pitchFamily="18" charset="0"/>
              </a:endParaRPr>
            </a:p>
            <a:p>
              <a:r>
                <a:rPr lang="en-US" sz="1600" b="1">
                  <a:latin typeface="Arial" charset="0"/>
                </a:rPr>
                <a:t>dns.cs.umass.edu</a:t>
              </a:r>
              <a:endParaRPr lang="en-US" sz="1600">
                <a:latin typeface="Arial" charset="0"/>
              </a:endParaRPr>
            </a:p>
          </p:txBody>
        </p:sp>
        <p:sp>
          <p:nvSpPr>
            <p:cNvPr id="2074" name="Text Box 55"/>
            <p:cNvSpPr txBox="1">
              <a:spLocks noChangeArrowheads="1"/>
            </p:cNvSpPr>
            <p:nvPr/>
          </p:nvSpPr>
          <p:spPr bwMode="auto">
            <a:xfrm>
              <a:off x="2592" y="1344"/>
              <a:ext cx="196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>
                  <a:solidFill>
                    <a:srgbClr val="FF0000"/>
                  </a:solidFill>
                  <a:latin typeface="Arial" charset="0"/>
                </a:rPr>
                <a:t>7</a:t>
              </a:r>
              <a:endParaRPr lang="en-US">
                <a:latin typeface="Times New Roman" pitchFamily="18" charset="0"/>
              </a:endParaRPr>
            </a:p>
          </p:txBody>
        </p:sp>
        <p:sp>
          <p:nvSpPr>
            <p:cNvPr id="2075" name="Text Box 56"/>
            <p:cNvSpPr txBox="1">
              <a:spLocks noChangeArrowheads="1"/>
            </p:cNvSpPr>
            <p:nvPr/>
          </p:nvSpPr>
          <p:spPr bwMode="auto">
            <a:xfrm>
              <a:off x="2393" y="2469"/>
              <a:ext cx="196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>
                  <a:solidFill>
                    <a:srgbClr val="FF0000"/>
                  </a:solidFill>
                  <a:latin typeface="Arial" charset="0"/>
                </a:rPr>
                <a:t>8</a:t>
              </a:r>
              <a:endParaRPr lang="en-US">
                <a:latin typeface="Times New Roman" pitchFamily="18" charset="0"/>
              </a:endParaRPr>
            </a:p>
          </p:txBody>
        </p:sp>
        <p:sp>
          <p:nvSpPr>
            <p:cNvPr id="2076" name="Line 57"/>
            <p:cNvSpPr>
              <a:spLocks noChangeShapeType="1"/>
            </p:cNvSpPr>
            <p:nvPr/>
          </p:nvSpPr>
          <p:spPr bwMode="auto">
            <a:xfrm>
              <a:off x="3120" y="768"/>
              <a:ext cx="432" cy="720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2077" name="Text Box 59"/>
            <p:cNvSpPr txBox="1">
              <a:spLocks noChangeArrowheads="1"/>
            </p:cNvSpPr>
            <p:nvPr/>
          </p:nvSpPr>
          <p:spPr bwMode="auto">
            <a:xfrm>
              <a:off x="3840" y="1536"/>
              <a:ext cx="1267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/>
                <a:t>servidor TLD</a:t>
              </a:r>
              <a:endParaRPr lang="en-US" sz="1600">
                <a:latin typeface="Times New Roman" pitchFamily="18" charset="0"/>
              </a:endParaRPr>
            </a:p>
          </p:txBody>
        </p:sp>
        <p:sp>
          <p:nvSpPr>
            <p:cNvPr id="2078" name="Line 60"/>
            <p:cNvSpPr>
              <a:spLocks noChangeShapeType="1"/>
            </p:cNvSpPr>
            <p:nvPr/>
          </p:nvSpPr>
          <p:spPr bwMode="auto">
            <a:xfrm>
              <a:off x="3600" y="1872"/>
              <a:ext cx="0" cy="624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2079" name="Line 61"/>
            <p:cNvSpPr>
              <a:spLocks noChangeShapeType="1"/>
            </p:cNvSpPr>
            <p:nvPr/>
          </p:nvSpPr>
          <p:spPr bwMode="auto">
            <a:xfrm flipH="1" flipV="1">
              <a:off x="3504" y="1920"/>
              <a:ext cx="0" cy="576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2080" name="Line 62"/>
            <p:cNvSpPr>
              <a:spLocks noChangeShapeType="1"/>
            </p:cNvSpPr>
            <p:nvPr/>
          </p:nvSpPr>
          <p:spPr bwMode="auto">
            <a:xfrm flipH="1" flipV="1">
              <a:off x="3072" y="1008"/>
              <a:ext cx="336" cy="576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2081" name="Text Box 63"/>
            <p:cNvSpPr txBox="1">
              <a:spLocks noChangeArrowheads="1"/>
            </p:cNvSpPr>
            <p:nvPr/>
          </p:nvSpPr>
          <p:spPr bwMode="auto">
            <a:xfrm>
              <a:off x="3408" y="1008"/>
              <a:ext cx="196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>
                  <a:solidFill>
                    <a:srgbClr val="FF0000"/>
                  </a:solidFill>
                  <a:latin typeface="Arial" charset="0"/>
                </a:rPr>
                <a:t>3</a:t>
              </a:r>
              <a:endParaRPr lang="en-US">
                <a:latin typeface="Times New Roman" pitchFamily="18" charset="0"/>
              </a:endParaRPr>
            </a:p>
          </p:txBody>
        </p:sp>
        <p:sp>
          <p:nvSpPr>
            <p:cNvPr id="2082" name="Line 64"/>
            <p:cNvSpPr>
              <a:spLocks noChangeShapeType="1"/>
            </p:cNvSpPr>
            <p:nvPr/>
          </p:nvSpPr>
          <p:spPr bwMode="auto">
            <a:xfrm flipH="1">
              <a:off x="2448" y="1008"/>
              <a:ext cx="480" cy="528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xmlns="" val="424207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Espaço Reservado para Rodapé 5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/>
              <a:t>2: Camada de Aplicação</a:t>
            </a:r>
            <a:endParaRPr lang="pt-BR" smtClean="0">
              <a:latin typeface="Times New Roman" pitchFamily="18" charset="0"/>
            </a:endParaRPr>
          </a:p>
        </p:txBody>
      </p:sp>
      <p:sp>
        <p:nvSpPr>
          <p:cNvPr id="27651" name="Espaço Reservado para Número de Slide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206121DB-43D5-4BE2-B445-E4BFDA99F19D}" type="slidenum">
              <a:rPr lang="en-US" smtClean="0"/>
              <a:pPr/>
              <a:t>79</a:t>
            </a:fld>
            <a:endParaRPr lang="en-US" smtClean="0"/>
          </a:p>
        </p:txBody>
      </p:sp>
      <p:sp>
        <p:nvSpPr>
          <p:cNvPr id="27652" name="Rectangle 2"/>
          <p:cNvSpPr>
            <a:spLocks noGrp="1" noChangeArrowheads="1"/>
          </p:cNvSpPr>
          <p:nvPr>
            <p:ph type="title"/>
          </p:nvPr>
        </p:nvSpPr>
        <p:spPr>
          <a:xfrm>
            <a:off x="122238" y="244475"/>
            <a:ext cx="9021762" cy="1143000"/>
          </a:xfrm>
        </p:spPr>
        <p:txBody>
          <a:bodyPr/>
          <a:lstStyle/>
          <a:p>
            <a:r>
              <a:rPr lang="pt-BR" sz="3600" smtClean="0"/>
              <a:t>DNS: uso de cache, atualização de dados</a:t>
            </a:r>
            <a:endParaRPr lang="pt-BR" smtClean="0"/>
          </a:p>
        </p:txBody>
      </p:sp>
      <p:sp>
        <p:nvSpPr>
          <p:cNvPr id="2765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19125" y="1438275"/>
            <a:ext cx="7515225" cy="4733925"/>
          </a:xfrm>
        </p:spPr>
        <p:txBody>
          <a:bodyPr/>
          <a:lstStyle/>
          <a:p>
            <a:r>
              <a:rPr lang="pt-BR" sz="2000" dirty="0" smtClean="0"/>
              <a:t>uma vez que um servidor qualquer aprende um mapeamento, ele o coloca numa </a:t>
            </a:r>
            <a:r>
              <a:rPr lang="pt-BR" sz="2000" i="1" dirty="0" smtClean="0">
                <a:solidFill>
                  <a:srgbClr val="FF0000"/>
                </a:solidFill>
              </a:rPr>
              <a:t>cache</a:t>
            </a:r>
            <a:r>
              <a:rPr lang="pt-BR" sz="2000" i="1" dirty="0" smtClean="0">
                <a:solidFill>
                  <a:schemeClr val="accent2"/>
                </a:solidFill>
              </a:rPr>
              <a:t> </a:t>
            </a:r>
            <a:r>
              <a:rPr lang="pt-BR" sz="2000" dirty="0" smtClean="0"/>
              <a:t>local</a:t>
            </a:r>
          </a:p>
          <a:p>
            <a:pPr lvl="1"/>
            <a:r>
              <a:rPr lang="pt-BR" sz="2000" dirty="0" smtClean="0"/>
              <a:t>entradas na cache são sujeitas a temporização (desaparecem) depois de um certo tempo (TTL)</a:t>
            </a:r>
          </a:p>
          <a:p>
            <a:r>
              <a:rPr lang="pt-BR" sz="2000" dirty="0" smtClean="0"/>
              <a:t>Entradas na cache podem estar </a:t>
            </a:r>
            <a:r>
              <a:rPr lang="pt-BR" sz="2000" dirty="0" smtClean="0">
                <a:solidFill>
                  <a:srgbClr val="FF0000"/>
                </a:solidFill>
              </a:rPr>
              <a:t>desatualizadas</a:t>
            </a:r>
            <a:r>
              <a:rPr lang="pt-BR" sz="2000" dirty="0" smtClean="0"/>
              <a:t> (tradução nome/endereço do tipo melhor esforço!)</a:t>
            </a:r>
          </a:p>
          <a:p>
            <a:pPr lvl="1"/>
            <a:r>
              <a:rPr lang="pt-BR" sz="1800" dirty="0" smtClean="0"/>
              <a:t>Se o endereço IP de um nome de host for alterado, pode não ser conhecido em toda a Internet até que todos os </a:t>
            </a:r>
            <a:r>
              <a:rPr lang="pt-BR" sz="1800" dirty="0" err="1" smtClean="0"/>
              <a:t>TTLs</a:t>
            </a:r>
            <a:r>
              <a:rPr lang="pt-BR" sz="1800" dirty="0" smtClean="0"/>
              <a:t> expirem</a:t>
            </a:r>
            <a:endParaRPr lang="pt-BR" sz="2000" dirty="0" smtClean="0"/>
          </a:p>
        </p:txBody>
      </p:sp>
    </p:spTree>
    <p:extLst>
      <p:ext uri="{BB962C8B-B14F-4D97-AF65-F5344CB8AC3E}">
        <p14:creationId xmlns:p14="http://schemas.microsoft.com/office/powerpoint/2010/main" xmlns="" val="2226043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2: Camada de Aplicação</a:t>
            </a:r>
            <a:endParaRPr lang="pt-BR">
              <a:latin typeface="Times New Roman" pitchFamily="18" charset="0"/>
            </a:endParaRPr>
          </a:p>
        </p:txBody>
      </p:sp>
      <p:sp>
        <p:nvSpPr>
          <p:cNvPr id="3090" name="Espaço Reservado para Número de Slide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9E0EECA1-EDD0-4C8A-A38D-D0E37E6B00DB}" type="slidenum">
              <a:rPr lang="en-US" smtClean="0"/>
              <a:pPr/>
              <a:t>8</a:t>
            </a:fld>
            <a:endParaRPr lang="en-US" smtClean="0"/>
          </a:p>
        </p:txBody>
      </p:sp>
      <p:sp>
        <p:nvSpPr>
          <p:cNvPr id="309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Arquitetura P2P</a:t>
            </a:r>
          </a:p>
        </p:txBody>
      </p:sp>
      <p:sp>
        <p:nvSpPr>
          <p:cNvPr id="3092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33400" y="1600200"/>
            <a:ext cx="4387921" cy="4648200"/>
          </a:xfrm>
        </p:spPr>
        <p:txBody>
          <a:bodyPr/>
          <a:lstStyle/>
          <a:p>
            <a:r>
              <a:rPr lang="pt-BR" sz="2000" smtClean="0"/>
              <a:t>Não há servidor sempre ligado</a:t>
            </a:r>
          </a:p>
          <a:p>
            <a:r>
              <a:rPr lang="pt-BR" sz="2000" smtClean="0"/>
              <a:t>Sistemas finais arbitrários se comunicam diretamente</a:t>
            </a:r>
          </a:p>
          <a:p>
            <a:r>
              <a:rPr lang="pt-BR" sz="2000" smtClean="0"/>
              <a:t>Pares solicitam serviços de outros pares e em troca proveem serviços para outros parceiros:</a:t>
            </a:r>
          </a:p>
          <a:p>
            <a:pPr lvl="1"/>
            <a:r>
              <a:rPr lang="pt-BR" sz="1800" err="1" smtClean="0">
                <a:solidFill>
                  <a:srgbClr val="FF0000"/>
                </a:solidFill>
              </a:rPr>
              <a:t>Autoescalabilidade</a:t>
            </a:r>
            <a:r>
              <a:rPr lang="pt-BR" sz="1800" smtClean="0">
                <a:solidFill>
                  <a:srgbClr val="FF0000"/>
                </a:solidFill>
              </a:rPr>
              <a:t> – novos pares trazem nova capacidade de serviço assim como novas demandas por serviços.</a:t>
            </a:r>
          </a:p>
          <a:p>
            <a:r>
              <a:rPr lang="pt-BR" sz="2000" smtClean="0"/>
              <a:t>Pares estão conectados intermitentemente e mudam endereços IP</a:t>
            </a:r>
          </a:p>
          <a:p>
            <a:pPr lvl="1"/>
            <a:r>
              <a:rPr lang="pt-BR" sz="1800" smtClean="0"/>
              <a:t>Gerenciamento complexo</a:t>
            </a:r>
            <a:endParaRPr lang="pt-BR" sz="2000" smtClean="0"/>
          </a:p>
        </p:txBody>
      </p:sp>
      <p:grpSp>
        <p:nvGrpSpPr>
          <p:cNvPr id="612" name="Group 566"/>
          <p:cNvGrpSpPr>
            <a:grpSpLocks/>
          </p:cNvGrpSpPr>
          <p:nvPr/>
        </p:nvGrpSpPr>
        <p:grpSpPr bwMode="auto">
          <a:xfrm>
            <a:off x="5202238" y="1546225"/>
            <a:ext cx="3540125" cy="4545013"/>
            <a:chOff x="3277" y="974"/>
            <a:chExt cx="2230" cy="2863"/>
          </a:xfrm>
        </p:grpSpPr>
        <p:sp>
          <p:nvSpPr>
            <p:cNvPr id="613" name="Freeform 567"/>
            <p:cNvSpPr>
              <a:spLocks/>
            </p:cNvSpPr>
            <p:nvPr/>
          </p:nvSpPr>
          <p:spPr bwMode="auto">
            <a:xfrm>
              <a:off x="3277" y="1079"/>
              <a:ext cx="1094" cy="675"/>
            </a:xfrm>
            <a:custGeom>
              <a:avLst/>
              <a:gdLst>
                <a:gd name="T0" fmla="*/ 1116 w 1036"/>
                <a:gd name="T1" fmla="*/ 11 h 675"/>
                <a:gd name="T2" fmla="*/ 673 w 1036"/>
                <a:gd name="T3" fmla="*/ 53 h 675"/>
                <a:gd name="T4" fmla="*/ 356 w 1036"/>
                <a:gd name="T5" fmla="*/ 129 h 675"/>
                <a:gd name="T6" fmla="*/ 264 w 1036"/>
                <a:gd name="T7" fmla="*/ 229 h 675"/>
                <a:gd name="T8" fmla="*/ 37 w 1036"/>
                <a:gd name="T9" fmla="*/ 297 h 675"/>
                <a:gd name="T10" fmla="*/ 29 w 1036"/>
                <a:gd name="T11" fmla="*/ 459 h 675"/>
                <a:gd name="T12" fmla="*/ 227 w 1036"/>
                <a:gd name="T13" fmla="*/ 489 h 675"/>
                <a:gd name="T14" fmla="*/ 792 w 1036"/>
                <a:gd name="T15" fmla="*/ 489 h 675"/>
                <a:gd name="T16" fmla="*/ 1030 w 1036"/>
                <a:gd name="T17" fmla="*/ 555 h 675"/>
                <a:gd name="T18" fmla="*/ 1296 w 1036"/>
                <a:gd name="T19" fmla="*/ 657 h 675"/>
                <a:gd name="T20" fmla="*/ 1499 w 1036"/>
                <a:gd name="T21" fmla="*/ 661 h 675"/>
                <a:gd name="T22" fmla="*/ 1640 w 1036"/>
                <a:gd name="T23" fmla="*/ 603 h 675"/>
                <a:gd name="T24" fmla="*/ 1711 w 1036"/>
                <a:gd name="T25" fmla="*/ 445 h 675"/>
                <a:gd name="T26" fmla="*/ 1755 w 1036"/>
                <a:gd name="T27" fmla="*/ 291 h 675"/>
                <a:gd name="T28" fmla="*/ 1760 w 1036"/>
                <a:gd name="T29" fmla="*/ 107 h 675"/>
                <a:gd name="T30" fmla="*/ 1610 w 1036"/>
                <a:gd name="T31" fmla="*/ 17 h 675"/>
                <a:gd name="T32" fmla="*/ 1337 w 1036"/>
                <a:gd name="T33" fmla="*/ 3 h 675"/>
                <a:gd name="T34" fmla="*/ 1116 w 1036"/>
                <a:gd name="T35" fmla="*/ 11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grpSp>
          <p:nvGrpSpPr>
            <p:cNvPr id="614" name="Group 568"/>
            <p:cNvGrpSpPr>
              <a:grpSpLocks/>
            </p:cNvGrpSpPr>
            <p:nvPr/>
          </p:nvGrpSpPr>
          <p:grpSpPr bwMode="auto">
            <a:xfrm>
              <a:off x="3383" y="1920"/>
              <a:ext cx="919" cy="588"/>
              <a:chOff x="2889" y="1631"/>
              <a:chExt cx="980" cy="743"/>
            </a:xfrm>
          </p:grpSpPr>
          <p:sp>
            <p:nvSpPr>
              <p:cNvPr id="988" name="Rectangle 569"/>
              <p:cNvSpPr>
                <a:spLocks noChangeArrowheads="1"/>
              </p:cNvSpPr>
              <p:nvPr/>
            </p:nvSpPr>
            <p:spPr bwMode="auto">
              <a:xfrm>
                <a:off x="3046" y="1841"/>
                <a:ext cx="663" cy="533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989" name="AutoShape 570"/>
              <p:cNvSpPr>
                <a:spLocks noChangeArrowheads="1"/>
              </p:cNvSpPr>
              <p:nvPr/>
            </p:nvSpPr>
            <p:spPr bwMode="auto">
              <a:xfrm>
                <a:off x="2889" y="1631"/>
                <a:ext cx="980" cy="253"/>
              </a:xfrm>
              <a:prstGeom prst="triangle">
                <a:avLst>
                  <a:gd name="adj" fmla="val 50000"/>
                </a:avLst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pt-BR" sz="2400">
                  <a:solidFill>
                    <a:srgbClr val="00CCFF"/>
                  </a:solidFill>
                </a:endParaRPr>
              </a:p>
            </p:txBody>
          </p:sp>
        </p:grpSp>
        <p:sp>
          <p:nvSpPr>
            <p:cNvPr id="615" name="Freeform 571"/>
            <p:cNvSpPr>
              <a:spLocks/>
            </p:cNvSpPr>
            <p:nvPr/>
          </p:nvSpPr>
          <p:spPr bwMode="auto">
            <a:xfrm>
              <a:off x="3379" y="2788"/>
              <a:ext cx="2032" cy="1049"/>
            </a:xfrm>
            <a:custGeom>
              <a:avLst/>
              <a:gdLst>
                <a:gd name="T0" fmla="*/ 1044 w 2032"/>
                <a:gd name="T1" fmla="*/ 26 h 1049"/>
                <a:gd name="T2" fmla="*/ 847 w 2032"/>
                <a:gd name="T3" fmla="*/ 125 h 1049"/>
                <a:gd name="T4" fmla="*/ 580 w 2032"/>
                <a:gd name="T5" fmla="*/ 68 h 1049"/>
                <a:gd name="T6" fmla="*/ 143 w 2032"/>
                <a:gd name="T7" fmla="*/ 170 h 1049"/>
                <a:gd name="T8" fmla="*/ 48 w 2032"/>
                <a:gd name="T9" fmla="*/ 374 h 1049"/>
                <a:gd name="T10" fmla="*/ 41 w 2032"/>
                <a:gd name="T11" fmla="*/ 680 h 1049"/>
                <a:gd name="T12" fmla="*/ 294 w 2032"/>
                <a:gd name="T13" fmla="*/ 744 h 1049"/>
                <a:gd name="T14" fmla="*/ 660 w 2032"/>
                <a:gd name="T15" fmla="*/ 893 h 1049"/>
                <a:gd name="T16" fmla="*/ 1088 w 2032"/>
                <a:gd name="T17" fmla="*/ 1014 h 1049"/>
                <a:gd name="T18" fmla="*/ 1525 w 2032"/>
                <a:gd name="T19" fmla="*/ 1031 h 1049"/>
                <a:gd name="T20" fmla="*/ 1831 w 2032"/>
                <a:gd name="T21" fmla="*/ 907 h 1049"/>
                <a:gd name="T22" fmla="*/ 2015 w 2032"/>
                <a:gd name="T23" fmla="*/ 714 h 1049"/>
                <a:gd name="T24" fmla="*/ 1931 w 2032"/>
                <a:gd name="T25" fmla="*/ 251 h 1049"/>
                <a:gd name="T26" fmla="*/ 1658 w 2032"/>
                <a:gd name="T27" fmla="*/ 114 h 1049"/>
                <a:gd name="T28" fmla="*/ 1355 w 2032"/>
                <a:gd name="T29" fmla="*/ 15 h 1049"/>
                <a:gd name="T30" fmla="*/ 1044 w 2032"/>
                <a:gd name="T31" fmla="*/ 26 h 1049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2032"/>
                <a:gd name="T49" fmla="*/ 0 h 1049"/>
                <a:gd name="T50" fmla="*/ 2032 w 2032"/>
                <a:gd name="T51" fmla="*/ 1049 h 1049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2032" h="1049">
                  <a:moveTo>
                    <a:pt x="1044" y="26"/>
                  </a:moveTo>
                  <a:cubicBezTo>
                    <a:pt x="959" y="45"/>
                    <a:pt x="924" y="118"/>
                    <a:pt x="847" y="125"/>
                  </a:cubicBezTo>
                  <a:cubicBezTo>
                    <a:pt x="770" y="132"/>
                    <a:pt x="697" y="61"/>
                    <a:pt x="580" y="68"/>
                  </a:cubicBezTo>
                  <a:cubicBezTo>
                    <a:pt x="463" y="75"/>
                    <a:pt x="232" y="119"/>
                    <a:pt x="143" y="170"/>
                  </a:cubicBezTo>
                  <a:cubicBezTo>
                    <a:pt x="54" y="221"/>
                    <a:pt x="65" y="289"/>
                    <a:pt x="48" y="374"/>
                  </a:cubicBezTo>
                  <a:cubicBezTo>
                    <a:pt x="31" y="459"/>
                    <a:pt x="0" y="618"/>
                    <a:pt x="41" y="680"/>
                  </a:cubicBezTo>
                  <a:cubicBezTo>
                    <a:pt x="82" y="742"/>
                    <a:pt x="191" y="709"/>
                    <a:pt x="294" y="744"/>
                  </a:cubicBezTo>
                  <a:cubicBezTo>
                    <a:pt x="397" y="779"/>
                    <a:pt x="527" y="849"/>
                    <a:pt x="660" y="893"/>
                  </a:cubicBezTo>
                  <a:cubicBezTo>
                    <a:pt x="793" y="938"/>
                    <a:pt x="944" y="991"/>
                    <a:pt x="1088" y="1014"/>
                  </a:cubicBezTo>
                  <a:cubicBezTo>
                    <a:pt x="1232" y="1036"/>
                    <a:pt x="1401" y="1049"/>
                    <a:pt x="1525" y="1031"/>
                  </a:cubicBezTo>
                  <a:cubicBezTo>
                    <a:pt x="1649" y="1012"/>
                    <a:pt x="1749" y="960"/>
                    <a:pt x="1831" y="907"/>
                  </a:cubicBezTo>
                  <a:cubicBezTo>
                    <a:pt x="1913" y="855"/>
                    <a:pt x="1998" y="824"/>
                    <a:pt x="2015" y="714"/>
                  </a:cubicBezTo>
                  <a:cubicBezTo>
                    <a:pt x="2032" y="604"/>
                    <a:pt x="1990" y="350"/>
                    <a:pt x="1931" y="251"/>
                  </a:cubicBezTo>
                  <a:cubicBezTo>
                    <a:pt x="1872" y="151"/>
                    <a:pt x="1754" y="153"/>
                    <a:pt x="1658" y="114"/>
                  </a:cubicBezTo>
                  <a:cubicBezTo>
                    <a:pt x="1562" y="76"/>
                    <a:pt x="1457" y="30"/>
                    <a:pt x="1355" y="15"/>
                  </a:cubicBezTo>
                  <a:cubicBezTo>
                    <a:pt x="1253" y="0"/>
                    <a:pt x="1129" y="8"/>
                    <a:pt x="1044" y="26"/>
                  </a:cubicBez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616" name="Line 572"/>
            <p:cNvSpPr>
              <a:spLocks noChangeShapeType="1"/>
            </p:cNvSpPr>
            <p:nvPr/>
          </p:nvSpPr>
          <p:spPr bwMode="auto">
            <a:xfrm rot="-5400000">
              <a:off x="4924" y="3316"/>
              <a:ext cx="284" cy="7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617" name="Line 573"/>
            <p:cNvSpPr>
              <a:spLocks noChangeShapeType="1"/>
            </p:cNvSpPr>
            <p:nvPr/>
          </p:nvSpPr>
          <p:spPr bwMode="auto">
            <a:xfrm rot="5400000" flipV="1">
              <a:off x="5034" y="3429"/>
              <a:ext cx="2" cy="54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618" name="Line 574"/>
            <p:cNvSpPr>
              <a:spLocks noChangeShapeType="1"/>
            </p:cNvSpPr>
            <p:nvPr/>
          </p:nvSpPr>
          <p:spPr bwMode="auto">
            <a:xfrm rot="16200000" flipH="1">
              <a:off x="5113" y="3192"/>
              <a:ext cx="90" cy="51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619" name="Line 576"/>
            <p:cNvSpPr>
              <a:spLocks noChangeShapeType="1"/>
            </p:cNvSpPr>
            <p:nvPr/>
          </p:nvSpPr>
          <p:spPr bwMode="auto">
            <a:xfrm>
              <a:off x="3843" y="3009"/>
              <a:ext cx="99" cy="81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620" name="Line 577"/>
            <p:cNvSpPr>
              <a:spLocks noChangeShapeType="1"/>
            </p:cNvSpPr>
            <p:nvPr/>
          </p:nvSpPr>
          <p:spPr bwMode="auto">
            <a:xfrm flipV="1">
              <a:off x="3680" y="3159"/>
              <a:ext cx="256" cy="62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621" name="Line 580"/>
            <p:cNvSpPr>
              <a:spLocks noChangeShapeType="1"/>
            </p:cNvSpPr>
            <p:nvPr/>
          </p:nvSpPr>
          <p:spPr bwMode="auto">
            <a:xfrm flipH="1">
              <a:off x="3948" y="3204"/>
              <a:ext cx="90" cy="117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622" name="Line 581"/>
            <p:cNvSpPr>
              <a:spLocks noChangeShapeType="1"/>
            </p:cNvSpPr>
            <p:nvPr/>
          </p:nvSpPr>
          <p:spPr bwMode="auto">
            <a:xfrm flipH="1" flipV="1">
              <a:off x="4146" y="3213"/>
              <a:ext cx="51" cy="109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623" name="Line 582"/>
            <p:cNvSpPr>
              <a:spLocks noChangeShapeType="1"/>
            </p:cNvSpPr>
            <p:nvPr/>
          </p:nvSpPr>
          <p:spPr bwMode="auto">
            <a:xfrm>
              <a:off x="4248" y="3185"/>
              <a:ext cx="317" cy="17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624" name="Line 584"/>
            <p:cNvSpPr>
              <a:spLocks noChangeShapeType="1"/>
            </p:cNvSpPr>
            <p:nvPr/>
          </p:nvSpPr>
          <p:spPr bwMode="auto">
            <a:xfrm>
              <a:off x="3809" y="2257"/>
              <a:ext cx="148" cy="47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625" name="Line 585"/>
            <p:cNvSpPr>
              <a:spLocks noChangeShapeType="1"/>
            </p:cNvSpPr>
            <p:nvPr/>
          </p:nvSpPr>
          <p:spPr bwMode="auto">
            <a:xfrm flipV="1">
              <a:off x="3711" y="2354"/>
              <a:ext cx="106" cy="2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grpSp>
          <p:nvGrpSpPr>
            <p:cNvPr id="626" name="Group 586"/>
            <p:cNvGrpSpPr>
              <a:grpSpLocks/>
            </p:cNvGrpSpPr>
            <p:nvPr/>
          </p:nvGrpSpPr>
          <p:grpSpPr bwMode="auto">
            <a:xfrm>
              <a:off x="3535" y="2207"/>
              <a:ext cx="319" cy="222"/>
              <a:chOff x="2967" y="478"/>
              <a:chExt cx="788" cy="625"/>
            </a:xfrm>
          </p:grpSpPr>
          <p:pic>
            <p:nvPicPr>
              <p:cNvPr id="986" name="Picture 587" descr="access_point_stylized_small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12" y="559"/>
                <a:ext cx="576" cy="5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987" name="Picture 588" descr="antenna_radiation_stylized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67" y="478"/>
                <a:ext cx="788" cy="1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627" name="Freeform 589"/>
            <p:cNvSpPr>
              <a:spLocks/>
            </p:cNvSpPr>
            <p:nvPr/>
          </p:nvSpPr>
          <p:spPr bwMode="auto">
            <a:xfrm>
              <a:off x="4419" y="2224"/>
              <a:ext cx="828" cy="425"/>
            </a:xfrm>
            <a:custGeom>
              <a:avLst/>
              <a:gdLst>
                <a:gd name="T0" fmla="*/ 382 w 828"/>
                <a:gd name="T1" fmla="*/ 30 h 425"/>
                <a:gd name="T2" fmla="*/ 370 w 828"/>
                <a:gd name="T3" fmla="*/ 30 h 425"/>
                <a:gd name="T4" fmla="*/ 126 w 828"/>
                <a:gd name="T5" fmla="*/ 32 h 425"/>
                <a:gd name="T6" fmla="*/ 6 w 828"/>
                <a:gd name="T7" fmla="*/ 126 h 425"/>
                <a:gd name="T8" fmla="*/ 92 w 828"/>
                <a:gd name="T9" fmla="*/ 274 h 425"/>
                <a:gd name="T10" fmla="*/ 292 w 828"/>
                <a:gd name="T11" fmla="*/ 384 h 425"/>
                <a:gd name="T12" fmla="*/ 540 w 828"/>
                <a:gd name="T13" fmla="*/ 416 h 425"/>
                <a:gd name="T14" fmla="*/ 698 w 828"/>
                <a:gd name="T15" fmla="*/ 330 h 425"/>
                <a:gd name="T16" fmla="*/ 776 w 828"/>
                <a:gd name="T17" fmla="*/ 170 h 425"/>
                <a:gd name="T18" fmla="*/ 792 w 828"/>
                <a:gd name="T19" fmla="*/ 22 h 425"/>
                <a:gd name="T20" fmla="*/ 560 w 828"/>
                <a:gd name="T21" fmla="*/ 38 h 425"/>
                <a:gd name="T22" fmla="*/ 382 w 828"/>
                <a:gd name="T23" fmla="*/ 30 h 42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828"/>
                <a:gd name="T37" fmla="*/ 0 h 425"/>
                <a:gd name="T38" fmla="*/ 828 w 828"/>
                <a:gd name="T39" fmla="*/ 425 h 425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828" h="425">
                  <a:moveTo>
                    <a:pt x="382" y="30"/>
                  </a:moveTo>
                  <a:cubicBezTo>
                    <a:pt x="350" y="29"/>
                    <a:pt x="413" y="30"/>
                    <a:pt x="370" y="30"/>
                  </a:cubicBezTo>
                  <a:cubicBezTo>
                    <a:pt x="327" y="30"/>
                    <a:pt x="187" y="16"/>
                    <a:pt x="126" y="32"/>
                  </a:cubicBezTo>
                  <a:cubicBezTo>
                    <a:pt x="65" y="48"/>
                    <a:pt x="12" y="86"/>
                    <a:pt x="6" y="126"/>
                  </a:cubicBezTo>
                  <a:cubicBezTo>
                    <a:pt x="0" y="166"/>
                    <a:pt x="44" y="231"/>
                    <a:pt x="92" y="274"/>
                  </a:cubicBezTo>
                  <a:cubicBezTo>
                    <a:pt x="140" y="317"/>
                    <a:pt x="217" y="360"/>
                    <a:pt x="292" y="384"/>
                  </a:cubicBezTo>
                  <a:cubicBezTo>
                    <a:pt x="367" y="408"/>
                    <a:pt x="472" y="425"/>
                    <a:pt x="540" y="416"/>
                  </a:cubicBezTo>
                  <a:cubicBezTo>
                    <a:pt x="608" y="407"/>
                    <a:pt x="659" y="371"/>
                    <a:pt x="698" y="330"/>
                  </a:cubicBezTo>
                  <a:cubicBezTo>
                    <a:pt x="737" y="289"/>
                    <a:pt x="760" y="221"/>
                    <a:pt x="776" y="170"/>
                  </a:cubicBezTo>
                  <a:cubicBezTo>
                    <a:pt x="792" y="119"/>
                    <a:pt x="828" y="44"/>
                    <a:pt x="792" y="22"/>
                  </a:cubicBezTo>
                  <a:cubicBezTo>
                    <a:pt x="756" y="0"/>
                    <a:pt x="630" y="37"/>
                    <a:pt x="560" y="38"/>
                  </a:cubicBezTo>
                  <a:cubicBezTo>
                    <a:pt x="490" y="39"/>
                    <a:pt x="414" y="31"/>
                    <a:pt x="382" y="30"/>
                  </a:cubicBez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628" name="Freeform 590"/>
            <p:cNvSpPr>
              <a:spLocks/>
            </p:cNvSpPr>
            <p:nvPr/>
          </p:nvSpPr>
          <p:spPr bwMode="auto">
            <a:xfrm>
              <a:off x="4417" y="1263"/>
              <a:ext cx="1090" cy="709"/>
            </a:xfrm>
            <a:custGeom>
              <a:avLst/>
              <a:gdLst>
                <a:gd name="T0" fmla="*/ 14627 w 765"/>
                <a:gd name="T1" fmla="*/ 763 h 459"/>
                <a:gd name="T2" fmla="*/ 9913 w 765"/>
                <a:gd name="T3" fmla="*/ 5420 h 459"/>
                <a:gd name="T4" fmla="*/ 3316 w 765"/>
                <a:gd name="T5" fmla="*/ 7714 h 459"/>
                <a:gd name="T6" fmla="*/ 474 w 765"/>
                <a:gd name="T7" fmla="*/ 25995 h 459"/>
                <a:gd name="T8" fmla="*/ 6202 w 765"/>
                <a:gd name="T9" fmla="*/ 34346 h 459"/>
                <a:gd name="T10" fmla="*/ 11922 w 765"/>
                <a:gd name="T11" fmla="*/ 32921 h 459"/>
                <a:gd name="T12" fmla="*/ 20124 w 765"/>
                <a:gd name="T13" fmla="*/ 34346 h 459"/>
                <a:gd name="T14" fmla="*/ 24081 w 765"/>
                <a:gd name="T15" fmla="*/ 33549 h 459"/>
                <a:gd name="T16" fmla="*/ 25921 w 765"/>
                <a:gd name="T17" fmla="*/ 28785 h 459"/>
                <a:gd name="T18" fmla="*/ 25875 w 765"/>
                <a:gd name="T19" fmla="*/ 12218 h 459"/>
                <a:gd name="T20" fmla="*/ 22836 w 765"/>
                <a:gd name="T21" fmla="*/ 2665 h 459"/>
                <a:gd name="T22" fmla="*/ 14627 w 765"/>
                <a:gd name="T23" fmla="*/ 763 h 459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765"/>
                <a:gd name="T37" fmla="*/ 0 h 459"/>
                <a:gd name="T38" fmla="*/ 765 w 765"/>
                <a:gd name="T39" fmla="*/ 459 h 459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765" h="459">
                  <a:moveTo>
                    <a:pt x="424" y="10"/>
                  </a:moveTo>
                  <a:cubicBezTo>
                    <a:pt x="362" y="16"/>
                    <a:pt x="343" y="55"/>
                    <a:pt x="288" y="70"/>
                  </a:cubicBezTo>
                  <a:cubicBezTo>
                    <a:pt x="233" y="85"/>
                    <a:pt x="142" y="56"/>
                    <a:pt x="96" y="100"/>
                  </a:cubicBezTo>
                  <a:cubicBezTo>
                    <a:pt x="50" y="144"/>
                    <a:pt x="0" y="279"/>
                    <a:pt x="14" y="336"/>
                  </a:cubicBezTo>
                  <a:cubicBezTo>
                    <a:pt x="28" y="393"/>
                    <a:pt x="125" y="429"/>
                    <a:pt x="180" y="444"/>
                  </a:cubicBezTo>
                  <a:cubicBezTo>
                    <a:pt x="235" y="459"/>
                    <a:pt x="279" y="426"/>
                    <a:pt x="346" y="426"/>
                  </a:cubicBezTo>
                  <a:cubicBezTo>
                    <a:pt x="413" y="426"/>
                    <a:pt x="525" y="443"/>
                    <a:pt x="584" y="444"/>
                  </a:cubicBezTo>
                  <a:cubicBezTo>
                    <a:pt x="643" y="445"/>
                    <a:pt x="670" y="446"/>
                    <a:pt x="698" y="434"/>
                  </a:cubicBezTo>
                  <a:cubicBezTo>
                    <a:pt x="726" y="422"/>
                    <a:pt x="743" y="418"/>
                    <a:pt x="752" y="372"/>
                  </a:cubicBezTo>
                  <a:cubicBezTo>
                    <a:pt x="761" y="326"/>
                    <a:pt x="765" y="214"/>
                    <a:pt x="750" y="158"/>
                  </a:cubicBezTo>
                  <a:cubicBezTo>
                    <a:pt x="735" y="102"/>
                    <a:pt x="716" y="58"/>
                    <a:pt x="662" y="34"/>
                  </a:cubicBezTo>
                  <a:cubicBezTo>
                    <a:pt x="608" y="10"/>
                    <a:pt x="505" y="0"/>
                    <a:pt x="424" y="10"/>
                  </a:cubicBezTo>
                  <a:close/>
                </a:path>
              </a:pathLst>
            </a:custGeom>
            <a:gradFill rotWithShape="1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629" name="Line 591"/>
            <p:cNvSpPr>
              <a:spLocks noChangeShapeType="1"/>
            </p:cNvSpPr>
            <p:nvPr/>
          </p:nvSpPr>
          <p:spPr bwMode="auto">
            <a:xfrm>
              <a:off x="4659" y="2404"/>
              <a:ext cx="103" cy="76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630" name="Line 592"/>
            <p:cNvSpPr>
              <a:spLocks noChangeShapeType="1"/>
            </p:cNvSpPr>
            <p:nvPr/>
          </p:nvSpPr>
          <p:spPr bwMode="auto">
            <a:xfrm>
              <a:off x="4720" y="2354"/>
              <a:ext cx="176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631" name="Line 593"/>
            <p:cNvSpPr>
              <a:spLocks noChangeShapeType="1"/>
            </p:cNvSpPr>
            <p:nvPr/>
          </p:nvSpPr>
          <p:spPr bwMode="auto">
            <a:xfrm flipV="1">
              <a:off x="4869" y="2408"/>
              <a:ext cx="85" cy="66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632" name="Line 594"/>
            <p:cNvSpPr>
              <a:spLocks noChangeShapeType="1"/>
            </p:cNvSpPr>
            <p:nvPr/>
          </p:nvSpPr>
          <p:spPr bwMode="auto">
            <a:xfrm>
              <a:off x="4235" y="1632"/>
              <a:ext cx="321" cy="2"/>
            </a:xfrm>
            <a:prstGeom prst="line">
              <a:avLst/>
            </a:prstGeom>
            <a:noFill/>
            <a:ln w="9525">
              <a:solidFill>
                <a:srgbClr val="96969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633" name="Line 595"/>
            <p:cNvSpPr>
              <a:spLocks noChangeShapeType="1"/>
            </p:cNvSpPr>
            <p:nvPr/>
          </p:nvSpPr>
          <p:spPr bwMode="auto">
            <a:xfrm>
              <a:off x="4635" y="2961"/>
              <a:ext cx="246" cy="116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634" name="Line 596"/>
            <p:cNvSpPr>
              <a:spLocks noChangeShapeType="1"/>
            </p:cNvSpPr>
            <p:nvPr/>
          </p:nvSpPr>
          <p:spPr bwMode="auto">
            <a:xfrm flipV="1">
              <a:off x="4244" y="2953"/>
              <a:ext cx="203" cy="125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635" name="Line 597"/>
            <p:cNvSpPr>
              <a:spLocks noChangeShapeType="1"/>
            </p:cNvSpPr>
            <p:nvPr/>
          </p:nvSpPr>
          <p:spPr bwMode="auto">
            <a:xfrm flipV="1">
              <a:off x="4271" y="3137"/>
              <a:ext cx="612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636" name="Line 598"/>
            <p:cNvSpPr>
              <a:spLocks noChangeShapeType="1"/>
            </p:cNvSpPr>
            <p:nvPr/>
          </p:nvSpPr>
          <p:spPr bwMode="auto">
            <a:xfrm flipV="1">
              <a:off x="4773" y="1572"/>
              <a:ext cx="78" cy="55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637" name="Line 599"/>
            <p:cNvSpPr>
              <a:spLocks noChangeShapeType="1"/>
            </p:cNvSpPr>
            <p:nvPr/>
          </p:nvSpPr>
          <p:spPr bwMode="auto">
            <a:xfrm>
              <a:off x="4665" y="1681"/>
              <a:ext cx="0" cy="52"/>
            </a:xfrm>
            <a:prstGeom prst="line">
              <a:avLst/>
            </a:prstGeom>
            <a:noFill/>
            <a:ln w="9525">
              <a:solidFill>
                <a:srgbClr val="96969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638" name="Line 600"/>
            <p:cNvSpPr>
              <a:spLocks noChangeShapeType="1"/>
            </p:cNvSpPr>
            <p:nvPr/>
          </p:nvSpPr>
          <p:spPr bwMode="auto">
            <a:xfrm flipV="1">
              <a:off x="4773" y="1616"/>
              <a:ext cx="166" cy="182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639" name="Line 601"/>
            <p:cNvSpPr>
              <a:spLocks noChangeShapeType="1"/>
            </p:cNvSpPr>
            <p:nvPr/>
          </p:nvSpPr>
          <p:spPr bwMode="auto">
            <a:xfrm>
              <a:off x="5003" y="1615"/>
              <a:ext cx="0" cy="124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640" name="Line 602"/>
            <p:cNvSpPr>
              <a:spLocks noChangeShapeType="1"/>
            </p:cNvSpPr>
            <p:nvPr/>
          </p:nvSpPr>
          <p:spPr bwMode="auto">
            <a:xfrm>
              <a:off x="4785" y="1808"/>
              <a:ext cx="119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641" name="Line 603"/>
            <p:cNvSpPr>
              <a:spLocks noChangeShapeType="1"/>
            </p:cNvSpPr>
            <p:nvPr/>
          </p:nvSpPr>
          <p:spPr bwMode="auto">
            <a:xfrm>
              <a:off x="5134" y="1802"/>
              <a:ext cx="112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642" name="Line 604"/>
            <p:cNvSpPr>
              <a:spLocks noChangeShapeType="1"/>
            </p:cNvSpPr>
            <p:nvPr/>
          </p:nvSpPr>
          <p:spPr bwMode="auto">
            <a:xfrm flipH="1">
              <a:off x="4596" y="1850"/>
              <a:ext cx="62" cy="444"/>
            </a:xfrm>
            <a:prstGeom prst="line">
              <a:avLst/>
            </a:prstGeom>
            <a:noFill/>
            <a:ln w="9525">
              <a:solidFill>
                <a:srgbClr val="96969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643" name="Line 605"/>
            <p:cNvSpPr>
              <a:spLocks noChangeShapeType="1"/>
            </p:cNvSpPr>
            <p:nvPr/>
          </p:nvSpPr>
          <p:spPr bwMode="auto">
            <a:xfrm flipH="1">
              <a:off x="4969" y="1850"/>
              <a:ext cx="70" cy="458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644" name="Line 606"/>
            <p:cNvSpPr>
              <a:spLocks noChangeShapeType="1"/>
            </p:cNvSpPr>
            <p:nvPr/>
          </p:nvSpPr>
          <p:spPr bwMode="auto">
            <a:xfrm flipV="1">
              <a:off x="4581" y="2569"/>
              <a:ext cx="143" cy="275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645" name="Line 607"/>
            <p:cNvSpPr>
              <a:spLocks noChangeShapeType="1"/>
            </p:cNvSpPr>
            <p:nvPr/>
          </p:nvSpPr>
          <p:spPr bwMode="auto">
            <a:xfrm>
              <a:off x="5257" y="1801"/>
              <a:ext cx="112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grpSp>
          <p:nvGrpSpPr>
            <p:cNvPr id="646" name="Group 608"/>
            <p:cNvGrpSpPr>
              <a:grpSpLocks/>
            </p:cNvGrpSpPr>
            <p:nvPr/>
          </p:nvGrpSpPr>
          <p:grpSpPr bwMode="auto">
            <a:xfrm>
              <a:off x="3813" y="1163"/>
              <a:ext cx="295" cy="391"/>
              <a:chOff x="1653" y="3023"/>
              <a:chExt cx="622" cy="911"/>
            </a:xfrm>
          </p:grpSpPr>
          <p:sp>
            <p:nvSpPr>
              <p:cNvPr id="969" name="Line 270"/>
              <p:cNvSpPr>
                <a:spLocks noChangeShapeType="1"/>
              </p:cNvSpPr>
              <p:nvPr/>
            </p:nvSpPr>
            <p:spPr bwMode="auto">
              <a:xfrm flipH="1">
                <a:off x="1766" y="3287"/>
                <a:ext cx="188" cy="586"/>
              </a:xfrm>
              <a:prstGeom prst="line">
                <a:avLst/>
              </a:prstGeom>
              <a:noFill/>
              <a:ln w="19050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pt-BR"/>
              </a:p>
            </p:txBody>
          </p:sp>
          <p:sp>
            <p:nvSpPr>
              <p:cNvPr id="970" name="Line 271"/>
              <p:cNvSpPr>
                <a:spLocks noChangeShapeType="1"/>
              </p:cNvSpPr>
              <p:nvPr/>
            </p:nvSpPr>
            <p:spPr bwMode="auto">
              <a:xfrm>
                <a:off x="1954" y="3287"/>
                <a:ext cx="188" cy="583"/>
              </a:xfrm>
              <a:prstGeom prst="line">
                <a:avLst/>
              </a:prstGeom>
              <a:noFill/>
              <a:ln w="19050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pt-BR"/>
              </a:p>
            </p:txBody>
          </p:sp>
          <p:sp>
            <p:nvSpPr>
              <p:cNvPr id="971" name="Line 272"/>
              <p:cNvSpPr>
                <a:spLocks noChangeShapeType="1"/>
              </p:cNvSpPr>
              <p:nvPr/>
            </p:nvSpPr>
            <p:spPr bwMode="auto">
              <a:xfrm>
                <a:off x="1766" y="3870"/>
                <a:ext cx="188" cy="64"/>
              </a:xfrm>
              <a:prstGeom prst="line">
                <a:avLst/>
              </a:prstGeom>
              <a:noFill/>
              <a:ln w="19050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pt-BR"/>
              </a:p>
            </p:txBody>
          </p:sp>
          <p:sp>
            <p:nvSpPr>
              <p:cNvPr id="972" name="Line 273"/>
              <p:cNvSpPr>
                <a:spLocks noChangeShapeType="1"/>
              </p:cNvSpPr>
              <p:nvPr/>
            </p:nvSpPr>
            <p:spPr bwMode="auto">
              <a:xfrm flipH="1">
                <a:off x="1954" y="3870"/>
                <a:ext cx="188" cy="64"/>
              </a:xfrm>
              <a:prstGeom prst="line">
                <a:avLst/>
              </a:prstGeom>
              <a:noFill/>
              <a:ln w="19050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pt-BR"/>
              </a:p>
            </p:txBody>
          </p:sp>
          <p:sp>
            <p:nvSpPr>
              <p:cNvPr id="973" name="Line 274"/>
              <p:cNvSpPr>
                <a:spLocks noChangeShapeType="1"/>
              </p:cNvSpPr>
              <p:nvPr/>
            </p:nvSpPr>
            <p:spPr bwMode="auto">
              <a:xfrm>
                <a:off x="1954" y="3300"/>
                <a:ext cx="0" cy="634"/>
              </a:xfrm>
              <a:prstGeom prst="line">
                <a:avLst/>
              </a:prstGeom>
              <a:noFill/>
              <a:ln w="19050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pt-BR"/>
              </a:p>
            </p:txBody>
          </p:sp>
          <p:sp>
            <p:nvSpPr>
              <p:cNvPr id="974" name="Line 275"/>
              <p:cNvSpPr>
                <a:spLocks noChangeShapeType="1"/>
              </p:cNvSpPr>
              <p:nvPr/>
            </p:nvSpPr>
            <p:spPr bwMode="auto">
              <a:xfrm flipV="1">
                <a:off x="1766" y="3810"/>
                <a:ext cx="188" cy="63"/>
              </a:xfrm>
              <a:prstGeom prst="line">
                <a:avLst/>
              </a:prstGeom>
              <a:noFill/>
              <a:ln w="19050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pt-BR"/>
              </a:p>
            </p:txBody>
          </p:sp>
          <p:sp>
            <p:nvSpPr>
              <p:cNvPr id="975" name="Line 276"/>
              <p:cNvSpPr>
                <a:spLocks noChangeShapeType="1"/>
              </p:cNvSpPr>
              <p:nvPr/>
            </p:nvSpPr>
            <p:spPr bwMode="auto">
              <a:xfrm flipH="1" flipV="1">
                <a:off x="1954" y="3810"/>
                <a:ext cx="188" cy="60"/>
              </a:xfrm>
              <a:prstGeom prst="line">
                <a:avLst/>
              </a:prstGeom>
              <a:noFill/>
              <a:ln w="19050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pt-BR"/>
              </a:p>
            </p:txBody>
          </p:sp>
          <p:sp>
            <p:nvSpPr>
              <p:cNvPr id="976" name="Line 277"/>
              <p:cNvSpPr>
                <a:spLocks noChangeShapeType="1"/>
              </p:cNvSpPr>
              <p:nvPr/>
            </p:nvSpPr>
            <p:spPr bwMode="auto">
              <a:xfrm>
                <a:off x="1846" y="3618"/>
                <a:ext cx="108" cy="48"/>
              </a:xfrm>
              <a:prstGeom prst="line">
                <a:avLst/>
              </a:prstGeom>
              <a:noFill/>
              <a:ln w="19050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pt-BR"/>
              </a:p>
            </p:txBody>
          </p:sp>
          <p:sp>
            <p:nvSpPr>
              <p:cNvPr id="977" name="Line 278"/>
              <p:cNvSpPr>
                <a:spLocks noChangeShapeType="1"/>
              </p:cNvSpPr>
              <p:nvPr/>
            </p:nvSpPr>
            <p:spPr bwMode="auto">
              <a:xfrm flipV="1">
                <a:off x="1954" y="3618"/>
                <a:ext cx="114" cy="48"/>
              </a:xfrm>
              <a:prstGeom prst="line">
                <a:avLst/>
              </a:prstGeom>
              <a:noFill/>
              <a:ln w="19050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pt-BR"/>
              </a:p>
            </p:txBody>
          </p:sp>
          <p:sp>
            <p:nvSpPr>
              <p:cNvPr id="978" name="Line 279"/>
              <p:cNvSpPr>
                <a:spLocks noChangeShapeType="1"/>
              </p:cNvSpPr>
              <p:nvPr/>
            </p:nvSpPr>
            <p:spPr bwMode="auto">
              <a:xfrm>
                <a:off x="1810" y="3704"/>
                <a:ext cx="139" cy="65"/>
              </a:xfrm>
              <a:prstGeom prst="line">
                <a:avLst/>
              </a:prstGeom>
              <a:noFill/>
              <a:ln w="19050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pt-BR"/>
              </a:p>
            </p:txBody>
          </p:sp>
          <p:sp>
            <p:nvSpPr>
              <p:cNvPr id="979" name="Line 280"/>
              <p:cNvSpPr>
                <a:spLocks noChangeShapeType="1"/>
              </p:cNvSpPr>
              <p:nvPr/>
            </p:nvSpPr>
            <p:spPr bwMode="auto">
              <a:xfrm flipV="1">
                <a:off x="1954" y="3717"/>
                <a:ext cx="140" cy="57"/>
              </a:xfrm>
              <a:prstGeom prst="line">
                <a:avLst/>
              </a:prstGeom>
              <a:noFill/>
              <a:ln w="19050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pt-BR"/>
              </a:p>
            </p:txBody>
          </p:sp>
          <p:sp>
            <p:nvSpPr>
              <p:cNvPr id="980" name="Line 281"/>
              <p:cNvSpPr>
                <a:spLocks noChangeShapeType="1"/>
              </p:cNvSpPr>
              <p:nvPr/>
            </p:nvSpPr>
            <p:spPr bwMode="auto">
              <a:xfrm flipV="1">
                <a:off x="1954" y="3530"/>
                <a:ext cx="72" cy="24"/>
              </a:xfrm>
              <a:prstGeom prst="line">
                <a:avLst/>
              </a:prstGeom>
              <a:noFill/>
              <a:ln w="19050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pt-BR"/>
              </a:p>
            </p:txBody>
          </p:sp>
          <p:sp>
            <p:nvSpPr>
              <p:cNvPr id="981" name="Line 282"/>
              <p:cNvSpPr>
                <a:spLocks noChangeShapeType="1"/>
              </p:cNvSpPr>
              <p:nvPr/>
            </p:nvSpPr>
            <p:spPr bwMode="auto">
              <a:xfrm flipV="1">
                <a:off x="1954" y="3409"/>
                <a:ext cx="45" cy="18"/>
              </a:xfrm>
              <a:prstGeom prst="line">
                <a:avLst/>
              </a:prstGeom>
              <a:noFill/>
              <a:ln w="19050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pt-BR"/>
              </a:p>
            </p:txBody>
          </p:sp>
          <p:sp>
            <p:nvSpPr>
              <p:cNvPr id="982" name="Line 283"/>
              <p:cNvSpPr>
                <a:spLocks noChangeShapeType="1"/>
              </p:cNvSpPr>
              <p:nvPr/>
            </p:nvSpPr>
            <p:spPr bwMode="auto">
              <a:xfrm>
                <a:off x="1873" y="3522"/>
                <a:ext cx="87" cy="32"/>
              </a:xfrm>
              <a:prstGeom prst="line">
                <a:avLst/>
              </a:prstGeom>
              <a:noFill/>
              <a:ln w="19050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pt-BR"/>
              </a:p>
            </p:txBody>
          </p:sp>
          <p:sp>
            <p:nvSpPr>
              <p:cNvPr id="983" name="Line 284"/>
              <p:cNvSpPr>
                <a:spLocks noChangeShapeType="1"/>
              </p:cNvSpPr>
              <p:nvPr/>
            </p:nvSpPr>
            <p:spPr bwMode="auto">
              <a:xfrm>
                <a:off x="1912" y="3404"/>
                <a:ext cx="50" cy="31"/>
              </a:xfrm>
              <a:prstGeom prst="line">
                <a:avLst/>
              </a:prstGeom>
              <a:noFill/>
              <a:ln w="19050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pt-BR"/>
              </a:p>
            </p:txBody>
          </p:sp>
          <p:sp>
            <p:nvSpPr>
              <p:cNvPr id="984" name="Oval 624"/>
              <p:cNvSpPr>
                <a:spLocks noChangeArrowheads="1"/>
              </p:cNvSpPr>
              <p:nvPr/>
            </p:nvSpPr>
            <p:spPr bwMode="auto">
              <a:xfrm>
                <a:off x="1921" y="3233"/>
                <a:ext cx="63" cy="68"/>
              </a:xfrm>
              <a:prstGeom prst="ellipse">
                <a:avLst/>
              </a:prstGeom>
              <a:solidFill>
                <a:srgbClr val="808080"/>
              </a:solidFill>
              <a:ln w="9525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pic>
            <p:nvPicPr>
              <p:cNvPr id="985" name="Picture 625" descr="cell_tower_radiation_gray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53" y="3023"/>
                <a:ext cx="622" cy="5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647" name="Group 626"/>
            <p:cNvGrpSpPr>
              <a:grpSpLocks/>
            </p:cNvGrpSpPr>
            <p:nvPr/>
          </p:nvGrpSpPr>
          <p:grpSpPr bwMode="auto">
            <a:xfrm>
              <a:off x="3962" y="1516"/>
              <a:ext cx="286" cy="160"/>
              <a:chOff x="3843" y="1516"/>
              <a:chExt cx="286" cy="160"/>
            </a:xfrm>
          </p:grpSpPr>
          <p:sp>
            <p:nvSpPr>
              <p:cNvPr id="960" name="Line 627"/>
              <p:cNvSpPr>
                <a:spLocks noChangeShapeType="1"/>
              </p:cNvSpPr>
              <p:nvPr/>
            </p:nvSpPr>
            <p:spPr bwMode="auto">
              <a:xfrm>
                <a:off x="3843" y="1516"/>
                <a:ext cx="96" cy="60"/>
              </a:xfrm>
              <a:prstGeom prst="line">
                <a:avLst/>
              </a:prstGeom>
              <a:noFill/>
              <a:ln w="9525">
                <a:solidFill>
                  <a:srgbClr val="96969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961" name="Oval 407"/>
              <p:cNvSpPr>
                <a:spLocks noChangeArrowheads="1"/>
              </p:cNvSpPr>
              <p:nvPr/>
            </p:nvSpPr>
            <p:spPr bwMode="auto">
              <a:xfrm>
                <a:off x="3884" y="1616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pt-BR" sz="2400">
                  <a:latin typeface="Times New Roman" pitchFamily="18" charset="0"/>
                  <a:cs typeface="Arial" pitchFamily="34" charset="0"/>
                </a:endParaRPr>
              </a:p>
            </p:txBody>
          </p:sp>
          <p:sp>
            <p:nvSpPr>
              <p:cNvPr id="962" name="Rectangle 410"/>
              <p:cNvSpPr>
                <a:spLocks noChangeArrowheads="1"/>
              </p:cNvSpPr>
              <p:nvPr/>
            </p:nvSpPr>
            <p:spPr bwMode="auto">
              <a:xfrm>
                <a:off x="3884" y="1610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pt-BR" sz="2400">
                  <a:latin typeface="Times New Roman" pitchFamily="18" charset="0"/>
                  <a:cs typeface="Arial" pitchFamily="34" charset="0"/>
                </a:endParaRPr>
              </a:p>
            </p:txBody>
          </p:sp>
          <p:sp>
            <p:nvSpPr>
              <p:cNvPr id="963" name="Oval 411"/>
              <p:cNvSpPr>
                <a:spLocks noChangeArrowheads="1"/>
              </p:cNvSpPr>
              <p:nvPr/>
            </p:nvSpPr>
            <p:spPr bwMode="auto">
              <a:xfrm>
                <a:off x="3883" y="1569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pt-BR" sz="2400">
                  <a:latin typeface="Times New Roman" pitchFamily="18" charset="0"/>
                  <a:cs typeface="Arial" pitchFamily="34" charset="0"/>
                </a:endParaRPr>
              </a:p>
            </p:txBody>
          </p:sp>
          <p:grpSp>
            <p:nvGrpSpPr>
              <p:cNvPr id="964" name="Group 631"/>
              <p:cNvGrpSpPr>
                <a:grpSpLocks/>
              </p:cNvGrpSpPr>
              <p:nvPr/>
            </p:nvGrpSpPr>
            <p:grpSpPr bwMode="auto">
              <a:xfrm>
                <a:off x="3932" y="1587"/>
                <a:ext cx="138" cy="33"/>
                <a:chOff x="2468" y="1332"/>
                <a:chExt cx="310" cy="60"/>
              </a:xfrm>
            </p:grpSpPr>
            <p:sp>
              <p:nvSpPr>
                <p:cNvPr id="967" name="Freeform 632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pt-BR"/>
                </a:p>
              </p:txBody>
            </p:sp>
            <p:sp>
              <p:nvSpPr>
                <p:cNvPr id="968" name="Freeform 633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pt-BR"/>
                </a:p>
              </p:txBody>
            </p:sp>
          </p:grpSp>
          <p:sp>
            <p:nvSpPr>
              <p:cNvPr id="965" name="Line 634"/>
              <p:cNvSpPr>
                <a:spLocks noChangeShapeType="1"/>
              </p:cNvSpPr>
              <p:nvPr/>
            </p:nvSpPr>
            <p:spPr bwMode="auto">
              <a:xfrm>
                <a:off x="3884" y="1602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966" name="Line 635"/>
              <p:cNvSpPr>
                <a:spLocks noChangeShapeType="1"/>
              </p:cNvSpPr>
              <p:nvPr/>
            </p:nvSpPr>
            <p:spPr bwMode="auto">
              <a:xfrm>
                <a:off x="4127" y="1604"/>
                <a:ext cx="0" cy="46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48" name="Group 636"/>
            <p:cNvGrpSpPr>
              <a:grpSpLocks/>
            </p:cNvGrpSpPr>
            <p:nvPr/>
          </p:nvGrpSpPr>
          <p:grpSpPr bwMode="auto">
            <a:xfrm>
              <a:off x="4537" y="1571"/>
              <a:ext cx="246" cy="110"/>
              <a:chOff x="4334" y="1470"/>
              <a:chExt cx="246" cy="107"/>
            </a:xfrm>
          </p:grpSpPr>
          <p:sp>
            <p:nvSpPr>
              <p:cNvPr id="952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pt-BR" sz="2400">
                  <a:latin typeface="Times New Roman" pitchFamily="18" charset="0"/>
                  <a:cs typeface="Arial" pitchFamily="34" charset="0"/>
                </a:endParaRPr>
              </a:p>
            </p:txBody>
          </p:sp>
          <p:sp>
            <p:nvSpPr>
              <p:cNvPr id="953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pt-BR" sz="2400">
                  <a:latin typeface="Times New Roman" pitchFamily="18" charset="0"/>
                  <a:cs typeface="Arial" pitchFamily="34" charset="0"/>
                </a:endParaRPr>
              </a:p>
            </p:txBody>
          </p:sp>
          <p:sp>
            <p:nvSpPr>
              <p:cNvPr id="954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pt-BR" sz="2400">
                  <a:latin typeface="Times New Roman" pitchFamily="18" charset="0"/>
                  <a:cs typeface="Arial" pitchFamily="34" charset="0"/>
                </a:endParaRPr>
              </a:p>
            </p:txBody>
          </p:sp>
          <p:grpSp>
            <p:nvGrpSpPr>
              <p:cNvPr id="955" name="Group 640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958" name="Freeform 641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pt-BR"/>
                </a:p>
              </p:txBody>
            </p:sp>
            <p:sp>
              <p:nvSpPr>
                <p:cNvPr id="959" name="Freeform 642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pt-BR"/>
                </a:p>
              </p:txBody>
            </p:sp>
          </p:grpSp>
          <p:sp>
            <p:nvSpPr>
              <p:cNvPr id="956" name="Line 643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957" name="Line 644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6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49" name="Group 645"/>
            <p:cNvGrpSpPr>
              <a:grpSpLocks/>
            </p:cNvGrpSpPr>
            <p:nvPr/>
          </p:nvGrpSpPr>
          <p:grpSpPr bwMode="auto">
            <a:xfrm>
              <a:off x="4544" y="1737"/>
              <a:ext cx="246" cy="110"/>
              <a:chOff x="4334" y="1470"/>
              <a:chExt cx="246" cy="107"/>
            </a:xfrm>
          </p:grpSpPr>
          <p:sp>
            <p:nvSpPr>
              <p:cNvPr id="944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pt-BR" sz="2400">
                  <a:latin typeface="Times New Roman" pitchFamily="18" charset="0"/>
                  <a:cs typeface="Arial" pitchFamily="34" charset="0"/>
                </a:endParaRPr>
              </a:p>
            </p:txBody>
          </p:sp>
          <p:sp>
            <p:nvSpPr>
              <p:cNvPr id="945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pt-BR" sz="2400">
                  <a:latin typeface="Times New Roman" pitchFamily="18" charset="0"/>
                  <a:cs typeface="Arial" pitchFamily="34" charset="0"/>
                </a:endParaRPr>
              </a:p>
            </p:txBody>
          </p:sp>
          <p:sp>
            <p:nvSpPr>
              <p:cNvPr id="946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pt-BR" sz="2400">
                  <a:latin typeface="Times New Roman" pitchFamily="18" charset="0"/>
                  <a:cs typeface="Arial" pitchFamily="34" charset="0"/>
                </a:endParaRPr>
              </a:p>
            </p:txBody>
          </p:sp>
          <p:grpSp>
            <p:nvGrpSpPr>
              <p:cNvPr id="947" name="Group 649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950" name="Freeform 650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pt-BR"/>
                </a:p>
              </p:txBody>
            </p:sp>
            <p:sp>
              <p:nvSpPr>
                <p:cNvPr id="951" name="Freeform 651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pt-BR"/>
                </a:p>
              </p:txBody>
            </p:sp>
          </p:grpSp>
          <p:sp>
            <p:nvSpPr>
              <p:cNvPr id="948" name="Line 652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949" name="Line 653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6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50" name="Group 654"/>
            <p:cNvGrpSpPr>
              <a:grpSpLocks/>
            </p:cNvGrpSpPr>
            <p:nvPr/>
          </p:nvGrpSpPr>
          <p:grpSpPr bwMode="auto">
            <a:xfrm>
              <a:off x="4890" y="1738"/>
              <a:ext cx="246" cy="110"/>
              <a:chOff x="4334" y="1470"/>
              <a:chExt cx="246" cy="107"/>
            </a:xfrm>
          </p:grpSpPr>
          <p:sp>
            <p:nvSpPr>
              <p:cNvPr id="936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pt-BR" sz="2400">
                  <a:latin typeface="Times New Roman" pitchFamily="18" charset="0"/>
                  <a:cs typeface="Arial" pitchFamily="34" charset="0"/>
                </a:endParaRPr>
              </a:p>
            </p:txBody>
          </p:sp>
          <p:sp>
            <p:nvSpPr>
              <p:cNvPr id="937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pt-BR" sz="2400">
                  <a:latin typeface="Times New Roman" pitchFamily="18" charset="0"/>
                  <a:cs typeface="Arial" pitchFamily="34" charset="0"/>
                </a:endParaRPr>
              </a:p>
            </p:txBody>
          </p:sp>
          <p:sp>
            <p:nvSpPr>
              <p:cNvPr id="938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pt-BR" sz="2400">
                  <a:latin typeface="Times New Roman" pitchFamily="18" charset="0"/>
                  <a:cs typeface="Arial" pitchFamily="34" charset="0"/>
                </a:endParaRPr>
              </a:p>
            </p:txBody>
          </p:sp>
          <p:grpSp>
            <p:nvGrpSpPr>
              <p:cNvPr id="939" name="Group 658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942" name="Freeform 659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pt-BR"/>
                </a:p>
              </p:txBody>
            </p:sp>
            <p:sp>
              <p:nvSpPr>
                <p:cNvPr id="943" name="Freeform 660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pt-BR"/>
                </a:p>
              </p:txBody>
            </p:sp>
          </p:grpSp>
          <p:sp>
            <p:nvSpPr>
              <p:cNvPr id="940" name="Line 661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941" name="Line 662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6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51" name="Group 663"/>
            <p:cNvGrpSpPr>
              <a:grpSpLocks/>
            </p:cNvGrpSpPr>
            <p:nvPr/>
          </p:nvGrpSpPr>
          <p:grpSpPr bwMode="auto">
            <a:xfrm>
              <a:off x="4844" y="1508"/>
              <a:ext cx="246" cy="110"/>
              <a:chOff x="4334" y="1470"/>
              <a:chExt cx="246" cy="107"/>
            </a:xfrm>
          </p:grpSpPr>
          <p:sp>
            <p:nvSpPr>
              <p:cNvPr id="928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pt-BR" sz="2400">
                  <a:latin typeface="Times New Roman" pitchFamily="18" charset="0"/>
                  <a:cs typeface="Arial" pitchFamily="34" charset="0"/>
                </a:endParaRPr>
              </a:p>
            </p:txBody>
          </p:sp>
          <p:sp>
            <p:nvSpPr>
              <p:cNvPr id="929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pt-BR" sz="2400">
                  <a:latin typeface="Times New Roman" pitchFamily="18" charset="0"/>
                  <a:cs typeface="Arial" pitchFamily="34" charset="0"/>
                </a:endParaRPr>
              </a:p>
            </p:txBody>
          </p:sp>
          <p:sp>
            <p:nvSpPr>
              <p:cNvPr id="930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pt-BR" sz="2400">
                  <a:latin typeface="Times New Roman" pitchFamily="18" charset="0"/>
                  <a:cs typeface="Arial" pitchFamily="34" charset="0"/>
                </a:endParaRPr>
              </a:p>
            </p:txBody>
          </p:sp>
          <p:grpSp>
            <p:nvGrpSpPr>
              <p:cNvPr id="931" name="Group 667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934" name="Freeform 66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pt-BR"/>
                </a:p>
              </p:txBody>
            </p:sp>
            <p:sp>
              <p:nvSpPr>
                <p:cNvPr id="935" name="Freeform 66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pt-BR"/>
                </a:p>
              </p:txBody>
            </p:sp>
          </p:grpSp>
          <p:sp>
            <p:nvSpPr>
              <p:cNvPr id="932" name="Line 670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933" name="Line 671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6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52" name="Group 672"/>
            <p:cNvGrpSpPr>
              <a:grpSpLocks/>
            </p:cNvGrpSpPr>
            <p:nvPr/>
          </p:nvGrpSpPr>
          <p:grpSpPr bwMode="auto">
            <a:xfrm>
              <a:off x="4874" y="2296"/>
              <a:ext cx="310" cy="130"/>
              <a:chOff x="4334" y="1470"/>
              <a:chExt cx="246" cy="107"/>
            </a:xfrm>
          </p:grpSpPr>
          <p:sp>
            <p:nvSpPr>
              <p:cNvPr id="920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pt-BR" sz="2400">
                  <a:latin typeface="Times New Roman" pitchFamily="18" charset="0"/>
                  <a:cs typeface="Arial" pitchFamily="34" charset="0"/>
                </a:endParaRPr>
              </a:p>
            </p:txBody>
          </p:sp>
          <p:sp>
            <p:nvSpPr>
              <p:cNvPr id="921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pt-BR" sz="2400">
                  <a:latin typeface="Times New Roman" pitchFamily="18" charset="0"/>
                  <a:cs typeface="Arial" pitchFamily="34" charset="0"/>
                </a:endParaRPr>
              </a:p>
            </p:txBody>
          </p:sp>
          <p:sp>
            <p:nvSpPr>
              <p:cNvPr id="922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pt-BR" sz="2400">
                  <a:latin typeface="Times New Roman" pitchFamily="18" charset="0"/>
                  <a:cs typeface="Arial" pitchFamily="34" charset="0"/>
                </a:endParaRPr>
              </a:p>
            </p:txBody>
          </p:sp>
          <p:grpSp>
            <p:nvGrpSpPr>
              <p:cNvPr id="923" name="Group 676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926" name="Freeform 677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pt-BR"/>
                </a:p>
              </p:txBody>
            </p:sp>
            <p:sp>
              <p:nvSpPr>
                <p:cNvPr id="927" name="Freeform 678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pt-BR"/>
                </a:p>
              </p:txBody>
            </p:sp>
          </p:grpSp>
          <p:sp>
            <p:nvSpPr>
              <p:cNvPr id="924" name="Line 679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925" name="Line 680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4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</p:grpSp>
        <p:sp>
          <p:nvSpPr>
            <p:cNvPr id="653" name="Line 681"/>
            <p:cNvSpPr>
              <a:spLocks noChangeShapeType="1"/>
            </p:cNvSpPr>
            <p:nvPr/>
          </p:nvSpPr>
          <p:spPr bwMode="auto">
            <a:xfrm>
              <a:off x="4049" y="2358"/>
              <a:ext cx="428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grpSp>
          <p:nvGrpSpPr>
            <p:cNvPr id="654" name="Group 682"/>
            <p:cNvGrpSpPr>
              <a:grpSpLocks/>
            </p:cNvGrpSpPr>
            <p:nvPr/>
          </p:nvGrpSpPr>
          <p:grpSpPr bwMode="auto">
            <a:xfrm>
              <a:off x="4464" y="2288"/>
              <a:ext cx="310" cy="130"/>
              <a:chOff x="4334" y="1470"/>
              <a:chExt cx="246" cy="107"/>
            </a:xfrm>
          </p:grpSpPr>
          <p:sp>
            <p:nvSpPr>
              <p:cNvPr id="912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pt-BR" sz="2400">
                  <a:latin typeface="Times New Roman" pitchFamily="18" charset="0"/>
                  <a:cs typeface="Arial" pitchFamily="34" charset="0"/>
                </a:endParaRPr>
              </a:p>
            </p:txBody>
          </p:sp>
          <p:sp>
            <p:nvSpPr>
              <p:cNvPr id="913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pt-BR" sz="2400">
                  <a:latin typeface="Times New Roman" pitchFamily="18" charset="0"/>
                  <a:cs typeface="Arial" pitchFamily="34" charset="0"/>
                </a:endParaRPr>
              </a:p>
            </p:txBody>
          </p:sp>
          <p:sp>
            <p:nvSpPr>
              <p:cNvPr id="914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pt-BR" sz="2400">
                  <a:latin typeface="Times New Roman" pitchFamily="18" charset="0"/>
                  <a:cs typeface="Arial" pitchFamily="34" charset="0"/>
                </a:endParaRPr>
              </a:p>
            </p:txBody>
          </p:sp>
          <p:grpSp>
            <p:nvGrpSpPr>
              <p:cNvPr id="915" name="Group 686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918" name="Freeform 687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pt-BR"/>
                </a:p>
              </p:txBody>
            </p:sp>
            <p:sp>
              <p:nvSpPr>
                <p:cNvPr id="919" name="Freeform 688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pt-BR"/>
                </a:p>
              </p:txBody>
            </p:sp>
          </p:grpSp>
          <p:sp>
            <p:nvSpPr>
              <p:cNvPr id="916" name="Line 689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917" name="Line 690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4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55" name="Group 691"/>
            <p:cNvGrpSpPr>
              <a:grpSpLocks/>
            </p:cNvGrpSpPr>
            <p:nvPr/>
          </p:nvGrpSpPr>
          <p:grpSpPr bwMode="auto">
            <a:xfrm>
              <a:off x="4660" y="2464"/>
              <a:ext cx="310" cy="130"/>
              <a:chOff x="4334" y="1470"/>
              <a:chExt cx="246" cy="107"/>
            </a:xfrm>
          </p:grpSpPr>
          <p:sp>
            <p:nvSpPr>
              <p:cNvPr id="904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pt-BR" sz="2400">
                  <a:latin typeface="Times New Roman" pitchFamily="18" charset="0"/>
                  <a:cs typeface="Arial" pitchFamily="34" charset="0"/>
                </a:endParaRPr>
              </a:p>
            </p:txBody>
          </p:sp>
          <p:sp>
            <p:nvSpPr>
              <p:cNvPr id="905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pt-BR" sz="2400">
                  <a:latin typeface="Times New Roman" pitchFamily="18" charset="0"/>
                  <a:cs typeface="Arial" pitchFamily="34" charset="0"/>
                </a:endParaRPr>
              </a:p>
            </p:txBody>
          </p:sp>
          <p:sp>
            <p:nvSpPr>
              <p:cNvPr id="906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pt-BR" sz="2400">
                  <a:latin typeface="Times New Roman" pitchFamily="18" charset="0"/>
                  <a:cs typeface="Arial" pitchFamily="34" charset="0"/>
                </a:endParaRPr>
              </a:p>
            </p:txBody>
          </p:sp>
          <p:grpSp>
            <p:nvGrpSpPr>
              <p:cNvPr id="907" name="Group 695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910" name="Freeform 696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pt-BR"/>
                </a:p>
              </p:txBody>
            </p:sp>
            <p:sp>
              <p:nvSpPr>
                <p:cNvPr id="911" name="Freeform 697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pt-BR"/>
                </a:p>
              </p:txBody>
            </p:sp>
          </p:grpSp>
          <p:sp>
            <p:nvSpPr>
              <p:cNvPr id="908" name="Line 698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909" name="Line 699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4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56" name="Group 700"/>
            <p:cNvGrpSpPr>
              <a:grpSpLocks/>
            </p:cNvGrpSpPr>
            <p:nvPr/>
          </p:nvGrpSpPr>
          <p:grpSpPr bwMode="auto">
            <a:xfrm>
              <a:off x="4782" y="3028"/>
              <a:ext cx="392" cy="154"/>
              <a:chOff x="4334" y="1470"/>
              <a:chExt cx="246" cy="107"/>
            </a:xfrm>
          </p:grpSpPr>
          <p:sp>
            <p:nvSpPr>
              <p:cNvPr id="896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pt-BR" sz="2400">
                  <a:latin typeface="Times New Roman" pitchFamily="18" charset="0"/>
                  <a:cs typeface="Arial" pitchFamily="34" charset="0"/>
                </a:endParaRPr>
              </a:p>
            </p:txBody>
          </p:sp>
          <p:sp>
            <p:nvSpPr>
              <p:cNvPr id="897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pt-BR" sz="2400">
                  <a:latin typeface="Times New Roman" pitchFamily="18" charset="0"/>
                  <a:cs typeface="Arial" pitchFamily="34" charset="0"/>
                </a:endParaRPr>
              </a:p>
            </p:txBody>
          </p:sp>
          <p:sp>
            <p:nvSpPr>
              <p:cNvPr id="898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pt-BR" sz="2400">
                  <a:latin typeface="Times New Roman" pitchFamily="18" charset="0"/>
                  <a:cs typeface="Arial" pitchFamily="34" charset="0"/>
                </a:endParaRPr>
              </a:p>
            </p:txBody>
          </p:sp>
          <p:grpSp>
            <p:nvGrpSpPr>
              <p:cNvPr id="899" name="Group 704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902" name="Freeform 705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pt-BR"/>
                </a:p>
              </p:txBody>
            </p:sp>
            <p:sp>
              <p:nvSpPr>
                <p:cNvPr id="903" name="Freeform 706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pt-BR"/>
                </a:p>
              </p:txBody>
            </p:sp>
          </p:grpSp>
          <p:sp>
            <p:nvSpPr>
              <p:cNvPr id="900" name="Line 707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901" name="Line 708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57" name="Group 709"/>
            <p:cNvGrpSpPr>
              <a:grpSpLocks/>
            </p:cNvGrpSpPr>
            <p:nvPr/>
          </p:nvGrpSpPr>
          <p:grpSpPr bwMode="auto">
            <a:xfrm>
              <a:off x="4388" y="2840"/>
              <a:ext cx="392" cy="154"/>
              <a:chOff x="4334" y="1470"/>
              <a:chExt cx="246" cy="107"/>
            </a:xfrm>
          </p:grpSpPr>
          <p:sp>
            <p:nvSpPr>
              <p:cNvPr id="888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pt-BR" sz="2400">
                  <a:latin typeface="Times New Roman" pitchFamily="18" charset="0"/>
                  <a:cs typeface="Arial" pitchFamily="34" charset="0"/>
                </a:endParaRPr>
              </a:p>
            </p:txBody>
          </p:sp>
          <p:sp>
            <p:nvSpPr>
              <p:cNvPr id="889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pt-BR" sz="2400">
                  <a:latin typeface="Times New Roman" pitchFamily="18" charset="0"/>
                  <a:cs typeface="Arial" pitchFamily="34" charset="0"/>
                </a:endParaRPr>
              </a:p>
            </p:txBody>
          </p:sp>
          <p:sp>
            <p:nvSpPr>
              <p:cNvPr id="890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pt-BR" sz="2400">
                  <a:latin typeface="Times New Roman" pitchFamily="18" charset="0"/>
                  <a:cs typeface="Arial" pitchFamily="34" charset="0"/>
                </a:endParaRPr>
              </a:p>
            </p:txBody>
          </p:sp>
          <p:grpSp>
            <p:nvGrpSpPr>
              <p:cNvPr id="891" name="Group 713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894" name="Freeform 714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pt-BR"/>
                </a:p>
              </p:txBody>
            </p:sp>
            <p:sp>
              <p:nvSpPr>
                <p:cNvPr id="895" name="Freeform 715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pt-BR"/>
                </a:p>
              </p:txBody>
            </p:sp>
          </p:grpSp>
          <p:sp>
            <p:nvSpPr>
              <p:cNvPr id="892" name="Line 716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93" name="Line 717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58" name="Group 718"/>
            <p:cNvGrpSpPr>
              <a:grpSpLocks/>
            </p:cNvGrpSpPr>
            <p:nvPr/>
          </p:nvGrpSpPr>
          <p:grpSpPr bwMode="auto">
            <a:xfrm>
              <a:off x="3932" y="3056"/>
              <a:ext cx="392" cy="154"/>
              <a:chOff x="4334" y="1470"/>
              <a:chExt cx="246" cy="107"/>
            </a:xfrm>
          </p:grpSpPr>
          <p:sp>
            <p:nvSpPr>
              <p:cNvPr id="880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pt-BR" sz="2400">
                  <a:latin typeface="Times New Roman" pitchFamily="18" charset="0"/>
                  <a:cs typeface="Arial" pitchFamily="34" charset="0"/>
                </a:endParaRPr>
              </a:p>
            </p:txBody>
          </p:sp>
          <p:sp>
            <p:nvSpPr>
              <p:cNvPr id="881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pt-BR" sz="2400">
                  <a:latin typeface="Times New Roman" pitchFamily="18" charset="0"/>
                  <a:cs typeface="Arial" pitchFamily="34" charset="0"/>
                </a:endParaRPr>
              </a:p>
            </p:txBody>
          </p:sp>
          <p:sp>
            <p:nvSpPr>
              <p:cNvPr id="882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pt-BR" sz="2400">
                  <a:latin typeface="Times New Roman" pitchFamily="18" charset="0"/>
                  <a:cs typeface="Arial" pitchFamily="34" charset="0"/>
                </a:endParaRPr>
              </a:p>
            </p:txBody>
          </p:sp>
          <p:grpSp>
            <p:nvGrpSpPr>
              <p:cNvPr id="883" name="Group 722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886" name="Freeform 723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pt-BR"/>
                </a:p>
              </p:txBody>
            </p:sp>
            <p:sp>
              <p:nvSpPr>
                <p:cNvPr id="887" name="Freeform 724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pt-BR"/>
                </a:p>
              </p:txBody>
            </p:sp>
          </p:grpSp>
          <p:sp>
            <p:nvSpPr>
              <p:cNvPr id="884" name="Line 725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85" name="Line 726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59" name="Group 727"/>
            <p:cNvGrpSpPr>
              <a:grpSpLocks/>
            </p:cNvGrpSpPr>
            <p:nvPr/>
          </p:nvGrpSpPr>
          <p:grpSpPr bwMode="auto">
            <a:xfrm>
              <a:off x="3812" y="2296"/>
              <a:ext cx="246" cy="108"/>
              <a:chOff x="4334" y="1470"/>
              <a:chExt cx="246" cy="107"/>
            </a:xfrm>
          </p:grpSpPr>
          <p:sp>
            <p:nvSpPr>
              <p:cNvPr id="872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pt-BR" sz="2400">
                  <a:latin typeface="Times New Roman" pitchFamily="18" charset="0"/>
                  <a:cs typeface="Arial" pitchFamily="34" charset="0"/>
                </a:endParaRPr>
              </a:p>
            </p:txBody>
          </p:sp>
          <p:sp>
            <p:nvSpPr>
              <p:cNvPr id="873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pt-BR" sz="2400">
                  <a:latin typeface="Times New Roman" pitchFamily="18" charset="0"/>
                  <a:cs typeface="Arial" pitchFamily="34" charset="0"/>
                </a:endParaRPr>
              </a:p>
            </p:txBody>
          </p:sp>
          <p:sp>
            <p:nvSpPr>
              <p:cNvPr id="874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pt-BR" sz="2400">
                  <a:latin typeface="Times New Roman" pitchFamily="18" charset="0"/>
                  <a:cs typeface="Arial" pitchFamily="34" charset="0"/>
                </a:endParaRPr>
              </a:p>
            </p:txBody>
          </p:sp>
          <p:grpSp>
            <p:nvGrpSpPr>
              <p:cNvPr id="875" name="Group 731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878" name="Freeform 732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pt-BR"/>
                </a:p>
              </p:txBody>
            </p:sp>
            <p:sp>
              <p:nvSpPr>
                <p:cNvPr id="879" name="Freeform 733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pt-BR"/>
                </a:p>
              </p:txBody>
            </p:sp>
          </p:grpSp>
          <p:sp>
            <p:nvSpPr>
              <p:cNvPr id="876" name="Line 734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5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77" name="Line 735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9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60" name="Group 736"/>
            <p:cNvGrpSpPr>
              <a:grpSpLocks/>
            </p:cNvGrpSpPr>
            <p:nvPr/>
          </p:nvGrpSpPr>
          <p:grpSpPr bwMode="auto">
            <a:xfrm>
              <a:off x="4511" y="3153"/>
              <a:ext cx="281" cy="266"/>
              <a:chOff x="5072" y="3611"/>
              <a:chExt cx="459" cy="380"/>
            </a:xfrm>
          </p:grpSpPr>
          <p:grpSp>
            <p:nvGrpSpPr>
              <p:cNvPr id="858" name="Group 737"/>
              <p:cNvGrpSpPr>
                <a:grpSpLocks/>
              </p:cNvGrpSpPr>
              <p:nvPr/>
            </p:nvGrpSpPr>
            <p:grpSpPr bwMode="auto">
              <a:xfrm>
                <a:off x="5144" y="3611"/>
                <a:ext cx="387" cy="99"/>
                <a:chOff x="5030" y="2639"/>
                <a:chExt cx="387" cy="99"/>
              </a:xfrm>
            </p:grpSpPr>
            <p:sp>
              <p:nvSpPr>
                <p:cNvPr id="860" name="Freeform 738"/>
                <p:cNvSpPr>
                  <a:spLocks/>
                </p:cNvSpPr>
                <p:nvPr/>
              </p:nvSpPr>
              <p:spPr bwMode="auto">
                <a:xfrm>
                  <a:off x="5134" y="2657"/>
                  <a:ext cx="69" cy="55"/>
                </a:xfrm>
                <a:custGeom>
                  <a:avLst/>
                  <a:gdLst>
                    <a:gd name="T0" fmla="*/ 0 w 199"/>
                    <a:gd name="T1" fmla="*/ 0 h 232"/>
                    <a:gd name="T2" fmla="*/ 0 w 199"/>
                    <a:gd name="T3" fmla="*/ 0 h 232"/>
                    <a:gd name="T4" fmla="*/ 0 w 199"/>
                    <a:gd name="T5" fmla="*/ 0 h 232"/>
                    <a:gd name="T6" fmla="*/ 0 w 199"/>
                    <a:gd name="T7" fmla="*/ 0 h 232"/>
                    <a:gd name="T8" fmla="*/ 0 w 199"/>
                    <a:gd name="T9" fmla="*/ 0 h 232"/>
                    <a:gd name="T10" fmla="*/ 0 w 199"/>
                    <a:gd name="T11" fmla="*/ 0 h 232"/>
                    <a:gd name="T12" fmla="*/ 0 w 199"/>
                    <a:gd name="T13" fmla="*/ 0 h 232"/>
                    <a:gd name="T14" fmla="*/ 0 w 199"/>
                    <a:gd name="T15" fmla="*/ 0 h 232"/>
                    <a:gd name="T16" fmla="*/ 0 w 199"/>
                    <a:gd name="T17" fmla="*/ 0 h 232"/>
                    <a:gd name="T18" fmla="*/ 0 w 199"/>
                    <a:gd name="T19" fmla="*/ 0 h 232"/>
                    <a:gd name="T20" fmla="*/ 0 w 199"/>
                    <a:gd name="T21" fmla="*/ 0 h 232"/>
                    <a:gd name="T22" fmla="*/ 0 w 199"/>
                    <a:gd name="T23" fmla="*/ 0 h 232"/>
                    <a:gd name="T24" fmla="*/ 0 w 199"/>
                    <a:gd name="T25" fmla="*/ 0 h 232"/>
                    <a:gd name="T26" fmla="*/ 0 w 199"/>
                    <a:gd name="T27" fmla="*/ 0 h 232"/>
                    <a:gd name="T28" fmla="*/ 0 w 199"/>
                    <a:gd name="T29" fmla="*/ 0 h 232"/>
                    <a:gd name="T30" fmla="*/ 0 w 199"/>
                    <a:gd name="T31" fmla="*/ 0 h 232"/>
                    <a:gd name="T32" fmla="*/ 0 w 199"/>
                    <a:gd name="T33" fmla="*/ 0 h 232"/>
                    <a:gd name="T34" fmla="*/ 0 w 199"/>
                    <a:gd name="T35" fmla="*/ 0 h 232"/>
                    <a:gd name="T36" fmla="*/ 0 w 199"/>
                    <a:gd name="T37" fmla="*/ 0 h 232"/>
                    <a:gd name="T38" fmla="*/ 0 w 199"/>
                    <a:gd name="T39" fmla="*/ 0 h 232"/>
                    <a:gd name="T40" fmla="*/ 0 w 199"/>
                    <a:gd name="T41" fmla="*/ 0 h 232"/>
                    <a:gd name="T42" fmla="*/ 0 w 199"/>
                    <a:gd name="T43" fmla="*/ 0 h 232"/>
                    <a:gd name="T44" fmla="*/ 0 w 199"/>
                    <a:gd name="T45" fmla="*/ 0 h 232"/>
                    <a:gd name="T46" fmla="*/ 0 w 199"/>
                    <a:gd name="T47" fmla="*/ 0 h 232"/>
                    <a:gd name="T48" fmla="*/ 0 w 199"/>
                    <a:gd name="T49" fmla="*/ 0 h 232"/>
                    <a:gd name="T50" fmla="*/ 0 w 199"/>
                    <a:gd name="T51" fmla="*/ 0 h 232"/>
                    <a:gd name="T52" fmla="*/ 0 w 199"/>
                    <a:gd name="T53" fmla="*/ 0 h 232"/>
                    <a:gd name="T54" fmla="*/ 0 w 199"/>
                    <a:gd name="T55" fmla="*/ 0 h 232"/>
                    <a:gd name="T56" fmla="*/ 0 w 199"/>
                    <a:gd name="T57" fmla="*/ 0 h 232"/>
                    <a:gd name="T58" fmla="*/ 0 w 199"/>
                    <a:gd name="T59" fmla="*/ 0 h 232"/>
                    <a:gd name="T60" fmla="*/ 0 w 199"/>
                    <a:gd name="T61" fmla="*/ 0 h 232"/>
                    <a:gd name="T62" fmla="*/ 0 w 199"/>
                    <a:gd name="T63" fmla="*/ 0 h 232"/>
                    <a:gd name="T64" fmla="*/ 0 w 199"/>
                    <a:gd name="T65" fmla="*/ 0 h 232"/>
                    <a:gd name="T66" fmla="*/ 0 w 199"/>
                    <a:gd name="T67" fmla="*/ 0 h 232"/>
                    <a:gd name="T68" fmla="*/ 0 w 199"/>
                    <a:gd name="T69" fmla="*/ 0 h 232"/>
                    <a:gd name="T70" fmla="*/ 0 w 199"/>
                    <a:gd name="T71" fmla="*/ 0 h 232"/>
                    <a:gd name="T72" fmla="*/ 0 w 199"/>
                    <a:gd name="T73" fmla="*/ 0 h 232"/>
                    <a:gd name="T74" fmla="*/ 0 w 199"/>
                    <a:gd name="T75" fmla="*/ 0 h 232"/>
                    <a:gd name="T76" fmla="*/ 0 w 199"/>
                    <a:gd name="T77" fmla="*/ 0 h 232"/>
                    <a:gd name="T78" fmla="*/ 0 w 199"/>
                    <a:gd name="T79" fmla="*/ 0 h 232"/>
                    <a:gd name="T80" fmla="*/ 0 w 199"/>
                    <a:gd name="T81" fmla="*/ 0 h 232"/>
                    <a:gd name="T82" fmla="*/ 0 w 199"/>
                    <a:gd name="T83" fmla="*/ 0 h 232"/>
                    <a:gd name="T84" fmla="*/ 0 w 199"/>
                    <a:gd name="T85" fmla="*/ 0 h 232"/>
                    <a:gd name="T86" fmla="*/ 0 w 199"/>
                    <a:gd name="T87" fmla="*/ 0 h 232"/>
                    <a:gd name="T88" fmla="*/ 0 w 199"/>
                    <a:gd name="T89" fmla="*/ 0 h 232"/>
                    <a:gd name="T90" fmla="*/ 0 w 199"/>
                    <a:gd name="T91" fmla="*/ 0 h 232"/>
                    <a:gd name="T92" fmla="*/ 0 w 199"/>
                    <a:gd name="T93" fmla="*/ 0 h 232"/>
                    <a:gd name="T94" fmla="*/ 0 w 199"/>
                    <a:gd name="T95" fmla="*/ 0 h 232"/>
                    <a:gd name="T96" fmla="*/ 0 w 199"/>
                    <a:gd name="T97" fmla="*/ 0 h 232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w 199"/>
                    <a:gd name="T148" fmla="*/ 0 h 232"/>
                    <a:gd name="T149" fmla="*/ 199 w 199"/>
                    <a:gd name="T150" fmla="*/ 232 h 232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T147" t="T148" r="T149" b="T150"/>
                  <a:pathLst>
                    <a:path w="199" h="232">
                      <a:moveTo>
                        <a:pt x="70" y="29"/>
                      </a:moveTo>
                      <a:lnTo>
                        <a:pt x="55" y="39"/>
                      </a:lnTo>
                      <a:lnTo>
                        <a:pt x="42" y="50"/>
                      </a:lnTo>
                      <a:lnTo>
                        <a:pt x="30" y="63"/>
                      </a:lnTo>
                      <a:lnTo>
                        <a:pt x="20" y="77"/>
                      </a:lnTo>
                      <a:lnTo>
                        <a:pt x="12" y="91"/>
                      </a:lnTo>
                      <a:lnTo>
                        <a:pt x="6" y="108"/>
                      </a:lnTo>
                      <a:lnTo>
                        <a:pt x="2" y="125"/>
                      </a:lnTo>
                      <a:lnTo>
                        <a:pt x="0" y="142"/>
                      </a:lnTo>
                      <a:lnTo>
                        <a:pt x="2" y="166"/>
                      </a:lnTo>
                      <a:lnTo>
                        <a:pt x="12" y="186"/>
                      </a:lnTo>
                      <a:lnTo>
                        <a:pt x="26" y="203"/>
                      </a:lnTo>
                      <a:lnTo>
                        <a:pt x="45" y="216"/>
                      </a:lnTo>
                      <a:lnTo>
                        <a:pt x="66" y="226"/>
                      </a:lnTo>
                      <a:lnTo>
                        <a:pt x="88" y="230"/>
                      </a:lnTo>
                      <a:lnTo>
                        <a:pt x="111" y="232"/>
                      </a:lnTo>
                      <a:lnTo>
                        <a:pt x="134" y="228"/>
                      </a:lnTo>
                      <a:lnTo>
                        <a:pt x="138" y="228"/>
                      </a:lnTo>
                      <a:lnTo>
                        <a:pt x="143" y="226"/>
                      </a:lnTo>
                      <a:lnTo>
                        <a:pt x="147" y="222"/>
                      </a:lnTo>
                      <a:lnTo>
                        <a:pt x="148" y="218"/>
                      </a:lnTo>
                      <a:lnTo>
                        <a:pt x="145" y="212"/>
                      </a:lnTo>
                      <a:lnTo>
                        <a:pt x="141" y="207"/>
                      </a:lnTo>
                      <a:lnTo>
                        <a:pt x="135" y="203"/>
                      </a:lnTo>
                      <a:lnTo>
                        <a:pt x="129" y="201"/>
                      </a:lnTo>
                      <a:lnTo>
                        <a:pt x="117" y="197"/>
                      </a:lnTo>
                      <a:lnTo>
                        <a:pt x="105" y="195"/>
                      </a:lnTo>
                      <a:lnTo>
                        <a:pt x="94" y="193"/>
                      </a:lnTo>
                      <a:lnTo>
                        <a:pt x="83" y="190"/>
                      </a:lnTo>
                      <a:lnTo>
                        <a:pt x="73" y="187"/>
                      </a:lnTo>
                      <a:lnTo>
                        <a:pt x="62" y="182"/>
                      </a:lnTo>
                      <a:lnTo>
                        <a:pt x="53" y="176"/>
                      </a:lnTo>
                      <a:lnTo>
                        <a:pt x="43" y="167"/>
                      </a:lnTo>
                      <a:lnTo>
                        <a:pt x="40" y="128"/>
                      </a:lnTo>
                      <a:lnTo>
                        <a:pt x="49" y="96"/>
                      </a:lnTo>
                      <a:lnTo>
                        <a:pt x="68" y="71"/>
                      </a:lnTo>
                      <a:lnTo>
                        <a:pt x="94" y="50"/>
                      </a:lnTo>
                      <a:lnTo>
                        <a:pt x="122" y="34"/>
                      </a:lnTo>
                      <a:lnTo>
                        <a:pt x="151" y="21"/>
                      </a:lnTo>
                      <a:lnTo>
                        <a:pt x="178" y="12"/>
                      </a:lnTo>
                      <a:lnTo>
                        <a:pt x="199" y="4"/>
                      </a:lnTo>
                      <a:lnTo>
                        <a:pt x="186" y="1"/>
                      </a:lnTo>
                      <a:lnTo>
                        <a:pt x="172" y="0"/>
                      </a:lnTo>
                      <a:lnTo>
                        <a:pt x="156" y="2"/>
                      </a:lnTo>
                      <a:lnTo>
                        <a:pt x="138" y="4"/>
                      </a:lnTo>
                      <a:lnTo>
                        <a:pt x="121" y="10"/>
                      </a:lnTo>
                      <a:lnTo>
                        <a:pt x="103" y="16"/>
                      </a:lnTo>
                      <a:lnTo>
                        <a:pt x="86" y="23"/>
                      </a:lnTo>
                      <a:lnTo>
                        <a:pt x="70" y="29"/>
                      </a:lnTo>
                      <a:close/>
                    </a:path>
                  </a:pathLst>
                </a:custGeom>
                <a:solidFill>
                  <a:srgbClr val="C9E8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pt-BR"/>
                </a:p>
              </p:txBody>
            </p:sp>
            <p:sp>
              <p:nvSpPr>
                <p:cNvPr id="861" name="Freeform 739"/>
                <p:cNvSpPr>
                  <a:spLocks/>
                </p:cNvSpPr>
                <p:nvPr/>
              </p:nvSpPr>
              <p:spPr bwMode="auto">
                <a:xfrm>
                  <a:off x="5252" y="2656"/>
                  <a:ext cx="47" cy="42"/>
                </a:xfrm>
                <a:custGeom>
                  <a:avLst/>
                  <a:gdLst>
                    <a:gd name="T0" fmla="*/ 0 w 128"/>
                    <a:gd name="T1" fmla="*/ 0 h 180"/>
                    <a:gd name="T2" fmla="*/ 0 w 128"/>
                    <a:gd name="T3" fmla="*/ 0 h 180"/>
                    <a:gd name="T4" fmla="*/ 0 w 128"/>
                    <a:gd name="T5" fmla="*/ 0 h 180"/>
                    <a:gd name="T6" fmla="*/ 0 w 128"/>
                    <a:gd name="T7" fmla="*/ 0 h 180"/>
                    <a:gd name="T8" fmla="*/ 0 w 128"/>
                    <a:gd name="T9" fmla="*/ 0 h 180"/>
                    <a:gd name="T10" fmla="*/ 0 w 128"/>
                    <a:gd name="T11" fmla="*/ 0 h 180"/>
                    <a:gd name="T12" fmla="*/ 0 w 128"/>
                    <a:gd name="T13" fmla="*/ 0 h 180"/>
                    <a:gd name="T14" fmla="*/ 0 w 128"/>
                    <a:gd name="T15" fmla="*/ 0 h 180"/>
                    <a:gd name="T16" fmla="*/ 0 w 128"/>
                    <a:gd name="T17" fmla="*/ 0 h 180"/>
                    <a:gd name="T18" fmla="*/ 0 w 128"/>
                    <a:gd name="T19" fmla="*/ 0 h 180"/>
                    <a:gd name="T20" fmla="*/ 0 w 128"/>
                    <a:gd name="T21" fmla="*/ 0 h 180"/>
                    <a:gd name="T22" fmla="*/ 0 w 128"/>
                    <a:gd name="T23" fmla="*/ 0 h 180"/>
                    <a:gd name="T24" fmla="*/ 0 w 128"/>
                    <a:gd name="T25" fmla="*/ 0 h 180"/>
                    <a:gd name="T26" fmla="*/ 0 w 128"/>
                    <a:gd name="T27" fmla="*/ 0 h 180"/>
                    <a:gd name="T28" fmla="*/ 0 w 128"/>
                    <a:gd name="T29" fmla="*/ 0 h 180"/>
                    <a:gd name="T30" fmla="*/ 0 w 128"/>
                    <a:gd name="T31" fmla="*/ 0 h 180"/>
                    <a:gd name="T32" fmla="*/ 0 w 128"/>
                    <a:gd name="T33" fmla="*/ 0 h 180"/>
                    <a:gd name="T34" fmla="*/ 0 w 128"/>
                    <a:gd name="T35" fmla="*/ 0 h 180"/>
                    <a:gd name="T36" fmla="*/ 0 w 128"/>
                    <a:gd name="T37" fmla="*/ 0 h 180"/>
                    <a:gd name="T38" fmla="*/ 0 w 128"/>
                    <a:gd name="T39" fmla="*/ 0 h 180"/>
                    <a:gd name="T40" fmla="*/ 0 w 128"/>
                    <a:gd name="T41" fmla="*/ 0 h 180"/>
                    <a:gd name="T42" fmla="*/ 0 w 128"/>
                    <a:gd name="T43" fmla="*/ 0 h 180"/>
                    <a:gd name="T44" fmla="*/ 0 w 128"/>
                    <a:gd name="T45" fmla="*/ 0 h 180"/>
                    <a:gd name="T46" fmla="*/ 0 w 128"/>
                    <a:gd name="T47" fmla="*/ 0 h 180"/>
                    <a:gd name="T48" fmla="*/ 0 w 128"/>
                    <a:gd name="T49" fmla="*/ 0 h 180"/>
                    <a:gd name="T50" fmla="*/ 0 w 128"/>
                    <a:gd name="T51" fmla="*/ 0 h 180"/>
                    <a:gd name="T52" fmla="*/ 0 w 128"/>
                    <a:gd name="T53" fmla="*/ 0 h 180"/>
                    <a:gd name="T54" fmla="*/ 0 w 128"/>
                    <a:gd name="T55" fmla="*/ 0 h 180"/>
                    <a:gd name="T56" fmla="*/ 0 w 128"/>
                    <a:gd name="T57" fmla="*/ 0 h 180"/>
                    <a:gd name="T58" fmla="*/ 0 w 128"/>
                    <a:gd name="T59" fmla="*/ 0 h 180"/>
                    <a:gd name="T60" fmla="*/ 0 w 128"/>
                    <a:gd name="T61" fmla="*/ 0 h 180"/>
                    <a:gd name="T62" fmla="*/ 0 w 128"/>
                    <a:gd name="T63" fmla="*/ 0 h 180"/>
                    <a:gd name="T64" fmla="*/ 0 w 128"/>
                    <a:gd name="T65" fmla="*/ 0 h 180"/>
                    <a:gd name="T66" fmla="*/ 0 w 128"/>
                    <a:gd name="T67" fmla="*/ 0 h 180"/>
                    <a:gd name="T68" fmla="*/ 0 w 128"/>
                    <a:gd name="T69" fmla="*/ 0 h 180"/>
                    <a:gd name="T70" fmla="*/ 0 w 128"/>
                    <a:gd name="T71" fmla="*/ 0 h 180"/>
                    <a:gd name="T72" fmla="*/ 0 w 128"/>
                    <a:gd name="T73" fmla="*/ 0 h 180"/>
                    <a:gd name="T74" fmla="*/ 0 w 128"/>
                    <a:gd name="T75" fmla="*/ 0 h 180"/>
                    <a:gd name="T76" fmla="*/ 0 w 128"/>
                    <a:gd name="T77" fmla="*/ 0 h 180"/>
                    <a:gd name="T78" fmla="*/ 0 w 128"/>
                    <a:gd name="T79" fmla="*/ 0 h 180"/>
                    <a:gd name="T80" fmla="*/ 0 w 128"/>
                    <a:gd name="T81" fmla="*/ 0 h 180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w 128"/>
                    <a:gd name="T124" fmla="*/ 0 h 180"/>
                    <a:gd name="T125" fmla="*/ 128 w 128"/>
                    <a:gd name="T126" fmla="*/ 180 h 180"/>
                  </a:gdLst>
                  <a:ahLst/>
                  <a:cxnLst>
                    <a:cxn ang="T82">
                      <a:pos x="T0" y="T1"/>
                    </a:cxn>
                    <a:cxn ang="T83">
                      <a:pos x="T2" y="T3"/>
                    </a:cxn>
                    <a:cxn ang="T84">
                      <a:pos x="T4" y="T5"/>
                    </a:cxn>
                    <a:cxn ang="T85">
                      <a:pos x="T6" y="T7"/>
                    </a:cxn>
                    <a:cxn ang="T86">
                      <a:pos x="T8" y="T9"/>
                    </a:cxn>
                    <a:cxn ang="T87">
                      <a:pos x="T10" y="T11"/>
                    </a:cxn>
                    <a:cxn ang="T88">
                      <a:pos x="T12" y="T13"/>
                    </a:cxn>
                    <a:cxn ang="T89">
                      <a:pos x="T14" y="T15"/>
                    </a:cxn>
                    <a:cxn ang="T90">
                      <a:pos x="T16" y="T17"/>
                    </a:cxn>
                    <a:cxn ang="T91">
                      <a:pos x="T18" y="T19"/>
                    </a:cxn>
                    <a:cxn ang="T92">
                      <a:pos x="T20" y="T21"/>
                    </a:cxn>
                    <a:cxn ang="T93">
                      <a:pos x="T22" y="T23"/>
                    </a:cxn>
                    <a:cxn ang="T94">
                      <a:pos x="T24" y="T25"/>
                    </a:cxn>
                    <a:cxn ang="T95">
                      <a:pos x="T26" y="T27"/>
                    </a:cxn>
                    <a:cxn ang="T96">
                      <a:pos x="T28" y="T29"/>
                    </a:cxn>
                    <a:cxn ang="T97">
                      <a:pos x="T30" y="T31"/>
                    </a:cxn>
                    <a:cxn ang="T98">
                      <a:pos x="T32" y="T33"/>
                    </a:cxn>
                    <a:cxn ang="T99">
                      <a:pos x="T34" y="T35"/>
                    </a:cxn>
                    <a:cxn ang="T100">
                      <a:pos x="T36" y="T37"/>
                    </a:cxn>
                    <a:cxn ang="T101">
                      <a:pos x="T38" y="T39"/>
                    </a:cxn>
                    <a:cxn ang="T102">
                      <a:pos x="T40" y="T41"/>
                    </a:cxn>
                    <a:cxn ang="T103">
                      <a:pos x="T42" y="T43"/>
                    </a:cxn>
                    <a:cxn ang="T104">
                      <a:pos x="T44" y="T45"/>
                    </a:cxn>
                    <a:cxn ang="T105">
                      <a:pos x="T46" y="T47"/>
                    </a:cxn>
                    <a:cxn ang="T106">
                      <a:pos x="T48" y="T49"/>
                    </a:cxn>
                    <a:cxn ang="T107">
                      <a:pos x="T50" y="T51"/>
                    </a:cxn>
                    <a:cxn ang="T108">
                      <a:pos x="T52" y="T53"/>
                    </a:cxn>
                    <a:cxn ang="T109">
                      <a:pos x="T54" y="T55"/>
                    </a:cxn>
                    <a:cxn ang="T110">
                      <a:pos x="T56" y="T57"/>
                    </a:cxn>
                    <a:cxn ang="T111">
                      <a:pos x="T58" y="T59"/>
                    </a:cxn>
                    <a:cxn ang="T112">
                      <a:pos x="T60" y="T61"/>
                    </a:cxn>
                    <a:cxn ang="T113">
                      <a:pos x="T62" y="T63"/>
                    </a:cxn>
                    <a:cxn ang="T114">
                      <a:pos x="T64" y="T65"/>
                    </a:cxn>
                    <a:cxn ang="T115">
                      <a:pos x="T66" y="T67"/>
                    </a:cxn>
                    <a:cxn ang="T116">
                      <a:pos x="T68" y="T69"/>
                    </a:cxn>
                    <a:cxn ang="T117">
                      <a:pos x="T70" y="T71"/>
                    </a:cxn>
                    <a:cxn ang="T118">
                      <a:pos x="T72" y="T73"/>
                    </a:cxn>
                    <a:cxn ang="T119">
                      <a:pos x="T74" y="T75"/>
                    </a:cxn>
                    <a:cxn ang="T120">
                      <a:pos x="T76" y="T77"/>
                    </a:cxn>
                    <a:cxn ang="T121">
                      <a:pos x="T78" y="T79"/>
                    </a:cxn>
                    <a:cxn ang="T122">
                      <a:pos x="T80" y="T81"/>
                    </a:cxn>
                  </a:cxnLst>
                  <a:rect l="T123" t="T124" r="T125" b="T126"/>
                  <a:pathLst>
                    <a:path w="128" h="180">
                      <a:moveTo>
                        <a:pt x="108" y="59"/>
                      </a:moveTo>
                      <a:lnTo>
                        <a:pt x="113" y="77"/>
                      </a:lnTo>
                      <a:lnTo>
                        <a:pt x="111" y="94"/>
                      </a:lnTo>
                      <a:lnTo>
                        <a:pt x="103" y="108"/>
                      </a:lnTo>
                      <a:lnTo>
                        <a:pt x="91" y="121"/>
                      </a:lnTo>
                      <a:lnTo>
                        <a:pt x="77" y="132"/>
                      </a:lnTo>
                      <a:lnTo>
                        <a:pt x="61" y="144"/>
                      </a:lnTo>
                      <a:lnTo>
                        <a:pt x="45" y="154"/>
                      </a:lnTo>
                      <a:lnTo>
                        <a:pt x="30" y="164"/>
                      </a:lnTo>
                      <a:lnTo>
                        <a:pt x="28" y="168"/>
                      </a:lnTo>
                      <a:lnTo>
                        <a:pt x="27" y="170"/>
                      </a:lnTo>
                      <a:lnTo>
                        <a:pt x="27" y="174"/>
                      </a:lnTo>
                      <a:lnTo>
                        <a:pt x="28" y="177"/>
                      </a:lnTo>
                      <a:lnTo>
                        <a:pt x="32" y="179"/>
                      </a:lnTo>
                      <a:lnTo>
                        <a:pt x="35" y="180"/>
                      </a:lnTo>
                      <a:lnTo>
                        <a:pt x="37" y="180"/>
                      </a:lnTo>
                      <a:lnTo>
                        <a:pt x="41" y="179"/>
                      </a:lnTo>
                      <a:lnTo>
                        <a:pt x="60" y="169"/>
                      </a:lnTo>
                      <a:lnTo>
                        <a:pt x="77" y="158"/>
                      </a:lnTo>
                      <a:lnTo>
                        <a:pt x="94" y="145"/>
                      </a:lnTo>
                      <a:lnTo>
                        <a:pt x="109" y="130"/>
                      </a:lnTo>
                      <a:lnTo>
                        <a:pt x="120" y="114"/>
                      </a:lnTo>
                      <a:lnTo>
                        <a:pt x="127" y="95"/>
                      </a:lnTo>
                      <a:lnTo>
                        <a:pt x="128" y="76"/>
                      </a:lnTo>
                      <a:lnTo>
                        <a:pt x="123" y="55"/>
                      </a:lnTo>
                      <a:lnTo>
                        <a:pt x="113" y="39"/>
                      </a:lnTo>
                      <a:lnTo>
                        <a:pt x="97" y="25"/>
                      </a:lnTo>
                      <a:lnTo>
                        <a:pt x="79" y="15"/>
                      </a:lnTo>
                      <a:lnTo>
                        <a:pt x="57" y="7"/>
                      </a:lnTo>
                      <a:lnTo>
                        <a:pt x="36" y="2"/>
                      </a:lnTo>
                      <a:lnTo>
                        <a:pt x="19" y="0"/>
                      </a:lnTo>
                      <a:lnTo>
                        <a:pt x="6" y="0"/>
                      </a:lnTo>
                      <a:lnTo>
                        <a:pt x="0" y="4"/>
                      </a:lnTo>
                      <a:lnTo>
                        <a:pt x="14" y="9"/>
                      </a:lnTo>
                      <a:lnTo>
                        <a:pt x="29" y="14"/>
                      </a:lnTo>
                      <a:lnTo>
                        <a:pt x="46" y="19"/>
                      </a:lnTo>
                      <a:lnTo>
                        <a:pt x="61" y="23"/>
                      </a:lnTo>
                      <a:lnTo>
                        <a:pt x="76" y="29"/>
                      </a:lnTo>
                      <a:lnTo>
                        <a:pt x="89" y="37"/>
                      </a:lnTo>
                      <a:lnTo>
                        <a:pt x="100" y="46"/>
                      </a:lnTo>
                      <a:lnTo>
                        <a:pt x="108" y="59"/>
                      </a:lnTo>
                      <a:close/>
                    </a:path>
                  </a:pathLst>
                </a:custGeom>
                <a:solidFill>
                  <a:srgbClr val="C9E8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pt-BR"/>
                </a:p>
              </p:txBody>
            </p:sp>
            <p:sp>
              <p:nvSpPr>
                <p:cNvPr id="862" name="Freeform 740"/>
                <p:cNvSpPr>
                  <a:spLocks/>
                </p:cNvSpPr>
                <p:nvPr/>
              </p:nvSpPr>
              <p:spPr bwMode="auto">
                <a:xfrm>
                  <a:off x="5089" y="2646"/>
                  <a:ext cx="114" cy="88"/>
                </a:xfrm>
                <a:custGeom>
                  <a:avLst/>
                  <a:gdLst>
                    <a:gd name="T0" fmla="*/ 0 w 322"/>
                    <a:gd name="T1" fmla="*/ 0 h 378"/>
                    <a:gd name="T2" fmla="*/ 0 w 322"/>
                    <a:gd name="T3" fmla="*/ 0 h 378"/>
                    <a:gd name="T4" fmla="*/ 0 w 322"/>
                    <a:gd name="T5" fmla="*/ 0 h 378"/>
                    <a:gd name="T6" fmla="*/ 0 w 322"/>
                    <a:gd name="T7" fmla="*/ 0 h 378"/>
                    <a:gd name="T8" fmla="*/ 0 w 322"/>
                    <a:gd name="T9" fmla="*/ 0 h 378"/>
                    <a:gd name="T10" fmla="*/ 0 w 322"/>
                    <a:gd name="T11" fmla="*/ 0 h 378"/>
                    <a:gd name="T12" fmla="*/ 0 w 322"/>
                    <a:gd name="T13" fmla="*/ 0 h 378"/>
                    <a:gd name="T14" fmla="*/ 0 w 322"/>
                    <a:gd name="T15" fmla="*/ 0 h 378"/>
                    <a:gd name="T16" fmla="*/ 0 w 322"/>
                    <a:gd name="T17" fmla="*/ 0 h 378"/>
                    <a:gd name="T18" fmla="*/ 0 w 322"/>
                    <a:gd name="T19" fmla="*/ 0 h 378"/>
                    <a:gd name="T20" fmla="*/ 0 w 322"/>
                    <a:gd name="T21" fmla="*/ 0 h 378"/>
                    <a:gd name="T22" fmla="*/ 0 w 322"/>
                    <a:gd name="T23" fmla="*/ 0 h 378"/>
                    <a:gd name="T24" fmla="*/ 0 w 322"/>
                    <a:gd name="T25" fmla="*/ 0 h 378"/>
                    <a:gd name="T26" fmla="*/ 0 w 322"/>
                    <a:gd name="T27" fmla="*/ 0 h 378"/>
                    <a:gd name="T28" fmla="*/ 0 w 322"/>
                    <a:gd name="T29" fmla="*/ 0 h 378"/>
                    <a:gd name="T30" fmla="*/ 0 w 322"/>
                    <a:gd name="T31" fmla="*/ 0 h 378"/>
                    <a:gd name="T32" fmla="*/ 0 w 322"/>
                    <a:gd name="T33" fmla="*/ 0 h 378"/>
                    <a:gd name="T34" fmla="*/ 0 w 322"/>
                    <a:gd name="T35" fmla="*/ 0 h 378"/>
                    <a:gd name="T36" fmla="*/ 0 w 322"/>
                    <a:gd name="T37" fmla="*/ 0 h 378"/>
                    <a:gd name="T38" fmla="*/ 0 w 322"/>
                    <a:gd name="T39" fmla="*/ 0 h 378"/>
                    <a:gd name="T40" fmla="*/ 0 w 322"/>
                    <a:gd name="T41" fmla="*/ 0 h 378"/>
                    <a:gd name="T42" fmla="*/ 0 w 322"/>
                    <a:gd name="T43" fmla="*/ 0 h 378"/>
                    <a:gd name="T44" fmla="*/ 0 w 322"/>
                    <a:gd name="T45" fmla="*/ 0 h 378"/>
                    <a:gd name="T46" fmla="*/ 0 w 322"/>
                    <a:gd name="T47" fmla="*/ 0 h 378"/>
                    <a:gd name="T48" fmla="*/ 0 w 322"/>
                    <a:gd name="T49" fmla="*/ 0 h 378"/>
                    <a:gd name="T50" fmla="*/ 0 w 322"/>
                    <a:gd name="T51" fmla="*/ 0 h 378"/>
                    <a:gd name="T52" fmla="*/ 0 w 322"/>
                    <a:gd name="T53" fmla="*/ 0 h 378"/>
                    <a:gd name="T54" fmla="*/ 0 w 322"/>
                    <a:gd name="T55" fmla="*/ 0 h 378"/>
                    <a:gd name="T56" fmla="*/ 0 w 322"/>
                    <a:gd name="T57" fmla="*/ 0 h 378"/>
                    <a:gd name="T58" fmla="*/ 0 w 322"/>
                    <a:gd name="T59" fmla="*/ 0 h 378"/>
                    <a:gd name="T60" fmla="*/ 0 w 322"/>
                    <a:gd name="T61" fmla="*/ 0 h 378"/>
                    <a:gd name="T62" fmla="*/ 0 w 322"/>
                    <a:gd name="T63" fmla="*/ 0 h 378"/>
                    <a:gd name="T64" fmla="*/ 0 w 322"/>
                    <a:gd name="T65" fmla="*/ 0 h 378"/>
                    <a:gd name="T66" fmla="*/ 0 w 322"/>
                    <a:gd name="T67" fmla="*/ 0 h 378"/>
                    <a:gd name="T68" fmla="*/ 0 w 322"/>
                    <a:gd name="T69" fmla="*/ 0 h 378"/>
                    <a:gd name="T70" fmla="*/ 0 w 322"/>
                    <a:gd name="T71" fmla="*/ 0 h 378"/>
                    <a:gd name="T72" fmla="*/ 0 w 322"/>
                    <a:gd name="T73" fmla="*/ 0 h 378"/>
                    <a:gd name="T74" fmla="*/ 0 w 322"/>
                    <a:gd name="T75" fmla="*/ 0 h 378"/>
                    <a:gd name="T76" fmla="*/ 0 w 322"/>
                    <a:gd name="T77" fmla="*/ 0 h 378"/>
                    <a:gd name="T78" fmla="*/ 0 w 322"/>
                    <a:gd name="T79" fmla="*/ 0 h 378"/>
                    <a:gd name="T80" fmla="*/ 0 w 322"/>
                    <a:gd name="T81" fmla="*/ 0 h 378"/>
                    <a:gd name="T82" fmla="*/ 0 w 322"/>
                    <a:gd name="T83" fmla="*/ 0 h 378"/>
                    <a:gd name="T84" fmla="*/ 0 w 322"/>
                    <a:gd name="T85" fmla="*/ 0 h 378"/>
                    <a:gd name="T86" fmla="*/ 0 w 322"/>
                    <a:gd name="T87" fmla="*/ 0 h 378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w 322"/>
                    <a:gd name="T133" fmla="*/ 0 h 378"/>
                    <a:gd name="T134" fmla="*/ 322 w 322"/>
                    <a:gd name="T135" fmla="*/ 378 h 378"/>
                  </a:gdLst>
                  <a:ahLst/>
                  <a:cxnLst>
                    <a:cxn ang="T88">
                      <a:pos x="T0" y="T1"/>
                    </a:cxn>
                    <a:cxn ang="T89">
                      <a:pos x="T2" y="T3"/>
                    </a:cxn>
                    <a:cxn ang="T90">
                      <a:pos x="T4" y="T5"/>
                    </a:cxn>
                    <a:cxn ang="T91">
                      <a:pos x="T6" y="T7"/>
                    </a:cxn>
                    <a:cxn ang="T92">
                      <a:pos x="T8" y="T9"/>
                    </a:cxn>
                    <a:cxn ang="T93">
                      <a:pos x="T10" y="T11"/>
                    </a:cxn>
                    <a:cxn ang="T94">
                      <a:pos x="T12" y="T13"/>
                    </a:cxn>
                    <a:cxn ang="T95">
                      <a:pos x="T14" y="T15"/>
                    </a:cxn>
                    <a:cxn ang="T96">
                      <a:pos x="T16" y="T17"/>
                    </a:cxn>
                    <a:cxn ang="T97">
                      <a:pos x="T18" y="T19"/>
                    </a:cxn>
                    <a:cxn ang="T98">
                      <a:pos x="T20" y="T21"/>
                    </a:cxn>
                    <a:cxn ang="T99">
                      <a:pos x="T22" y="T23"/>
                    </a:cxn>
                    <a:cxn ang="T100">
                      <a:pos x="T24" y="T25"/>
                    </a:cxn>
                    <a:cxn ang="T101">
                      <a:pos x="T26" y="T27"/>
                    </a:cxn>
                    <a:cxn ang="T102">
                      <a:pos x="T28" y="T29"/>
                    </a:cxn>
                    <a:cxn ang="T103">
                      <a:pos x="T30" y="T31"/>
                    </a:cxn>
                    <a:cxn ang="T104">
                      <a:pos x="T32" y="T33"/>
                    </a:cxn>
                    <a:cxn ang="T105">
                      <a:pos x="T34" y="T35"/>
                    </a:cxn>
                    <a:cxn ang="T106">
                      <a:pos x="T36" y="T37"/>
                    </a:cxn>
                    <a:cxn ang="T107">
                      <a:pos x="T38" y="T39"/>
                    </a:cxn>
                    <a:cxn ang="T108">
                      <a:pos x="T40" y="T41"/>
                    </a:cxn>
                    <a:cxn ang="T109">
                      <a:pos x="T42" y="T43"/>
                    </a:cxn>
                    <a:cxn ang="T110">
                      <a:pos x="T44" y="T45"/>
                    </a:cxn>
                    <a:cxn ang="T111">
                      <a:pos x="T46" y="T47"/>
                    </a:cxn>
                    <a:cxn ang="T112">
                      <a:pos x="T48" y="T49"/>
                    </a:cxn>
                    <a:cxn ang="T113">
                      <a:pos x="T50" y="T51"/>
                    </a:cxn>
                    <a:cxn ang="T114">
                      <a:pos x="T52" y="T53"/>
                    </a:cxn>
                    <a:cxn ang="T115">
                      <a:pos x="T54" y="T55"/>
                    </a:cxn>
                    <a:cxn ang="T116">
                      <a:pos x="T56" y="T57"/>
                    </a:cxn>
                    <a:cxn ang="T117">
                      <a:pos x="T58" y="T59"/>
                    </a:cxn>
                    <a:cxn ang="T118">
                      <a:pos x="T60" y="T61"/>
                    </a:cxn>
                    <a:cxn ang="T119">
                      <a:pos x="T62" y="T63"/>
                    </a:cxn>
                    <a:cxn ang="T120">
                      <a:pos x="T64" y="T65"/>
                    </a:cxn>
                    <a:cxn ang="T121">
                      <a:pos x="T66" y="T67"/>
                    </a:cxn>
                    <a:cxn ang="T122">
                      <a:pos x="T68" y="T69"/>
                    </a:cxn>
                    <a:cxn ang="T123">
                      <a:pos x="T70" y="T71"/>
                    </a:cxn>
                    <a:cxn ang="T124">
                      <a:pos x="T72" y="T73"/>
                    </a:cxn>
                    <a:cxn ang="T125">
                      <a:pos x="T74" y="T75"/>
                    </a:cxn>
                    <a:cxn ang="T126">
                      <a:pos x="T76" y="T77"/>
                    </a:cxn>
                    <a:cxn ang="T127">
                      <a:pos x="T78" y="T79"/>
                    </a:cxn>
                    <a:cxn ang="T128">
                      <a:pos x="T80" y="T81"/>
                    </a:cxn>
                    <a:cxn ang="T129">
                      <a:pos x="T82" y="T83"/>
                    </a:cxn>
                    <a:cxn ang="T130">
                      <a:pos x="T84" y="T85"/>
                    </a:cxn>
                    <a:cxn ang="T131">
                      <a:pos x="T86" y="T87"/>
                    </a:cxn>
                  </a:cxnLst>
                  <a:rect l="T132" t="T133" r="T134" b="T135"/>
                  <a:pathLst>
                    <a:path w="322" h="378">
                      <a:moveTo>
                        <a:pt x="125" y="49"/>
                      </a:moveTo>
                      <a:lnTo>
                        <a:pt x="100" y="70"/>
                      </a:lnTo>
                      <a:lnTo>
                        <a:pt x="76" y="90"/>
                      </a:lnTo>
                      <a:lnTo>
                        <a:pt x="53" y="115"/>
                      </a:lnTo>
                      <a:lnTo>
                        <a:pt x="34" y="140"/>
                      </a:lnTo>
                      <a:lnTo>
                        <a:pt x="17" y="166"/>
                      </a:lnTo>
                      <a:lnTo>
                        <a:pt x="5" y="195"/>
                      </a:lnTo>
                      <a:lnTo>
                        <a:pt x="0" y="226"/>
                      </a:lnTo>
                      <a:lnTo>
                        <a:pt x="1" y="258"/>
                      </a:lnTo>
                      <a:lnTo>
                        <a:pt x="3" y="266"/>
                      </a:lnTo>
                      <a:lnTo>
                        <a:pt x="5" y="275"/>
                      </a:lnTo>
                      <a:lnTo>
                        <a:pt x="9" y="282"/>
                      </a:lnTo>
                      <a:lnTo>
                        <a:pt x="14" y="290"/>
                      </a:lnTo>
                      <a:lnTo>
                        <a:pt x="19" y="297"/>
                      </a:lnTo>
                      <a:lnTo>
                        <a:pt x="26" y="304"/>
                      </a:lnTo>
                      <a:lnTo>
                        <a:pt x="32" y="310"/>
                      </a:lnTo>
                      <a:lnTo>
                        <a:pt x="41" y="314"/>
                      </a:lnTo>
                      <a:lnTo>
                        <a:pt x="56" y="324"/>
                      </a:lnTo>
                      <a:lnTo>
                        <a:pt x="71" y="332"/>
                      </a:lnTo>
                      <a:lnTo>
                        <a:pt x="86" y="338"/>
                      </a:lnTo>
                      <a:lnTo>
                        <a:pt x="103" y="344"/>
                      </a:lnTo>
                      <a:lnTo>
                        <a:pt x="119" y="350"/>
                      </a:lnTo>
                      <a:lnTo>
                        <a:pt x="136" y="355"/>
                      </a:lnTo>
                      <a:lnTo>
                        <a:pt x="152" y="359"/>
                      </a:lnTo>
                      <a:lnTo>
                        <a:pt x="168" y="363"/>
                      </a:lnTo>
                      <a:lnTo>
                        <a:pt x="186" y="366"/>
                      </a:lnTo>
                      <a:lnTo>
                        <a:pt x="202" y="368"/>
                      </a:lnTo>
                      <a:lnTo>
                        <a:pt x="220" y="371"/>
                      </a:lnTo>
                      <a:lnTo>
                        <a:pt x="238" y="373"/>
                      </a:lnTo>
                      <a:lnTo>
                        <a:pt x="254" y="374"/>
                      </a:lnTo>
                      <a:lnTo>
                        <a:pt x="272" y="375"/>
                      </a:lnTo>
                      <a:lnTo>
                        <a:pt x="289" y="376"/>
                      </a:lnTo>
                      <a:lnTo>
                        <a:pt x="306" y="378"/>
                      </a:lnTo>
                      <a:lnTo>
                        <a:pt x="311" y="378"/>
                      </a:lnTo>
                      <a:lnTo>
                        <a:pt x="316" y="375"/>
                      </a:lnTo>
                      <a:lnTo>
                        <a:pt x="320" y="371"/>
                      </a:lnTo>
                      <a:lnTo>
                        <a:pt x="322" y="366"/>
                      </a:lnTo>
                      <a:lnTo>
                        <a:pt x="322" y="360"/>
                      </a:lnTo>
                      <a:lnTo>
                        <a:pt x="320" y="356"/>
                      </a:lnTo>
                      <a:lnTo>
                        <a:pt x="315" y="352"/>
                      </a:lnTo>
                      <a:lnTo>
                        <a:pt x="309" y="350"/>
                      </a:lnTo>
                      <a:lnTo>
                        <a:pt x="294" y="347"/>
                      </a:lnTo>
                      <a:lnTo>
                        <a:pt x="279" y="344"/>
                      </a:lnTo>
                      <a:lnTo>
                        <a:pt x="263" y="341"/>
                      </a:lnTo>
                      <a:lnTo>
                        <a:pt x="247" y="338"/>
                      </a:lnTo>
                      <a:lnTo>
                        <a:pt x="232" y="336"/>
                      </a:lnTo>
                      <a:lnTo>
                        <a:pt x="216" y="334"/>
                      </a:lnTo>
                      <a:lnTo>
                        <a:pt x="200" y="332"/>
                      </a:lnTo>
                      <a:lnTo>
                        <a:pt x="185" y="328"/>
                      </a:lnTo>
                      <a:lnTo>
                        <a:pt x="170" y="326"/>
                      </a:lnTo>
                      <a:lnTo>
                        <a:pt x="154" y="322"/>
                      </a:lnTo>
                      <a:lnTo>
                        <a:pt x="139" y="318"/>
                      </a:lnTo>
                      <a:lnTo>
                        <a:pt x="124" y="314"/>
                      </a:lnTo>
                      <a:lnTo>
                        <a:pt x="110" y="309"/>
                      </a:lnTo>
                      <a:lnTo>
                        <a:pt x="94" y="303"/>
                      </a:lnTo>
                      <a:lnTo>
                        <a:pt x="80" y="297"/>
                      </a:lnTo>
                      <a:lnTo>
                        <a:pt x="66" y="289"/>
                      </a:lnTo>
                      <a:lnTo>
                        <a:pt x="55" y="281"/>
                      </a:lnTo>
                      <a:lnTo>
                        <a:pt x="45" y="271"/>
                      </a:lnTo>
                      <a:lnTo>
                        <a:pt x="38" y="259"/>
                      </a:lnTo>
                      <a:lnTo>
                        <a:pt x="35" y="245"/>
                      </a:lnTo>
                      <a:lnTo>
                        <a:pt x="34" y="232"/>
                      </a:lnTo>
                      <a:lnTo>
                        <a:pt x="35" y="216"/>
                      </a:lnTo>
                      <a:lnTo>
                        <a:pt x="38" y="200"/>
                      </a:lnTo>
                      <a:lnTo>
                        <a:pt x="43" y="187"/>
                      </a:lnTo>
                      <a:lnTo>
                        <a:pt x="51" y="170"/>
                      </a:lnTo>
                      <a:lnTo>
                        <a:pt x="60" y="152"/>
                      </a:lnTo>
                      <a:lnTo>
                        <a:pt x="71" y="137"/>
                      </a:lnTo>
                      <a:lnTo>
                        <a:pt x="83" y="124"/>
                      </a:lnTo>
                      <a:lnTo>
                        <a:pt x="94" y="110"/>
                      </a:lnTo>
                      <a:lnTo>
                        <a:pt x="107" y="96"/>
                      </a:lnTo>
                      <a:lnTo>
                        <a:pt x="123" y="82"/>
                      </a:lnTo>
                      <a:lnTo>
                        <a:pt x="138" y="69"/>
                      </a:lnTo>
                      <a:lnTo>
                        <a:pt x="153" y="57"/>
                      </a:lnTo>
                      <a:lnTo>
                        <a:pt x="173" y="47"/>
                      </a:lnTo>
                      <a:lnTo>
                        <a:pt x="195" y="38"/>
                      </a:lnTo>
                      <a:lnTo>
                        <a:pt x="218" y="28"/>
                      </a:lnTo>
                      <a:lnTo>
                        <a:pt x="238" y="20"/>
                      </a:lnTo>
                      <a:lnTo>
                        <a:pt x="254" y="13"/>
                      </a:lnTo>
                      <a:lnTo>
                        <a:pt x="264" y="7"/>
                      </a:lnTo>
                      <a:lnTo>
                        <a:pt x="268" y="2"/>
                      </a:lnTo>
                      <a:lnTo>
                        <a:pt x="256" y="0"/>
                      </a:lnTo>
                      <a:lnTo>
                        <a:pt x="240" y="1"/>
                      </a:lnTo>
                      <a:lnTo>
                        <a:pt x="221" y="4"/>
                      </a:lnTo>
                      <a:lnTo>
                        <a:pt x="201" y="10"/>
                      </a:lnTo>
                      <a:lnTo>
                        <a:pt x="180" y="18"/>
                      </a:lnTo>
                      <a:lnTo>
                        <a:pt x="160" y="27"/>
                      </a:lnTo>
                      <a:lnTo>
                        <a:pt x="141" y="38"/>
                      </a:lnTo>
                      <a:lnTo>
                        <a:pt x="125" y="49"/>
                      </a:lnTo>
                      <a:close/>
                    </a:path>
                  </a:pathLst>
                </a:custGeom>
                <a:solidFill>
                  <a:srgbClr val="C9E8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pt-BR"/>
                </a:p>
              </p:txBody>
            </p:sp>
            <p:sp>
              <p:nvSpPr>
                <p:cNvPr id="863" name="Freeform 741"/>
                <p:cNvSpPr>
                  <a:spLocks/>
                </p:cNvSpPr>
                <p:nvPr/>
              </p:nvSpPr>
              <p:spPr bwMode="auto">
                <a:xfrm>
                  <a:off x="5250" y="2643"/>
                  <a:ext cx="99" cy="59"/>
                </a:xfrm>
                <a:custGeom>
                  <a:avLst/>
                  <a:gdLst>
                    <a:gd name="T0" fmla="*/ 0 w 283"/>
                    <a:gd name="T1" fmla="*/ 0 h 252"/>
                    <a:gd name="T2" fmla="*/ 0 w 283"/>
                    <a:gd name="T3" fmla="*/ 0 h 252"/>
                    <a:gd name="T4" fmla="*/ 0 w 283"/>
                    <a:gd name="T5" fmla="*/ 0 h 252"/>
                    <a:gd name="T6" fmla="*/ 0 w 283"/>
                    <a:gd name="T7" fmla="*/ 0 h 252"/>
                    <a:gd name="T8" fmla="*/ 0 w 283"/>
                    <a:gd name="T9" fmla="*/ 0 h 252"/>
                    <a:gd name="T10" fmla="*/ 0 w 283"/>
                    <a:gd name="T11" fmla="*/ 0 h 252"/>
                    <a:gd name="T12" fmla="*/ 0 w 283"/>
                    <a:gd name="T13" fmla="*/ 0 h 252"/>
                    <a:gd name="T14" fmla="*/ 0 w 283"/>
                    <a:gd name="T15" fmla="*/ 0 h 252"/>
                    <a:gd name="T16" fmla="*/ 0 w 283"/>
                    <a:gd name="T17" fmla="*/ 0 h 252"/>
                    <a:gd name="T18" fmla="*/ 0 w 283"/>
                    <a:gd name="T19" fmla="*/ 0 h 252"/>
                    <a:gd name="T20" fmla="*/ 0 w 283"/>
                    <a:gd name="T21" fmla="*/ 0 h 252"/>
                    <a:gd name="T22" fmla="*/ 0 w 283"/>
                    <a:gd name="T23" fmla="*/ 0 h 252"/>
                    <a:gd name="T24" fmla="*/ 0 w 283"/>
                    <a:gd name="T25" fmla="*/ 0 h 252"/>
                    <a:gd name="T26" fmla="*/ 0 w 283"/>
                    <a:gd name="T27" fmla="*/ 0 h 252"/>
                    <a:gd name="T28" fmla="*/ 0 w 283"/>
                    <a:gd name="T29" fmla="*/ 0 h 252"/>
                    <a:gd name="T30" fmla="*/ 0 w 283"/>
                    <a:gd name="T31" fmla="*/ 0 h 252"/>
                    <a:gd name="T32" fmla="*/ 0 w 283"/>
                    <a:gd name="T33" fmla="*/ 0 h 252"/>
                    <a:gd name="T34" fmla="*/ 0 w 283"/>
                    <a:gd name="T35" fmla="*/ 0 h 252"/>
                    <a:gd name="T36" fmla="*/ 0 w 283"/>
                    <a:gd name="T37" fmla="*/ 0 h 252"/>
                    <a:gd name="T38" fmla="*/ 0 w 283"/>
                    <a:gd name="T39" fmla="*/ 0 h 252"/>
                    <a:gd name="T40" fmla="*/ 0 w 283"/>
                    <a:gd name="T41" fmla="*/ 0 h 252"/>
                    <a:gd name="T42" fmla="*/ 0 w 283"/>
                    <a:gd name="T43" fmla="*/ 0 h 252"/>
                    <a:gd name="T44" fmla="*/ 0 w 283"/>
                    <a:gd name="T45" fmla="*/ 0 h 252"/>
                    <a:gd name="T46" fmla="*/ 0 w 283"/>
                    <a:gd name="T47" fmla="*/ 0 h 252"/>
                    <a:gd name="T48" fmla="*/ 0 w 283"/>
                    <a:gd name="T49" fmla="*/ 0 h 252"/>
                    <a:gd name="T50" fmla="*/ 0 w 283"/>
                    <a:gd name="T51" fmla="*/ 0 h 252"/>
                    <a:gd name="T52" fmla="*/ 0 w 283"/>
                    <a:gd name="T53" fmla="*/ 0 h 252"/>
                    <a:gd name="T54" fmla="*/ 0 w 283"/>
                    <a:gd name="T55" fmla="*/ 0 h 252"/>
                    <a:gd name="T56" fmla="*/ 0 w 283"/>
                    <a:gd name="T57" fmla="*/ 0 h 252"/>
                    <a:gd name="T58" fmla="*/ 0 w 283"/>
                    <a:gd name="T59" fmla="*/ 0 h 252"/>
                    <a:gd name="T60" fmla="*/ 0 w 283"/>
                    <a:gd name="T61" fmla="*/ 0 h 252"/>
                    <a:gd name="T62" fmla="*/ 0 w 283"/>
                    <a:gd name="T63" fmla="*/ 0 h 252"/>
                    <a:gd name="T64" fmla="*/ 0 w 283"/>
                    <a:gd name="T65" fmla="*/ 0 h 252"/>
                    <a:gd name="T66" fmla="*/ 0 w 283"/>
                    <a:gd name="T67" fmla="*/ 0 h 252"/>
                    <a:gd name="T68" fmla="*/ 0 w 283"/>
                    <a:gd name="T69" fmla="*/ 0 h 252"/>
                    <a:gd name="T70" fmla="*/ 0 w 283"/>
                    <a:gd name="T71" fmla="*/ 0 h 252"/>
                    <a:gd name="T72" fmla="*/ 0 w 283"/>
                    <a:gd name="T73" fmla="*/ 0 h 252"/>
                    <a:gd name="T74" fmla="*/ 0 w 283"/>
                    <a:gd name="T75" fmla="*/ 0 h 252"/>
                    <a:gd name="T76" fmla="*/ 0 w 283"/>
                    <a:gd name="T77" fmla="*/ 0 h 252"/>
                    <a:gd name="T78" fmla="*/ 0 w 283"/>
                    <a:gd name="T79" fmla="*/ 0 h 252"/>
                    <a:gd name="T80" fmla="*/ 0 w 283"/>
                    <a:gd name="T81" fmla="*/ 0 h 252"/>
                    <a:gd name="T82" fmla="*/ 0 w 283"/>
                    <a:gd name="T83" fmla="*/ 0 h 252"/>
                    <a:gd name="T84" fmla="*/ 0 w 283"/>
                    <a:gd name="T85" fmla="*/ 0 h 252"/>
                    <a:gd name="T86" fmla="*/ 0 w 283"/>
                    <a:gd name="T87" fmla="*/ 0 h 252"/>
                    <a:gd name="T88" fmla="*/ 0 w 283"/>
                    <a:gd name="T89" fmla="*/ 0 h 252"/>
                    <a:gd name="T90" fmla="*/ 0 w 283"/>
                    <a:gd name="T91" fmla="*/ 0 h 252"/>
                    <a:gd name="T92" fmla="*/ 0 w 283"/>
                    <a:gd name="T93" fmla="*/ 0 h 252"/>
                    <a:gd name="T94" fmla="*/ 0 w 283"/>
                    <a:gd name="T95" fmla="*/ 0 h 252"/>
                    <a:gd name="T96" fmla="*/ 0 w 283"/>
                    <a:gd name="T97" fmla="*/ 0 h 252"/>
                    <a:gd name="T98" fmla="*/ 0 w 283"/>
                    <a:gd name="T99" fmla="*/ 0 h 252"/>
                    <a:gd name="T100" fmla="*/ 0 w 283"/>
                    <a:gd name="T101" fmla="*/ 0 h 252"/>
                    <a:gd name="T102" fmla="*/ 0 w 283"/>
                    <a:gd name="T103" fmla="*/ 0 h 252"/>
                    <a:gd name="T104" fmla="*/ 0 w 283"/>
                    <a:gd name="T105" fmla="*/ 0 h 252"/>
                    <a:gd name="T106" fmla="*/ 0 w 283"/>
                    <a:gd name="T107" fmla="*/ 0 h 252"/>
                    <a:gd name="T108" fmla="*/ 0 w 283"/>
                    <a:gd name="T109" fmla="*/ 0 h 252"/>
                    <a:gd name="T110" fmla="*/ 0 w 283"/>
                    <a:gd name="T111" fmla="*/ 0 h 252"/>
                    <a:gd name="T112" fmla="*/ 0 w 283"/>
                    <a:gd name="T113" fmla="*/ 0 h 252"/>
                    <a:gd name="T114" fmla="*/ 0 w 283"/>
                    <a:gd name="T115" fmla="*/ 0 h 252"/>
                    <a:gd name="T116" fmla="*/ 0 w 283"/>
                    <a:gd name="T117" fmla="*/ 0 h 252"/>
                    <a:gd name="T118" fmla="*/ 0 w 283"/>
                    <a:gd name="T119" fmla="*/ 0 h 252"/>
                    <a:gd name="T120" fmla="*/ 0 w 283"/>
                    <a:gd name="T121" fmla="*/ 0 h 252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w 283"/>
                    <a:gd name="T184" fmla="*/ 0 h 252"/>
                    <a:gd name="T185" fmla="*/ 283 w 283"/>
                    <a:gd name="T186" fmla="*/ 252 h 252"/>
                  </a:gdLst>
                  <a:ahLst/>
                  <a:cxnLst>
                    <a:cxn ang="T122">
                      <a:pos x="T0" y="T1"/>
                    </a:cxn>
                    <a:cxn ang="T123">
                      <a:pos x="T2" y="T3"/>
                    </a:cxn>
                    <a:cxn ang="T124">
                      <a:pos x="T4" y="T5"/>
                    </a:cxn>
                    <a:cxn ang="T125">
                      <a:pos x="T6" y="T7"/>
                    </a:cxn>
                    <a:cxn ang="T126">
                      <a:pos x="T8" y="T9"/>
                    </a:cxn>
                    <a:cxn ang="T127">
                      <a:pos x="T10" y="T11"/>
                    </a:cxn>
                    <a:cxn ang="T128">
                      <a:pos x="T12" y="T13"/>
                    </a:cxn>
                    <a:cxn ang="T129">
                      <a:pos x="T14" y="T15"/>
                    </a:cxn>
                    <a:cxn ang="T130">
                      <a:pos x="T16" y="T17"/>
                    </a:cxn>
                    <a:cxn ang="T131">
                      <a:pos x="T18" y="T19"/>
                    </a:cxn>
                    <a:cxn ang="T132">
                      <a:pos x="T20" y="T21"/>
                    </a:cxn>
                    <a:cxn ang="T133">
                      <a:pos x="T22" y="T23"/>
                    </a:cxn>
                    <a:cxn ang="T134">
                      <a:pos x="T24" y="T25"/>
                    </a:cxn>
                    <a:cxn ang="T135">
                      <a:pos x="T26" y="T27"/>
                    </a:cxn>
                    <a:cxn ang="T136">
                      <a:pos x="T28" y="T29"/>
                    </a:cxn>
                    <a:cxn ang="T137">
                      <a:pos x="T30" y="T31"/>
                    </a:cxn>
                    <a:cxn ang="T138">
                      <a:pos x="T32" y="T33"/>
                    </a:cxn>
                    <a:cxn ang="T139">
                      <a:pos x="T34" y="T35"/>
                    </a:cxn>
                    <a:cxn ang="T140">
                      <a:pos x="T36" y="T37"/>
                    </a:cxn>
                    <a:cxn ang="T141">
                      <a:pos x="T38" y="T39"/>
                    </a:cxn>
                    <a:cxn ang="T142">
                      <a:pos x="T40" y="T41"/>
                    </a:cxn>
                    <a:cxn ang="T143">
                      <a:pos x="T42" y="T43"/>
                    </a:cxn>
                    <a:cxn ang="T144">
                      <a:pos x="T44" y="T45"/>
                    </a:cxn>
                    <a:cxn ang="T145">
                      <a:pos x="T46" y="T47"/>
                    </a:cxn>
                    <a:cxn ang="T146">
                      <a:pos x="T48" y="T49"/>
                    </a:cxn>
                    <a:cxn ang="T147">
                      <a:pos x="T50" y="T51"/>
                    </a:cxn>
                    <a:cxn ang="T148">
                      <a:pos x="T52" y="T53"/>
                    </a:cxn>
                    <a:cxn ang="T149">
                      <a:pos x="T54" y="T55"/>
                    </a:cxn>
                    <a:cxn ang="T150">
                      <a:pos x="T56" y="T57"/>
                    </a:cxn>
                    <a:cxn ang="T151">
                      <a:pos x="T58" y="T59"/>
                    </a:cxn>
                    <a:cxn ang="T152">
                      <a:pos x="T60" y="T61"/>
                    </a:cxn>
                    <a:cxn ang="T153">
                      <a:pos x="T62" y="T63"/>
                    </a:cxn>
                    <a:cxn ang="T154">
                      <a:pos x="T64" y="T65"/>
                    </a:cxn>
                    <a:cxn ang="T155">
                      <a:pos x="T66" y="T67"/>
                    </a:cxn>
                    <a:cxn ang="T156">
                      <a:pos x="T68" y="T69"/>
                    </a:cxn>
                    <a:cxn ang="T157">
                      <a:pos x="T70" y="T71"/>
                    </a:cxn>
                    <a:cxn ang="T158">
                      <a:pos x="T72" y="T73"/>
                    </a:cxn>
                    <a:cxn ang="T159">
                      <a:pos x="T74" y="T75"/>
                    </a:cxn>
                    <a:cxn ang="T160">
                      <a:pos x="T76" y="T77"/>
                    </a:cxn>
                    <a:cxn ang="T161">
                      <a:pos x="T78" y="T79"/>
                    </a:cxn>
                    <a:cxn ang="T162">
                      <a:pos x="T80" y="T81"/>
                    </a:cxn>
                    <a:cxn ang="T163">
                      <a:pos x="T82" y="T83"/>
                    </a:cxn>
                    <a:cxn ang="T164">
                      <a:pos x="T84" y="T85"/>
                    </a:cxn>
                    <a:cxn ang="T165">
                      <a:pos x="T86" y="T87"/>
                    </a:cxn>
                    <a:cxn ang="T166">
                      <a:pos x="T88" y="T89"/>
                    </a:cxn>
                    <a:cxn ang="T167">
                      <a:pos x="T90" y="T91"/>
                    </a:cxn>
                    <a:cxn ang="T168">
                      <a:pos x="T92" y="T93"/>
                    </a:cxn>
                    <a:cxn ang="T169">
                      <a:pos x="T94" y="T95"/>
                    </a:cxn>
                    <a:cxn ang="T170">
                      <a:pos x="T96" y="T97"/>
                    </a:cxn>
                    <a:cxn ang="T171">
                      <a:pos x="T98" y="T99"/>
                    </a:cxn>
                    <a:cxn ang="T172">
                      <a:pos x="T100" y="T101"/>
                    </a:cxn>
                    <a:cxn ang="T173">
                      <a:pos x="T102" y="T103"/>
                    </a:cxn>
                    <a:cxn ang="T174">
                      <a:pos x="T104" y="T105"/>
                    </a:cxn>
                    <a:cxn ang="T175">
                      <a:pos x="T106" y="T107"/>
                    </a:cxn>
                    <a:cxn ang="T176">
                      <a:pos x="T108" y="T109"/>
                    </a:cxn>
                    <a:cxn ang="T177">
                      <a:pos x="T110" y="T111"/>
                    </a:cxn>
                    <a:cxn ang="T178">
                      <a:pos x="T112" y="T113"/>
                    </a:cxn>
                    <a:cxn ang="T179">
                      <a:pos x="T114" y="T115"/>
                    </a:cxn>
                    <a:cxn ang="T180">
                      <a:pos x="T116" y="T117"/>
                    </a:cxn>
                    <a:cxn ang="T181">
                      <a:pos x="T118" y="T119"/>
                    </a:cxn>
                    <a:cxn ang="T182">
                      <a:pos x="T120" y="T121"/>
                    </a:cxn>
                  </a:cxnLst>
                  <a:rect l="T183" t="T184" r="T185" b="T186"/>
                  <a:pathLst>
                    <a:path w="283" h="252">
                      <a:moveTo>
                        <a:pt x="235" y="77"/>
                      </a:moveTo>
                      <a:lnTo>
                        <a:pt x="248" y="91"/>
                      </a:lnTo>
                      <a:lnTo>
                        <a:pt x="256" y="107"/>
                      </a:lnTo>
                      <a:lnTo>
                        <a:pt x="259" y="124"/>
                      </a:lnTo>
                      <a:lnTo>
                        <a:pt x="259" y="142"/>
                      </a:lnTo>
                      <a:lnTo>
                        <a:pt x="257" y="157"/>
                      </a:lnTo>
                      <a:lnTo>
                        <a:pt x="252" y="170"/>
                      </a:lnTo>
                      <a:lnTo>
                        <a:pt x="244" y="183"/>
                      </a:lnTo>
                      <a:lnTo>
                        <a:pt x="236" y="193"/>
                      </a:lnTo>
                      <a:lnTo>
                        <a:pt x="225" y="204"/>
                      </a:lnTo>
                      <a:lnTo>
                        <a:pt x="215" y="214"/>
                      </a:lnTo>
                      <a:lnTo>
                        <a:pt x="204" y="224"/>
                      </a:lnTo>
                      <a:lnTo>
                        <a:pt x="194" y="234"/>
                      </a:lnTo>
                      <a:lnTo>
                        <a:pt x="191" y="238"/>
                      </a:lnTo>
                      <a:lnTo>
                        <a:pt x="191" y="241"/>
                      </a:lnTo>
                      <a:lnTo>
                        <a:pt x="191" y="245"/>
                      </a:lnTo>
                      <a:lnTo>
                        <a:pt x="194" y="248"/>
                      </a:lnTo>
                      <a:lnTo>
                        <a:pt x="197" y="250"/>
                      </a:lnTo>
                      <a:lnTo>
                        <a:pt x="202" y="252"/>
                      </a:lnTo>
                      <a:lnTo>
                        <a:pt x="205" y="250"/>
                      </a:lnTo>
                      <a:lnTo>
                        <a:pt x="209" y="248"/>
                      </a:lnTo>
                      <a:lnTo>
                        <a:pt x="232" y="233"/>
                      </a:lnTo>
                      <a:lnTo>
                        <a:pt x="252" y="214"/>
                      </a:lnTo>
                      <a:lnTo>
                        <a:pt x="268" y="192"/>
                      </a:lnTo>
                      <a:lnTo>
                        <a:pt x="278" y="167"/>
                      </a:lnTo>
                      <a:lnTo>
                        <a:pt x="283" y="141"/>
                      </a:lnTo>
                      <a:lnTo>
                        <a:pt x="280" y="115"/>
                      </a:lnTo>
                      <a:lnTo>
                        <a:pt x="271" y="91"/>
                      </a:lnTo>
                      <a:lnTo>
                        <a:pt x="252" y="69"/>
                      </a:lnTo>
                      <a:lnTo>
                        <a:pt x="238" y="57"/>
                      </a:lnTo>
                      <a:lnTo>
                        <a:pt x="222" y="48"/>
                      </a:lnTo>
                      <a:lnTo>
                        <a:pt x="204" y="39"/>
                      </a:lnTo>
                      <a:lnTo>
                        <a:pt x="184" y="31"/>
                      </a:lnTo>
                      <a:lnTo>
                        <a:pt x="164" y="23"/>
                      </a:lnTo>
                      <a:lnTo>
                        <a:pt x="144" y="17"/>
                      </a:lnTo>
                      <a:lnTo>
                        <a:pt x="123" y="13"/>
                      </a:lnTo>
                      <a:lnTo>
                        <a:pt x="103" y="8"/>
                      </a:lnTo>
                      <a:lnTo>
                        <a:pt x="83" y="5"/>
                      </a:lnTo>
                      <a:lnTo>
                        <a:pt x="66" y="2"/>
                      </a:lnTo>
                      <a:lnTo>
                        <a:pt x="48" y="0"/>
                      </a:lnTo>
                      <a:lnTo>
                        <a:pt x="34" y="0"/>
                      </a:lnTo>
                      <a:lnTo>
                        <a:pt x="21" y="0"/>
                      </a:lnTo>
                      <a:lnTo>
                        <a:pt x="11" y="0"/>
                      </a:lnTo>
                      <a:lnTo>
                        <a:pt x="4" y="2"/>
                      </a:lnTo>
                      <a:lnTo>
                        <a:pt x="0" y="5"/>
                      </a:lnTo>
                      <a:lnTo>
                        <a:pt x="12" y="7"/>
                      </a:lnTo>
                      <a:lnTo>
                        <a:pt x="24" y="8"/>
                      </a:lnTo>
                      <a:lnTo>
                        <a:pt x="38" y="10"/>
                      </a:lnTo>
                      <a:lnTo>
                        <a:pt x="52" y="13"/>
                      </a:lnTo>
                      <a:lnTo>
                        <a:pt x="66" y="16"/>
                      </a:lnTo>
                      <a:lnTo>
                        <a:pt x="82" y="18"/>
                      </a:lnTo>
                      <a:lnTo>
                        <a:pt x="98" y="22"/>
                      </a:lnTo>
                      <a:lnTo>
                        <a:pt x="114" y="25"/>
                      </a:lnTo>
                      <a:lnTo>
                        <a:pt x="129" y="30"/>
                      </a:lnTo>
                      <a:lnTo>
                        <a:pt x="146" y="34"/>
                      </a:lnTo>
                      <a:lnTo>
                        <a:pt x="162" y="39"/>
                      </a:lnTo>
                      <a:lnTo>
                        <a:pt x="177" y="45"/>
                      </a:lnTo>
                      <a:lnTo>
                        <a:pt x="193" y="52"/>
                      </a:lnTo>
                      <a:lnTo>
                        <a:pt x="208" y="60"/>
                      </a:lnTo>
                      <a:lnTo>
                        <a:pt x="222" y="68"/>
                      </a:lnTo>
                      <a:lnTo>
                        <a:pt x="235" y="77"/>
                      </a:lnTo>
                      <a:close/>
                    </a:path>
                  </a:pathLst>
                </a:custGeom>
                <a:solidFill>
                  <a:srgbClr val="C9E8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pt-BR"/>
                </a:p>
              </p:txBody>
            </p:sp>
            <p:sp>
              <p:nvSpPr>
                <p:cNvPr id="864" name="Freeform 742"/>
                <p:cNvSpPr>
                  <a:spLocks/>
                </p:cNvSpPr>
                <p:nvPr/>
              </p:nvSpPr>
              <p:spPr bwMode="auto">
                <a:xfrm>
                  <a:off x="5047" y="2671"/>
                  <a:ext cx="40" cy="55"/>
                </a:xfrm>
                <a:custGeom>
                  <a:avLst/>
                  <a:gdLst>
                    <a:gd name="T0" fmla="*/ 0 w 114"/>
                    <a:gd name="T1" fmla="*/ 0 h 238"/>
                    <a:gd name="T2" fmla="*/ 0 w 114"/>
                    <a:gd name="T3" fmla="*/ 0 h 238"/>
                    <a:gd name="T4" fmla="*/ 0 w 114"/>
                    <a:gd name="T5" fmla="*/ 0 h 238"/>
                    <a:gd name="T6" fmla="*/ 0 w 114"/>
                    <a:gd name="T7" fmla="*/ 0 h 238"/>
                    <a:gd name="T8" fmla="*/ 0 w 114"/>
                    <a:gd name="T9" fmla="*/ 0 h 238"/>
                    <a:gd name="T10" fmla="*/ 0 w 114"/>
                    <a:gd name="T11" fmla="*/ 0 h 238"/>
                    <a:gd name="T12" fmla="*/ 0 w 114"/>
                    <a:gd name="T13" fmla="*/ 0 h 238"/>
                    <a:gd name="T14" fmla="*/ 0 w 114"/>
                    <a:gd name="T15" fmla="*/ 0 h 238"/>
                    <a:gd name="T16" fmla="*/ 0 w 114"/>
                    <a:gd name="T17" fmla="*/ 0 h 238"/>
                    <a:gd name="T18" fmla="*/ 0 w 114"/>
                    <a:gd name="T19" fmla="*/ 0 h 238"/>
                    <a:gd name="T20" fmla="*/ 0 w 114"/>
                    <a:gd name="T21" fmla="*/ 0 h 238"/>
                    <a:gd name="T22" fmla="*/ 0 w 114"/>
                    <a:gd name="T23" fmla="*/ 0 h 238"/>
                    <a:gd name="T24" fmla="*/ 0 w 114"/>
                    <a:gd name="T25" fmla="*/ 0 h 238"/>
                    <a:gd name="T26" fmla="*/ 0 w 114"/>
                    <a:gd name="T27" fmla="*/ 0 h 238"/>
                    <a:gd name="T28" fmla="*/ 0 w 114"/>
                    <a:gd name="T29" fmla="*/ 0 h 238"/>
                    <a:gd name="T30" fmla="*/ 0 w 114"/>
                    <a:gd name="T31" fmla="*/ 0 h 238"/>
                    <a:gd name="T32" fmla="*/ 0 w 114"/>
                    <a:gd name="T33" fmla="*/ 0 h 238"/>
                    <a:gd name="T34" fmla="*/ 0 w 114"/>
                    <a:gd name="T35" fmla="*/ 0 h 238"/>
                    <a:gd name="T36" fmla="*/ 0 w 114"/>
                    <a:gd name="T37" fmla="*/ 0 h 238"/>
                    <a:gd name="T38" fmla="*/ 0 w 114"/>
                    <a:gd name="T39" fmla="*/ 0 h 238"/>
                    <a:gd name="T40" fmla="*/ 0 w 114"/>
                    <a:gd name="T41" fmla="*/ 0 h 238"/>
                    <a:gd name="T42" fmla="*/ 0 w 114"/>
                    <a:gd name="T43" fmla="*/ 0 h 238"/>
                    <a:gd name="T44" fmla="*/ 0 w 114"/>
                    <a:gd name="T45" fmla="*/ 0 h 238"/>
                    <a:gd name="T46" fmla="*/ 0 w 114"/>
                    <a:gd name="T47" fmla="*/ 0 h 238"/>
                    <a:gd name="T48" fmla="*/ 0 w 114"/>
                    <a:gd name="T49" fmla="*/ 0 h 238"/>
                    <a:gd name="T50" fmla="*/ 0 w 114"/>
                    <a:gd name="T51" fmla="*/ 0 h 238"/>
                    <a:gd name="T52" fmla="*/ 0 w 114"/>
                    <a:gd name="T53" fmla="*/ 0 h 238"/>
                    <a:gd name="T54" fmla="*/ 0 w 114"/>
                    <a:gd name="T55" fmla="*/ 0 h 238"/>
                    <a:gd name="T56" fmla="*/ 0 w 114"/>
                    <a:gd name="T57" fmla="*/ 0 h 238"/>
                    <a:gd name="T58" fmla="*/ 0 w 114"/>
                    <a:gd name="T59" fmla="*/ 0 h 238"/>
                    <a:gd name="T60" fmla="*/ 0 w 114"/>
                    <a:gd name="T61" fmla="*/ 0 h 238"/>
                    <a:gd name="T62" fmla="*/ 0 w 114"/>
                    <a:gd name="T63" fmla="*/ 0 h 238"/>
                    <a:gd name="T64" fmla="*/ 0 w 114"/>
                    <a:gd name="T65" fmla="*/ 0 h 238"/>
                    <a:gd name="T66" fmla="*/ 0 w 114"/>
                    <a:gd name="T67" fmla="*/ 0 h 238"/>
                    <a:gd name="T68" fmla="*/ 0 w 114"/>
                    <a:gd name="T69" fmla="*/ 0 h 238"/>
                    <a:gd name="T70" fmla="*/ 0 w 114"/>
                    <a:gd name="T71" fmla="*/ 0 h 238"/>
                    <a:gd name="T72" fmla="*/ 0 w 114"/>
                    <a:gd name="T73" fmla="*/ 0 h 238"/>
                    <a:gd name="T74" fmla="*/ 0 w 114"/>
                    <a:gd name="T75" fmla="*/ 0 h 238"/>
                    <a:gd name="T76" fmla="*/ 0 w 114"/>
                    <a:gd name="T77" fmla="*/ 0 h 238"/>
                    <a:gd name="T78" fmla="*/ 0 w 114"/>
                    <a:gd name="T79" fmla="*/ 0 h 238"/>
                    <a:gd name="T80" fmla="*/ 0 w 114"/>
                    <a:gd name="T81" fmla="*/ 0 h 238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w 114"/>
                    <a:gd name="T124" fmla="*/ 0 h 238"/>
                    <a:gd name="T125" fmla="*/ 114 w 114"/>
                    <a:gd name="T126" fmla="*/ 238 h 238"/>
                  </a:gdLst>
                  <a:ahLst/>
                  <a:cxnLst>
                    <a:cxn ang="T82">
                      <a:pos x="T0" y="T1"/>
                    </a:cxn>
                    <a:cxn ang="T83">
                      <a:pos x="T2" y="T3"/>
                    </a:cxn>
                    <a:cxn ang="T84">
                      <a:pos x="T4" y="T5"/>
                    </a:cxn>
                    <a:cxn ang="T85">
                      <a:pos x="T6" y="T7"/>
                    </a:cxn>
                    <a:cxn ang="T86">
                      <a:pos x="T8" y="T9"/>
                    </a:cxn>
                    <a:cxn ang="T87">
                      <a:pos x="T10" y="T11"/>
                    </a:cxn>
                    <a:cxn ang="T88">
                      <a:pos x="T12" y="T13"/>
                    </a:cxn>
                    <a:cxn ang="T89">
                      <a:pos x="T14" y="T15"/>
                    </a:cxn>
                    <a:cxn ang="T90">
                      <a:pos x="T16" y="T17"/>
                    </a:cxn>
                    <a:cxn ang="T91">
                      <a:pos x="T18" y="T19"/>
                    </a:cxn>
                    <a:cxn ang="T92">
                      <a:pos x="T20" y="T21"/>
                    </a:cxn>
                    <a:cxn ang="T93">
                      <a:pos x="T22" y="T23"/>
                    </a:cxn>
                    <a:cxn ang="T94">
                      <a:pos x="T24" y="T25"/>
                    </a:cxn>
                    <a:cxn ang="T95">
                      <a:pos x="T26" y="T27"/>
                    </a:cxn>
                    <a:cxn ang="T96">
                      <a:pos x="T28" y="T29"/>
                    </a:cxn>
                    <a:cxn ang="T97">
                      <a:pos x="T30" y="T31"/>
                    </a:cxn>
                    <a:cxn ang="T98">
                      <a:pos x="T32" y="T33"/>
                    </a:cxn>
                    <a:cxn ang="T99">
                      <a:pos x="T34" y="T35"/>
                    </a:cxn>
                    <a:cxn ang="T100">
                      <a:pos x="T36" y="T37"/>
                    </a:cxn>
                    <a:cxn ang="T101">
                      <a:pos x="T38" y="T39"/>
                    </a:cxn>
                    <a:cxn ang="T102">
                      <a:pos x="T40" y="T41"/>
                    </a:cxn>
                    <a:cxn ang="T103">
                      <a:pos x="T42" y="T43"/>
                    </a:cxn>
                    <a:cxn ang="T104">
                      <a:pos x="T44" y="T45"/>
                    </a:cxn>
                    <a:cxn ang="T105">
                      <a:pos x="T46" y="T47"/>
                    </a:cxn>
                    <a:cxn ang="T106">
                      <a:pos x="T48" y="T49"/>
                    </a:cxn>
                    <a:cxn ang="T107">
                      <a:pos x="T50" y="T51"/>
                    </a:cxn>
                    <a:cxn ang="T108">
                      <a:pos x="T52" y="T53"/>
                    </a:cxn>
                    <a:cxn ang="T109">
                      <a:pos x="T54" y="T55"/>
                    </a:cxn>
                    <a:cxn ang="T110">
                      <a:pos x="T56" y="T57"/>
                    </a:cxn>
                    <a:cxn ang="T111">
                      <a:pos x="T58" y="T59"/>
                    </a:cxn>
                    <a:cxn ang="T112">
                      <a:pos x="T60" y="T61"/>
                    </a:cxn>
                    <a:cxn ang="T113">
                      <a:pos x="T62" y="T63"/>
                    </a:cxn>
                    <a:cxn ang="T114">
                      <a:pos x="T64" y="T65"/>
                    </a:cxn>
                    <a:cxn ang="T115">
                      <a:pos x="T66" y="T67"/>
                    </a:cxn>
                    <a:cxn ang="T116">
                      <a:pos x="T68" y="T69"/>
                    </a:cxn>
                    <a:cxn ang="T117">
                      <a:pos x="T70" y="T71"/>
                    </a:cxn>
                    <a:cxn ang="T118">
                      <a:pos x="T72" y="T73"/>
                    </a:cxn>
                    <a:cxn ang="T119">
                      <a:pos x="T74" y="T75"/>
                    </a:cxn>
                    <a:cxn ang="T120">
                      <a:pos x="T76" y="T77"/>
                    </a:cxn>
                    <a:cxn ang="T121">
                      <a:pos x="T78" y="T79"/>
                    </a:cxn>
                    <a:cxn ang="T122">
                      <a:pos x="T80" y="T81"/>
                    </a:cxn>
                  </a:cxnLst>
                  <a:rect l="T123" t="T124" r="T125" b="T126"/>
                  <a:pathLst>
                    <a:path w="114" h="238">
                      <a:moveTo>
                        <a:pt x="0" y="130"/>
                      </a:moveTo>
                      <a:lnTo>
                        <a:pt x="0" y="149"/>
                      </a:lnTo>
                      <a:lnTo>
                        <a:pt x="4" y="168"/>
                      </a:lnTo>
                      <a:lnTo>
                        <a:pt x="12" y="185"/>
                      </a:lnTo>
                      <a:lnTo>
                        <a:pt x="24" y="200"/>
                      </a:lnTo>
                      <a:lnTo>
                        <a:pt x="38" y="213"/>
                      </a:lnTo>
                      <a:lnTo>
                        <a:pt x="55" y="224"/>
                      </a:lnTo>
                      <a:lnTo>
                        <a:pt x="73" y="232"/>
                      </a:lnTo>
                      <a:lnTo>
                        <a:pt x="92" y="237"/>
                      </a:lnTo>
                      <a:lnTo>
                        <a:pt x="98" y="238"/>
                      </a:lnTo>
                      <a:lnTo>
                        <a:pt x="104" y="235"/>
                      </a:lnTo>
                      <a:lnTo>
                        <a:pt x="109" y="232"/>
                      </a:lnTo>
                      <a:lnTo>
                        <a:pt x="111" y="227"/>
                      </a:lnTo>
                      <a:lnTo>
                        <a:pt x="111" y="222"/>
                      </a:lnTo>
                      <a:lnTo>
                        <a:pt x="110" y="216"/>
                      </a:lnTo>
                      <a:lnTo>
                        <a:pt x="106" y="211"/>
                      </a:lnTo>
                      <a:lnTo>
                        <a:pt x="100" y="209"/>
                      </a:lnTo>
                      <a:lnTo>
                        <a:pt x="82" y="202"/>
                      </a:lnTo>
                      <a:lnTo>
                        <a:pt x="64" y="193"/>
                      </a:lnTo>
                      <a:lnTo>
                        <a:pt x="50" y="180"/>
                      </a:lnTo>
                      <a:lnTo>
                        <a:pt x="39" y="167"/>
                      </a:lnTo>
                      <a:lnTo>
                        <a:pt x="32" y="149"/>
                      </a:lnTo>
                      <a:lnTo>
                        <a:pt x="29" y="131"/>
                      </a:lnTo>
                      <a:lnTo>
                        <a:pt x="29" y="111"/>
                      </a:lnTo>
                      <a:lnTo>
                        <a:pt x="35" y="91"/>
                      </a:lnTo>
                      <a:lnTo>
                        <a:pt x="42" y="76"/>
                      </a:lnTo>
                      <a:lnTo>
                        <a:pt x="51" y="62"/>
                      </a:lnTo>
                      <a:lnTo>
                        <a:pt x="62" y="49"/>
                      </a:lnTo>
                      <a:lnTo>
                        <a:pt x="73" y="38"/>
                      </a:lnTo>
                      <a:lnTo>
                        <a:pt x="84" y="28"/>
                      </a:lnTo>
                      <a:lnTo>
                        <a:pt x="96" y="18"/>
                      </a:lnTo>
                      <a:lnTo>
                        <a:pt x="106" y="9"/>
                      </a:lnTo>
                      <a:lnTo>
                        <a:pt x="114" y="1"/>
                      </a:lnTo>
                      <a:lnTo>
                        <a:pt x="106" y="0"/>
                      </a:lnTo>
                      <a:lnTo>
                        <a:pt x="93" y="6"/>
                      </a:lnTo>
                      <a:lnTo>
                        <a:pt x="76" y="18"/>
                      </a:lnTo>
                      <a:lnTo>
                        <a:pt x="56" y="36"/>
                      </a:lnTo>
                      <a:lnTo>
                        <a:pt x="37" y="57"/>
                      </a:lnTo>
                      <a:lnTo>
                        <a:pt x="20" y="80"/>
                      </a:lnTo>
                      <a:lnTo>
                        <a:pt x="7" y="106"/>
                      </a:lnTo>
                      <a:lnTo>
                        <a:pt x="0" y="130"/>
                      </a:lnTo>
                      <a:close/>
                    </a:path>
                  </a:pathLst>
                </a:custGeom>
                <a:solidFill>
                  <a:srgbClr val="C9E8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pt-BR"/>
                </a:p>
              </p:txBody>
            </p:sp>
            <p:sp>
              <p:nvSpPr>
                <p:cNvPr id="865" name="Freeform 743"/>
                <p:cNvSpPr>
                  <a:spLocks/>
                </p:cNvSpPr>
                <p:nvPr/>
              </p:nvSpPr>
              <p:spPr bwMode="auto">
                <a:xfrm>
                  <a:off x="5330" y="2639"/>
                  <a:ext cx="87" cy="73"/>
                </a:xfrm>
                <a:custGeom>
                  <a:avLst/>
                  <a:gdLst>
                    <a:gd name="T0" fmla="*/ 0 w 246"/>
                    <a:gd name="T1" fmla="*/ 0 h 310"/>
                    <a:gd name="T2" fmla="*/ 0 w 246"/>
                    <a:gd name="T3" fmla="*/ 0 h 310"/>
                    <a:gd name="T4" fmla="*/ 0 w 246"/>
                    <a:gd name="T5" fmla="*/ 0 h 310"/>
                    <a:gd name="T6" fmla="*/ 0 w 246"/>
                    <a:gd name="T7" fmla="*/ 0 h 310"/>
                    <a:gd name="T8" fmla="*/ 0 w 246"/>
                    <a:gd name="T9" fmla="*/ 0 h 310"/>
                    <a:gd name="T10" fmla="*/ 0 w 246"/>
                    <a:gd name="T11" fmla="*/ 0 h 310"/>
                    <a:gd name="T12" fmla="*/ 0 w 246"/>
                    <a:gd name="T13" fmla="*/ 0 h 310"/>
                    <a:gd name="T14" fmla="*/ 0 w 246"/>
                    <a:gd name="T15" fmla="*/ 0 h 310"/>
                    <a:gd name="T16" fmla="*/ 0 w 246"/>
                    <a:gd name="T17" fmla="*/ 0 h 310"/>
                    <a:gd name="T18" fmla="*/ 0 w 246"/>
                    <a:gd name="T19" fmla="*/ 0 h 310"/>
                    <a:gd name="T20" fmla="*/ 0 w 246"/>
                    <a:gd name="T21" fmla="*/ 0 h 310"/>
                    <a:gd name="T22" fmla="*/ 0 w 246"/>
                    <a:gd name="T23" fmla="*/ 0 h 310"/>
                    <a:gd name="T24" fmla="*/ 0 w 246"/>
                    <a:gd name="T25" fmla="*/ 0 h 310"/>
                    <a:gd name="T26" fmla="*/ 0 w 246"/>
                    <a:gd name="T27" fmla="*/ 0 h 310"/>
                    <a:gd name="T28" fmla="*/ 0 w 246"/>
                    <a:gd name="T29" fmla="*/ 0 h 310"/>
                    <a:gd name="T30" fmla="*/ 0 w 246"/>
                    <a:gd name="T31" fmla="*/ 0 h 310"/>
                    <a:gd name="T32" fmla="*/ 0 w 246"/>
                    <a:gd name="T33" fmla="*/ 0 h 310"/>
                    <a:gd name="T34" fmla="*/ 0 w 246"/>
                    <a:gd name="T35" fmla="*/ 0 h 310"/>
                    <a:gd name="T36" fmla="*/ 0 w 246"/>
                    <a:gd name="T37" fmla="*/ 0 h 310"/>
                    <a:gd name="T38" fmla="*/ 0 w 246"/>
                    <a:gd name="T39" fmla="*/ 0 h 310"/>
                    <a:gd name="T40" fmla="*/ 0 w 246"/>
                    <a:gd name="T41" fmla="*/ 0 h 310"/>
                    <a:gd name="T42" fmla="*/ 0 w 246"/>
                    <a:gd name="T43" fmla="*/ 0 h 310"/>
                    <a:gd name="T44" fmla="*/ 0 w 246"/>
                    <a:gd name="T45" fmla="*/ 0 h 310"/>
                    <a:gd name="T46" fmla="*/ 0 w 246"/>
                    <a:gd name="T47" fmla="*/ 0 h 310"/>
                    <a:gd name="T48" fmla="*/ 0 w 246"/>
                    <a:gd name="T49" fmla="*/ 0 h 310"/>
                    <a:gd name="T50" fmla="*/ 0 w 246"/>
                    <a:gd name="T51" fmla="*/ 0 h 310"/>
                    <a:gd name="T52" fmla="*/ 0 w 246"/>
                    <a:gd name="T53" fmla="*/ 0 h 310"/>
                    <a:gd name="T54" fmla="*/ 0 w 246"/>
                    <a:gd name="T55" fmla="*/ 0 h 310"/>
                    <a:gd name="T56" fmla="*/ 0 w 246"/>
                    <a:gd name="T57" fmla="*/ 0 h 310"/>
                    <a:gd name="T58" fmla="*/ 0 w 246"/>
                    <a:gd name="T59" fmla="*/ 0 h 310"/>
                    <a:gd name="T60" fmla="*/ 0 w 246"/>
                    <a:gd name="T61" fmla="*/ 0 h 310"/>
                    <a:gd name="T62" fmla="*/ 0 w 246"/>
                    <a:gd name="T63" fmla="*/ 0 h 310"/>
                    <a:gd name="T64" fmla="*/ 0 w 246"/>
                    <a:gd name="T65" fmla="*/ 0 h 310"/>
                    <a:gd name="T66" fmla="*/ 0 w 246"/>
                    <a:gd name="T67" fmla="*/ 0 h 310"/>
                    <a:gd name="T68" fmla="*/ 0 w 246"/>
                    <a:gd name="T69" fmla="*/ 0 h 310"/>
                    <a:gd name="T70" fmla="*/ 0 w 246"/>
                    <a:gd name="T71" fmla="*/ 0 h 310"/>
                    <a:gd name="T72" fmla="*/ 0 w 246"/>
                    <a:gd name="T73" fmla="*/ 0 h 310"/>
                    <a:gd name="T74" fmla="*/ 0 w 246"/>
                    <a:gd name="T75" fmla="*/ 0 h 310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w 246"/>
                    <a:gd name="T115" fmla="*/ 0 h 310"/>
                    <a:gd name="T116" fmla="*/ 246 w 246"/>
                    <a:gd name="T117" fmla="*/ 310 h 310"/>
                  </a:gdLst>
                  <a:ahLst/>
                  <a:cxnLst>
                    <a:cxn ang="T76">
                      <a:pos x="T0" y="T1"/>
                    </a:cxn>
                    <a:cxn ang="T77">
                      <a:pos x="T2" y="T3"/>
                    </a:cxn>
                    <a:cxn ang="T78">
                      <a:pos x="T4" y="T5"/>
                    </a:cxn>
                    <a:cxn ang="T79">
                      <a:pos x="T6" y="T7"/>
                    </a:cxn>
                    <a:cxn ang="T80">
                      <a:pos x="T8" y="T9"/>
                    </a:cxn>
                    <a:cxn ang="T81">
                      <a:pos x="T10" y="T11"/>
                    </a:cxn>
                    <a:cxn ang="T82">
                      <a:pos x="T12" y="T13"/>
                    </a:cxn>
                    <a:cxn ang="T83">
                      <a:pos x="T14" y="T15"/>
                    </a:cxn>
                    <a:cxn ang="T84">
                      <a:pos x="T16" y="T17"/>
                    </a:cxn>
                    <a:cxn ang="T85">
                      <a:pos x="T18" y="T19"/>
                    </a:cxn>
                    <a:cxn ang="T86">
                      <a:pos x="T20" y="T21"/>
                    </a:cxn>
                    <a:cxn ang="T87">
                      <a:pos x="T22" y="T23"/>
                    </a:cxn>
                    <a:cxn ang="T88">
                      <a:pos x="T24" y="T25"/>
                    </a:cxn>
                    <a:cxn ang="T89">
                      <a:pos x="T26" y="T27"/>
                    </a:cxn>
                    <a:cxn ang="T90">
                      <a:pos x="T28" y="T29"/>
                    </a:cxn>
                    <a:cxn ang="T91">
                      <a:pos x="T30" y="T31"/>
                    </a:cxn>
                    <a:cxn ang="T92">
                      <a:pos x="T32" y="T33"/>
                    </a:cxn>
                    <a:cxn ang="T93">
                      <a:pos x="T34" y="T35"/>
                    </a:cxn>
                    <a:cxn ang="T94">
                      <a:pos x="T36" y="T37"/>
                    </a:cxn>
                    <a:cxn ang="T95">
                      <a:pos x="T38" y="T39"/>
                    </a:cxn>
                    <a:cxn ang="T96">
                      <a:pos x="T40" y="T41"/>
                    </a:cxn>
                    <a:cxn ang="T97">
                      <a:pos x="T42" y="T43"/>
                    </a:cxn>
                    <a:cxn ang="T98">
                      <a:pos x="T44" y="T45"/>
                    </a:cxn>
                    <a:cxn ang="T99">
                      <a:pos x="T46" y="T47"/>
                    </a:cxn>
                    <a:cxn ang="T100">
                      <a:pos x="T48" y="T49"/>
                    </a:cxn>
                    <a:cxn ang="T101">
                      <a:pos x="T50" y="T51"/>
                    </a:cxn>
                    <a:cxn ang="T102">
                      <a:pos x="T52" y="T53"/>
                    </a:cxn>
                    <a:cxn ang="T103">
                      <a:pos x="T54" y="T55"/>
                    </a:cxn>
                    <a:cxn ang="T104">
                      <a:pos x="T56" y="T57"/>
                    </a:cxn>
                    <a:cxn ang="T105">
                      <a:pos x="T58" y="T59"/>
                    </a:cxn>
                    <a:cxn ang="T106">
                      <a:pos x="T60" y="T61"/>
                    </a:cxn>
                    <a:cxn ang="T107">
                      <a:pos x="T62" y="T63"/>
                    </a:cxn>
                    <a:cxn ang="T108">
                      <a:pos x="T64" y="T65"/>
                    </a:cxn>
                    <a:cxn ang="T109">
                      <a:pos x="T66" y="T67"/>
                    </a:cxn>
                    <a:cxn ang="T110">
                      <a:pos x="T68" y="T69"/>
                    </a:cxn>
                    <a:cxn ang="T111">
                      <a:pos x="T70" y="T71"/>
                    </a:cxn>
                    <a:cxn ang="T112">
                      <a:pos x="T72" y="T73"/>
                    </a:cxn>
                    <a:cxn ang="T113">
                      <a:pos x="T74" y="T75"/>
                    </a:cxn>
                  </a:cxnLst>
                  <a:rect l="T114" t="T115" r="T116" b="T117"/>
                  <a:pathLst>
                    <a:path w="246" h="310">
                      <a:moveTo>
                        <a:pt x="199" y="116"/>
                      </a:moveTo>
                      <a:lnTo>
                        <a:pt x="207" y="124"/>
                      </a:lnTo>
                      <a:lnTo>
                        <a:pt x="214" y="133"/>
                      </a:lnTo>
                      <a:lnTo>
                        <a:pt x="219" y="143"/>
                      </a:lnTo>
                      <a:lnTo>
                        <a:pt x="223" y="154"/>
                      </a:lnTo>
                      <a:lnTo>
                        <a:pt x="225" y="164"/>
                      </a:lnTo>
                      <a:lnTo>
                        <a:pt x="225" y="176"/>
                      </a:lnTo>
                      <a:lnTo>
                        <a:pt x="221" y="187"/>
                      </a:lnTo>
                      <a:lnTo>
                        <a:pt x="216" y="197"/>
                      </a:lnTo>
                      <a:lnTo>
                        <a:pt x="208" y="209"/>
                      </a:lnTo>
                      <a:lnTo>
                        <a:pt x="199" y="219"/>
                      </a:lnTo>
                      <a:lnTo>
                        <a:pt x="188" y="228"/>
                      </a:lnTo>
                      <a:lnTo>
                        <a:pt x="177" y="238"/>
                      </a:lnTo>
                      <a:lnTo>
                        <a:pt x="166" y="246"/>
                      </a:lnTo>
                      <a:lnTo>
                        <a:pt x="154" y="255"/>
                      </a:lnTo>
                      <a:lnTo>
                        <a:pt x="143" y="264"/>
                      </a:lnTo>
                      <a:lnTo>
                        <a:pt x="132" y="274"/>
                      </a:lnTo>
                      <a:lnTo>
                        <a:pt x="129" y="278"/>
                      </a:lnTo>
                      <a:lnTo>
                        <a:pt x="126" y="282"/>
                      </a:lnTo>
                      <a:lnTo>
                        <a:pt x="124" y="287"/>
                      </a:lnTo>
                      <a:lnTo>
                        <a:pt x="121" y="292"/>
                      </a:lnTo>
                      <a:lnTo>
                        <a:pt x="120" y="296"/>
                      </a:lnTo>
                      <a:lnTo>
                        <a:pt x="120" y="301"/>
                      </a:lnTo>
                      <a:lnTo>
                        <a:pt x="121" y="305"/>
                      </a:lnTo>
                      <a:lnTo>
                        <a:pt x="125" y="309"/>
                      </a:lnTo>
                      <a:lnTo>
                        <a:pt x="130" y="310"/>
                      </a:lnTo>
                      <a:lnTo>
                        <a:pt x="134" y="310"/>
                      </a:lnTo>
                      <a:lnTo>
                        <a:pt x="139" y="309"/>
                      </a:lnTo>
                      <a:lnTo>
                        <a:pt x="143" y="305"/>
                      </a:lnTo>
                      <a:lnTo>
                        <a:pt x="154" y="293"/>
                      </a:lnTo>
                      <a:lnTo>
                        <a:pt x="167" y="280"/>
                      </a:lnTo>
                      <a:lnTo>
                        <a:pt x="180" y="269"/>
                      </a:lnTo>
                      <a:lnTo>
                        <a:pt x="194" y="257"/>
                      </a:lnTo>
                      <a:lnTo>
                        <a:pt x="207" y="246"/>
                      </a:lnTo>
                      <a:lnTo>
                        <a:pt x="219" y="233"/>
                      </a:lnTo>
                      <a:lnTo>
                        <a:pt x="231" y="219"/>
                      </a:lnTo>
                      <a:lnTo>
                        <a:pt x="239" y="204"/>
                      </a:lnTo>
                      <a:lnTo>
                        <a:pt x="245" y="187"/>
                      </a:lnTo>
                      <a:lnTo>
                        <a:pt x="246" y="170"/>
                      </a:lnTo>
                      <a:lnTo>
                        <a:pt x="242" y="153"/>
                      </a:lnTo>
                      <a:lnTo>
                        <a:pt x="236" y="136"/>
                      </a:lnTo>
                      <a:lnTo>
                        <a:pt x="227" y="120"/>
                      </a:lnTo>
                      <a:lnTo>
                        <a:pt x="215" y="107"/>
                      </a:lnTo>
                      <a:lnTo>
                        <a:pt x="201" y="94"/>
                      </a:lnTo>
                      <a:lnTo>
                        <a:pt x="187" y="82"/>
                      </a:lnTo>
                      <a:lnTo>
                        <a:pt x="177" y="74"/>
                      </a:lnTo>
                      <a:lnTo>
                        <a:pt x="165" y="68"/>
                      </a:lnTo>
                      <a:lnTo>
                        <a:pt x="152" y="60"/>
                      </a:lnTo>
                      <a:lnTo>
                        <a:pt x="139" y="51"/>
                      </a:lnTo>
                      <a:lnTo>
                        <a:pt x="126" y="43"/>
                      </a:lnTo>
                      <a:lnTo>
                        <a:pt x="112" y="35"/>
                      </a:lnTo>
                      <a:lnTo>
                        <a:pt x="98" y="28"/>
                      </a:lnTo>
                      <a:lnTo>
                        <a:pt x="85" y="22"/>
                      </a:lnTo>
                      <a:lnTo>
                        <a:pt x="72" y="16"/>
                      </a:lnTo>
                      <a:lnTo>
                        <a:pt x="59" y="10"/>
                      </a:lnTo>
                      <a:lnTo>
                        <a:pt x="46" y="7"/>
                      </a:lnTo>
                      <a:lnTo>
                        <a:pt x="35" y="3"/>
                      </a:lnTo>
                      <a:lnTo>
                        <a:pt x="24" y="1"/>
                      </a:lnTo>
                      <a:lnTo>
                        <a:pt x="15" y="0"/>
                      </a:lnTo>
                      <a:lnTo>
                        <a:pt x="7" y="1"/>
                      </a:lnTo>
                      <a:lnTo>
                        <a:pt x="0" y="3"/>
                      </a:lnTo>
                      <a:lnTo>
                        <a:pt x="8" y="6"/>
                      </a:lnTo>
                      <a:lnTo>
                        <a:pt x="17" y="9"/>
                      </a:lnTo>
                      <a:lnTo>
                        <a:pt x="28" y="14"/>
                      </a:lnTo>
                      <a:lnTo>
                        <a:pt x="38" y="18"/>
                      </a:lnTo>
                      <a:lnTo>
                        <a:pt x="51" y="24"/>
                      </a:lnTo>
                      <a:lnTo>
                        <a:pt x="64" y="30"/>
                      </a:lnTo>
                      <a:lnTo>
                        <a:pt x="78" y="37"/>
                      </a:lnTo>
                      <a:lnTo>
                        <a:pt x="92" y="43"/>
                      </a:lnTo>
                      <a:lnTo>
                        <a:pt x="106" y="51"/>
                      </a:lnTo>
                      <a:lnTo>
                        <a:pt x="120" y="60"/>
                      </a:lnTo>
                      <a:lnTo>
                        <a:pt x="134" y="69"/>
                      </a:lnTo>
                      <a:lnTo>
                        <a:pt x="148" y="78"/>
                      </a:lnTo>
                      <a:lnTo>
                        <a:pt x="163" y="87"/>
                      </a:lnTo>
                      <a:lnTo>
                        <a:pt x="175" y="96"/>
                      </a:lnTo>
                      <a:lnTo>
                        <a:pt x="187" y="105"/>
                      </a:lnTo>
                      <a:lnTo>
                        <a:pt x="199" y="116"/>
                      </a:lnTo>
                      <a:close/>
                    </a:path>
                  </a:pathLst>
                </a:custGeom>
                <a:solidFill>
                  <a:srgbClr val="C9E8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pt-BR"/>
                </a:p>
              </p:txBody>
            </p:sp>
            <p:sp>
              <p:nvSpPr>
                <p:cNvPr id="866" name="Freeform 744"/>
                <p:cNvSpPr>
                  <a:spLocks/>
                </p:cNvSpPr>
                <p:nvPr/>
              </p:nvSpPr>
              <p:spPr bwMode="auto">
                <a:xfrm>
                  <a:off x="5115" y="2660"/>
                  <a:ext cx="69" cy="55"/>
                </a:xfrm>
                <a:custGeom>
                  <a:avLst/>
                  <a:gdLst>
                    <a:gd name="T0" fmla="*/ 0 w 198"/>
                    <a:gd name="T1" fmla="*/ 0 h 236"/>
                    <a:gd name="T2" fmla="*/ 0 w 198"/>
                    <a:gd name="T3" fmla="*/ 0 h 236"/>
                    <a:gd name="T4" fmla="*/ 0 w 198"/>
                    <a:gd name="T5" fmla="*/ 0 h 236"/>
                    <a:gd name="T6" fmla="*/ 0 w 198"/>
                    <a:gd name="T7" fmla="*/ 0 h 236"/>
                    <a:gd name="T8" fmla="*/ 0 w 198"/>
                    <a:gd name="T9" fmla="*/ 0 h 236"/>
                    <a:gd name="T10" fmla="*/ 0 w 198"/>
                    <a:gd name="T11" fmla="*/ 0 h 236"/>
                    <a:gd name="T12" fmla="*/ 0 w 198"/>
                    <a:gd name="T13" fmla="*/ 0 h 236"/>
                    <a:gd name="T14" fmla="*/ 0 w 198"/>
                    <a:gd name="T15" fmla="*/ 0 h 236"/>
                    <a:gd name="T16" fmla="*/ 0 w 198"/>
                    <a:gd name="T17" fmla="*/ 0 h 236"/>
                    <a:gd name="T18" fmla="*/ 0 w 198"/>
                    <a:gd name="T19" fmla="*/ 0 h 236"/>
                    <a:gd name="T20" fmla="*/ 0 w 198"/>
                    <a:gd name="T21" fmla="*/ 0 h 236"/>
                    <a:gd name="T22" fmla="*/ 0 w 198"/>
                    <a:gd name="T23" fmla="*/ 0 h 236"/>
                    <a:gd name="T24" fmla="*/ 0 w 198"/>
                    <a:gd name="T25" fmla="*/ 0 h 236"/>
                    <a:gd name="T26" fmla="*/ 0 w 198"/>
                    <a:gd name="T27" fmla="*/ 0 h 236"/>
                    <a:gd name="T28" fmla="*/ 0 w 198"/>
                    <a:gd name="T29" fmla="*/ 0 h 236"/>
                    <a:gd name="T30" fmla="*/ 0 w 198"/>
                    <a:gd name="T31" fmla="*/ 0 h 236"/>
                    <a:gd name="T32" fmla="*/ 0 w 198"/>
                    <a:gd name="T33" fmla="*/ 0 h 236"/>
                    <a:gd name="T34" fmla="*/ 0 w 198"/>
                    <a:gd name="T35" fmla="*/ 0 h 236"/>
                    <a:gd name="T36" fmla="*/ 0 w 198"/>
                    <a:gd name="T37" fmla="*/ 0 h 236"/>
                    <a:gd name="T38" fmla="*/ 0 w 198"/>
                    <a:gd name="T39" fmla="*/ 0 h 236"/>
                    <a:gd name="T40" fmla="*/ 0 w 198"/>
                    <a:gd name="T41" fmla="*/ 0 h 236"/>
                    <a:gd name="T42" fmla="*/ 0 w 198"/>
                    <a:gd name="T43" fmla="*/ 0 h 236"/>
                    <a:gd name="T44" fmla="*/ 0 w 198"/>
                    <a:gd name="T45" fmla="*/ 0 h 236"/>
                    <a:gd name="T46" fmla="*/ 0 w 198"/>
                    <a:gd name="T47" fmla="*/ 0 h 236"/>
                    <a:gd name="T48" fmla="*/ 0 w 198"/>
                    <a:gd name="T49" fmla="*/ 0 h 236"/>
                    <a:gd name="T50" fmla="*/ 0 w 198"/>
                    <a:gd name="T51" fmla="*/ 0 h 236"/>
                    <a:gd name="T52" fmla="*/ 0 w 198"/>
                    <a:gd name="T53" fmla="*/ 0 h 236"/>
                    <a:gd name="T54" fmla="*/ 0 w 198"/>
                    <a:gd name="T55" fmla="*/ 0 h 236"/>
                    <a:gd name="T56" fmla="*/ 0 w 198"/>
                    <a:gd name="T57" fmla="*/ 0 h 236"/>
                    <a:gd name="T58" fmla="*/ 0 w 198"/>
                    <a:gd name="T59" fmla="*/ 0 h 236"/>
                    <a:gd name="T60" fmla="*/ 0 w 198"/>
                    <a:gd name="T61" fmla="*/ 0 h 236"/>
                    <a:gd name="T62" fmla="*/ 0 w 198"/>
                    <a:gd name="T63" fmla="*/ 0 h 236"/>
                    <a:gd name="T64" fmla="*/ 0 w 198"/>
                    <a:gd name="T65" fmla="*/ 0 h 236"/>
                    <a:gd name="T66" fmla="*/ 0 w 198"/>
                    <a:gd name="T67" fmla="*/ 0 h 236"/>
                    <a:gd name="T68" fmla="*/ 0 w 198"/>
                    <a:gd name="T69" fmla="*/ 0 h 236"/>
                    <a:gd name="T70" fmla="*/ 0 w 198"/>
                    <a:gd name="T71" fmla="*/ 0 h 236"/>
                    <a:gd name="T72" fmla="*/ 0 w 198"/>
                    <a:gd name="T73" fmla="*/ 0 h 236"/>
                    <a:gd name="T74" fmla="*/ 0 w 198"/>
                    <a:gd name="T75" fmla="*/ 0 h 236"/>
                    <a:gd name="T76" fmla="*/ 0 w 198"/>
                    <a:gd name="T77" fmla="*/ 0 h 236"/>
                    <a:gd name="T78" fmla="*/ 0 w 198"/>
                    <a:gd name="T79" fmla="*/ 0 h 236"/>
                    <a:gd name="T80" fmla="*/ 0 w 198"/>
                    <a:gd name="T81" fmla="*/ 0 h 236"/>
                    <a:gd name="T82" fmla="*/ 0 w 198"/>
                    <a:gd name="T83" fmla="*/ 0 h 236"/>
                    <a:gd name="T84" fmla="*/ 0 w 198"/>
                    <a:gd name="T85" fmla="*/ 0 h 236"/>
                    <a:gd name="T86" fmla="*/ 0 w 198"/>
                    <a:gd name="T87" fmla="*/ 0 h 236"/>
                    <a:gd name="T88" fmla="*/ 0 w 198"/>
                    <a:gd name="T89" fmla="*/ 0 h 236"/>
                    <a:gd name="T90" fmla="*/ 0 w 198"/>
                    <a:gd name="T91" fmla="*/ 0 h 236"/>
                    <a:gd name="T92" fmla="*/ 0 w 198"/>
                    <a:gd name="T93" fmla="*/ 0 h 236"/>
                    <a:gd name="T94" fmla="*/ 0 w 198"/>
                    <a:gd name="T95" fmla="*/ 0 h 236"/>
                    <a:gd name="T96" fmla="*/ 0 w 198"/>
                    <a:gd name="T97" fmla="*/ 0 h 236"/>
                    <a:gd name="T98" fmla="*/ 0 w 198"/>
                    <a:gd name="T99" fmla="*/ 0 h 236"/>
                    <a:gd name="T100" fmla="*/ 0 w 198"/>
                    <a:gd name="T101" fmla="*/ 0 h 236"/>
                    <a:gd name="T102" fmla="*/ 0 w 198"/>
                    <a:gd name="T103" fmla="*/ 0 h 236"/>
                    <a:gd name="T104" fmla="*/ 0 w 198"/>
                    <a:gd name="T105" fmla="*/ 0 h 236"/>
                    <a:gd name="T106" fmla="*/ 0 w 198"/>
                    <a:gd name="T107" fmla="*/ 0 h 236"/>
                    <a:gd name="T108" fmla="*/ 0 w 198"/>
                    <a:gd name="T109" fmla="*/ 0 h 236"/>
                    <a:gd name="T110" fmla="*/ 0 w 198"/>
                    <a:gd name="T111" fmla="*/ 0 h 236"/>
                    <a:gd name="T112" fmla="*/ 0 w 198"/>
                    <a:gd name="T113" fmla="*/ 0 h 236"/>
                    <a:gd name="T114" fmla="*/ 0 w 198"/>
                    <a:gd name="T115" fmla="*/ 0 h 236"/>
                    <a:gd name="T116" fmla="*/ 0 w 198"/>
                    <a:gd name="T117" fmla="*/ 0 h 236"/>
                    <a:gd name="T118" fmla="*/ 0 w 198"/>
                    <a:gd name="T119" fmla="*/ 0 h 236"/>
                    <a:gd name="T120" fmla="*/ 0 w 198"/>
                    <a:gd name="T121" fmla="*/ 0 h 2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w 198"/>
                    <a:gd name="T184" fmla="*/ 0 h 236"/>
                    <a:gd name="T185" fmla="*/ 198 w 198"/>
                    <a:gd name="T186" fmla="*/ 236 h 236"/>
                  </a:gdLst>
                  <a:ahLst/>
                  <a:cxnLst>
                    <a:cxn ang="T122">
                      <a:pos x="T0" y="T1"/>
                    </a:cxn>
                    <a:cxn ang="T123">
                      <a:pos x="T2" y="T3"/>
                    </a:cxn>
                    <a:cxn ang="T124">
                      <a:pos x="T4" y="T5"/>
                    </a:cxn>
                    <a:cxn ang="T125">
                      <a:pos x="T6" y="T7"/>
                    </a:cxn>
                    <a:cxn ang="T126">
                      <a:pos x="T8" y="T9"/>
                    </a:cxn>
                    <a:cxn ang="T127">
                      <a:pos x="T10" y="T11"/>
                    </a:cxn>
                    <a:cxn ang="T128">
                      <a:pos x="T12" y="T13"/>
                    </a:cxn>
                    <a:cxn ang="T129">
                      <a:pos x="T14" y="T15"/>
                    </a:cxn>
                    <a:cxn ang="T130">
                      <a:pos x="T16" y="T17"/>
                    </a:cxn>
                    <a:cxn ang="T131">
                      <a:pos x="T18" y="T19"/>
                    </a:cxn>
                    <a:cxn ang="T132">
                      <a:pos x="T20" y="T21"/>
                    </a:cxn>
                    <a:cxn ang="T133">
                      <a:pos x="T22" y="T23"/>
                    </a:cxn>
                    <a:cxn ang="T134">
                      <a:pos x="T24" y="T25"/>
                    </a:cxn>
                    <a:cxn ang="T135">
                      <a:pos x="T26" y="T27"/>
                    </a:cxn>
                    <a:cxn ang="T136">
                      <a:pos x="T28" y="T29"/>
                    </a:cxn>
                    <a:cxn ang="T137">
                      <a:pos x="T30" y="T31"/>
                    </a:cxn>
                    <a:cxn ang="T138">
                      <a:pos x="T32" y="T33"/>
                    </a:cxn>
                    <a:cxn ang="T139">
                      <a:pos x="T34" y="T35"/>
                    </a:cxn>
                    <a:cxn ang="T140">
                      <a:pos x="T36" y="T37"/>
                    </a:cxn>
                    <a:cxn ang="T141">
                      <a:pos x="T38" y="T39"/>
                    </a:cxn>
                    <a:cxn ang="T142">
                      <a:pos x="T40" y="T41"/>
                    </a:cxn>
                    <a:cxn ang="T143">
                      <a:pos x="T42" y="T43"/>
                    </a:cxn>
                    <a:cxn ang="T144">
                      <a:pos x="T44" y="T45"/>
                    </a:cxn>
                    <a:cxn ang="T145">
                      <a:pos x="T46" y="T47"/>
                    </a:cxn>
                    <a:cxn ang="T146">
                      <a:pos x="T48" y="T49"/>
                    </a:cxn>
                    <a:cxn ang="T147">
                      <a:pos x="T50" y="T51"/>
                    </a:cxn>
                    <a:cxn ang="T148">
                      <a:pos x="T52" y="T53"/>
                    </a:cxn>
                    <a:cxn ang="T149">
                      <a:pos x="T54" y="T55"/>
                    </a:cxn>
                    <a:cxn ang="T150">
                      <a:pos x="T56" y="T57"/>
                    </a:cxn>
                    <a:cxn ang="T151">
                      <a:pos x="T58" y="T59"/>
                    </a:cxn>
                    <a:cxn ang="T152">
                      <a:pos x="T60" y="T61"/>
                    </a:cxn>
                    <a:cxn ang="T153">
                      <a:pos x="T62" y="T63"/>
                    </a:cxn>
                    <a:cxn ang="T154">
                      <a:pos x="T64" y="T65"/>
                    </a:cxn>
                    <a:cxn ang="T155">
                      <a:pos x="T66" y="T67"/>
                    </a:cxn>
                    <a:cxn ang="T156">
                      <a:pos x="T68" y="T69"/>
                    </a:cxn>
                    <a:cxn ang="T157">
                      <a:pos x="T70" y="T71"/>
                    </a:cxn>
                    <a:cxn ang="T158">
                      <a:pos x="T72" y="T73"/>
                    </a:cxn>
                    <a:cxn ang="T159">
                      <a:pos x="T74" y="T75"/>
                    </a:cxn>
                    <a:cxn ang="T160">
                      <a:pos x="T76" y="T77"/>
                    </a:cxn>
                    <a:cxn ang="T161">
                      <a:pos x="T78" y="T79"/>
                    </a:cxn>
                    <a:cxn ang="T162">
                      <a:pos x="T80" y="T81"/>
                    </a:cxn>
                    <a:cxn ang="T163">
                      <a:pos x="T82" y="T83"/>
                    </a:cxn>
                    <a:cxn ang="T164">
                      <a:pos x="T84" y="T85"/>
                    </a:cxn>
                    <a:cxn ang="T165">
                      <a:pos x="T86" y="T87"/>
                    </a:cxn>
                    <a:cxn ang="T166">
                      <a:pos x="T88" y="T89"/>
                    </a:cxn>
                    <a:cxn ang="T167">
                      <a:pos x="T90" y="T91"/>
                    </a:cxn>
                    <a:cxn ang="T168">
                      <a:pos x="T92" y="T93"/>
                    </a:cxn>
                    <a:cxn ang="T169">
                      <a:pos x="T94" y="T95"/>
                    </a:cxn>
                    <a:cxn ang="T170">
                      <a:pos x="T96" y="T97"/>
                    </a:cxn>
                    <a:cxn ang="T171">
                      <a:pos x="T98" y="T99"/>
                    </a:cxn>
                    <a:cxn ang="T172">
                      <a:pos x="T100" y="T101"/>
                    </a:cxn>
                    <a:cxn ang="T173">
                      <a:pos x="T102" y="T103"/>
                    </a:cxn>
                    <a:cxn ang="T174">
                      <a:pos x="T104" y="T105"/>
                    </a:cxn>
                    <a:cxn ang="T175">
                      <a:pos x="T106" y="T107"/>
                    </a:cxn>
                    <a:cxn ang="T176">
                      <a:pos x="T108" y="T109"/>
                    </a:cxn>
                    <a:cxn ang="T177">
                      <a:pos x="T110" y="T111"/>
                    </a:cxn>
                    <a:cxn ang="T178">
                      <a:pos x="T112" y="T113"/>
                    </a:cxn>
                    <a:cxn ang="T179">
                      <a:pos x="T114" y="T115"/>
                    </a:cxn>
                    <a:cxn ang="T180">
                      <a:pos x="T116" y="T117"/>
                    </a:cxn>
                    <a:cxn ang="T181">
                      <a:pos x="T118" y="T119"/>
                    </a:cxn>
                    <a:cxn ang="T182">
                      <a:pos x="T120" y="T121"/>
                    </a:cxn>
                  </a:cxnLst>
                  <a:rect l="T183" t="T184" r="T185" b="T186"/>
                  <a:pathLst>
                    <a:path w="198" h="236">
                      <a:moveTo>
                        <a:pt x="73" y="36"/>
                      </a:moveTo>
                      <a:lnTo>
                        <a:pt x="58" y="46"/>
                      </a:lnTo>
                      <a:lnTo>
                        <a:pt x="46" y="58"/>
                      </a:lnTo>
                      <a:lnTo>
                        <a:pt x="33" y="72"/>
                      </a:lnTo>
                      <a:lnTo>
                        <a:pt x="22" y="85"/>
                      </a:lnTo>
                      <a:lnTo>
                        <a:pt x="14" y="100"/>
                      </a:lnTo>
                      <a:lnTo>
                        <a:pt x="7" y="115"/>
                      </a:lnTo>
                      <a:lnTo>
                        <a:pt x="2" y="130"/>
                      </a:lnTo>
                      <a:lnTo>
                        <a:pt x="0" y="146"/>
                      </a:lnTo>
                      <a:lnTo>
                        <a:pt x="2" y="170"/>
                      </a:lnTo>
                      <a:lnTo>
                        <a:pt x="12" y="190"/>
                      </a:lnTo>
                      <a:lnTo>
                        <a:pt x="26" y="207"/>
                      </a:lnTo>
                      <a:lnTo>
                        <a:pt x="43" y="220"/>
                      </a:lnTo>
                      <a:lnTo>
                        <a:pt x="64" y="229"/>
                      </a:lnTo>
                      <a:lnTo>
                        <a:pt x="88" y="235"/>
                      </a:lnTo>
                      <a:lnTo>
                        <a:pt x="110" y="236"/>
                      </a:lnTo>
                      <a:lnTo>
                        <a:pt x="132" y="232"/>
                      </a:lnTo>
                      <a:lnTo>
                        <a:pt x="137" y="232"/>
                      </a:lnTo>
                      <a:lnTo>
                        <a:pt x="142" y="230"/>
                      </a:lnTo>
                      <a:lnTo>
                        <a:pt x="145" y="226"/>
                      </a:lnTo>
                      <a:lnTo>
                        <a:pt x="146" y="221"/>
                      </a:lnTo>
                      <a:lnTo>
                        <a:pt x="145" y="219"/>
                      </a:lnTo>
                      <a:lnTo>
                        <a:pt x="142" y="219"/>
                      </a:lnTo>
                      <a:lnTo>
                        <a:pt x="137" y="217"/>
                      </a:lnTo>
                      <a:lnTo>
                        <a:pt x="131" y="217"/>
                      </a:lnTo>
                      <a:lnTo>
                        <a:pt x="124" y="217"/>
                      </a:lnTo>
                      <a:lnTo>
                        <a:pt x="118" y="217"/>
                      </a:lnTo>
                      <a:lnTo>
                        <a:pt x="112" y="217"/>
                      </a:lnTo>
                      <a:lnTo>
                        <a:pt x="109" y="217"/>
                      </a:lnTo>
                      <a:lnTo>
                        <a:pt x="97" y="216"/>
                      </a:lnTo>
                      <a:lnTo>
                        <a:pt x="87" y="215"/>
                      </a:lnTo>
                      <a:lnTo>
                        <a:pt x="75" y="214"/>
                      </a:lnTo>
                      <a:lnTo>
                        <a:pt x="63" y="211"/>
                      </a:lnTo>
                      <a:lnTo>
                        <a:pt x="51" y="207"/>
                      </a:lnTo>
                      <a:lnTo>
                        <a:pt x="40" y="199"/>
                      </a:lnTo>
                      <a:lnTo>
                        <a:pt x="29" y="189"/>
                      </a:lnTo>
                      <a:lnTo>
                        <a:pt x="17" y="174"/>
                      </a:lnTo>
                      <a:lnTo>
                        <a:pt x="15" y="157"/>
                      </a:lnTo>
                      <a:lnTo>
                        <a:pt x="16" y="141"/>
                      </a:lnTo>
                      <a:lnTo>
                        <a:pt x="21" y="124"/>
                      </a:lnTo>
                      <a:lnTo>
                        <a:pt x="28" y="109"/>
                      </a:lnTo>
                      <a:lnTo>
                        <a:pt x="39" y="96"/>
                      </a:lnTo>
                      <a:lnTo>
                        <a:pt x="50" y="82"/>
                      </a:lnTo>
                      <a:lnTo>
                        <a:pt x="63" y="70"/>
                      </a:lnTo>
                      <a:lnTo>
                        <a:pt x="78" y="59"/>
                      </a:lnTo>
                      <a:lnTo>
                        <a:pt x="94" y="49"/>
                      </a:lnTo>
                      <a:lnTo>
                        <a:pt x="110" y="39"/>
                      </a:lnTo>
                      <a:lnTo>
                        <a:pt x="126" y="31"/>
                      </a:lnTo>
                      <a:lnTo>
                        <a:pt x="142" y="24"/>
                      </a:lnTo>
                      <a:lnTo>
                        <a:pt x="158" y="19"/>
                      </a:lnTo>
                      <a:lnTo>
                        <a:pt x="172" y="13"/>
                      </a:lnTo>
                      <a:lnTo>
                        <a:pt x="186" y="10"/>
                      </a:lnTo>
                      <a:lnTo>
                        <a:pt x="198" y="7"/>
                      </a:lnTo>
                      <a:lnTo>
                        <a:pt x="190" y="3"/>
                      </a:lnTo>
                      <a:lnTo>
                        <a:pt x="177" y="0"/>
                      </a:lnTo>
                      <a:lnTo>
                        <a:pt x="162" y="3"/>
                      </a:lnTo>
                      <a:lnTo>
                        <a:pt x="144" y="6"/>
                      </a:lnTo>
                      <a:lnTo>
                        <a:pt x="124" y="12"/>
                      </a:lnTo>
                      <a:lnTo>
                        <a:pt x="105" y="19"/>
                      </a:lnTo>
                      <a:lnTo>
                        <a:pt x="88" y="28"/>
                      </a:lnTo>
                      <a:lnTo>
                        <a:pt x="73" y="3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pt-BR"/>
                </a:p>
              </p:txBody>
            </p:sp>
            <p:sp>
              <p:nvSpPr>
                <p:cNvPr id="867" name="Freeform 745"/>
                <p:cNvSpPr>
                  <a:spLocks/>
                </p:cNvSpPr>
                <p:nvPr/>
              </p:nvSpPr>
              <p:spPr bwMode="auto">
                <a:xfrm>
                  <a:off x="5233" y="2660"/>
                  <a:ext cx="47" cy="42"/>
                </a:xfrm>
                <a:custGeom>
                  <a:avLst/>
                  <a:gdLst>
                    <a:gd name="T0" fmla="*/ 0 w 128"/>
                    <a:gd name="T1" fmla="*/ 0 h 183"/>
                    <a:gd name="T2" fmla="*/ 0 w 128"/>
                    <a:gd name="T3" fmla="*/ 0 h 183"/>
                    <a:gd name="T4" fmla="*/ 0 w 128"/>
                    <a:gd name="T5" fmla="*/ 0 h 183"/>
                    <a:gd name="T6" fmla="*/ 0 w 128"/>
                    <a:gd name="T7" fmla="*/ 0 h 183"/>
                    <a:gd name="T8" fmla="*/ 0 w 128"/>
                    <a:gd name="T9" fmla="*/ 0 h 183"/>
                    <a:gd name="T10" fmla="*/ 0 w 128"/>
                    <a:gd name="T11" fmla="*/ 0 h 183"/>
                    <a:gd name="T12" fmla="*/ 0 w 128"/>
                    <a:gd name="T13" fmla="*/ 0 h 183"/>
                    <a:gd name="T14" fmla="*/ 0 w 128"/>
                    <a:gd name="T15" fmla="*/ 0 h 183"/>
                    <a:gd name="T16" fmla="*/ 0 w 128"/>
                    <a:gd name="T17" fmla="*/ 0 h 183"/>
                    <a:gd name="T18" fmla="*/ 0 w 128"/>
                    <a:gd name="T19" fmla="*/ 0 h 183"/>
                    <a:gd name="T20" fmla="*/ 0 w 128"/>
                    <a:gd name="T21" fmla="*/ 0 h 183"/>
                    <a:gd name="T22" fmla="*/ 0 w 128"/>
                    <a:gd name="T23" fmla="*/ 0 h 183"/>
                    <a:gd name="T24" fmla="*/ 0 w 128"/>
                    <a:gd name="T25" fmla="*/ 0 h 183"/>
                    <a:gd name="T26" fmla="*/ 0 w 128"/>
                    <a:gd name="T27" fmla="*/ 0 h 183"/>
                    <a:gd name="T28" fmla="*/ 0 w 128"/>
                    <a:gd name="T29" fmla="*/ 0 h 183"/>
                    <a:gd name="T30" fmla="*/ 0 w 128"/>
                    <a:gd name="T31" fmla="*/ 0 h 183"/>
                    <a:gd name="T32" fmla="*/ 0 w 128"/>
                    <a:gd name="T33" fmla="*/ 0 h 183"/>
                    <a:gd name="T34" fmla="*/ 0 w 128"/>
                    <a:gd name="T35" fmla="*/ 0 h 183"/>
                    <a:gd name="T36" fmla="*/ 0 w 128"/>
                    <a:gd name="T37" fmla="*/ 0 h 183"/>
                    <a:gd name="T38" fmla="*/ 0 w 128"/>
                    <a:gd name="T39" fmla="*/ 0 h 183"/>
                    <a:gd name="T40" fmla="*/ 0 w 128"/>
                    <a:gd name="T41" fmla="*/ 0 h 183"/>
                    <a:gd name="T42" fmla="*/ 0 w 128"/>
                    <a:gd name="T43" fmla="*/ 0 h 183"/>
                    <a:gd name="T44" fmla="*/ 0 w 128"/>
                    <a:gd name="T45" fmla="*/ 0 h 183"/>
                    <a:gd name="T46" fmla="*/ 0 w 128"/>
                    <a:gd name="T47" fmla="*/ 0 h 183"/>
                    <a:gd name="T48" fmla="*/ 0 w 128"/>
                    <a:gd name="T49" fmla="*/ 0 h 183"/>
                    <a:gd name="T50" fmla="*/ 0 w 128"/>
                    <a:gd name="T51" fmla="*/ 0 h 183"/>
                    <a:gd name="T52" fmla="*/ 0 w 128"/>
                    <a:gd name="T53" fmla="*/ 0 h 183"/>
                    <a:gd name="T54" fmla="*/ 0 w 128"/>
                    <a:gd name="T55" fmla="*/ 0 h 183"/>
                    <a:gd name="T56" fmla="*/ 0 w 128"/>
                    <a:gd name="T57" fmla="*/ 0 h 183"/>
                    <a:gd name="T58" fmla="*/ 0 w 128"/>
                    <a:gd name="T59" fmla="*/ 0 h 183"/>
                    <a:gd name="T60" fmla="*/ 0 w 128"/>
                    <a:gd name="T61" fmla="*/ 0 h 183"/>
                    <a:gd name="T62" fmla="*/ 0 w 128"/>
                    <a:gd name="T63" fmla="*/ 0 h 183"/>
                    <a:gd name="T64" fmla="*/ 0 w 128"/>
                    <a:gd name="T65" fmla="*/ 0 h 183"/>
                    <a:gd name="T66" fmla="*/ 0 w 128"/>
                    <a:gd name="T67" fmla="*/ 0 h 183"/>
                    <a:gd name="T68" fmla="*/ 0 w 128"/>
                    <a:gd name="T69" fmla="*/ 0 h 183"/>
                    <a:gd name="T70" fmla="*/ 0 w 128"/>
                    <a:gd name="T71" fmla="*/ 0 h 183"/>
                    <a:gd name="T72" fmla="*/ 0 w 128"/>
                    <a:gd name="T73" fmla="*/ 0 h 183"/>
                    <a:gd name="T74" fmla="*/ 0 w 128"/>
                    <a:gd name="T75" fmla="*/ 0 h 183"/>
                    <a:gd name="T76" fmla="*/ 0 w 128"/>
                    <a:gd name="T77" fmla="*/ 0 h 183"/>
                    <a:gd name="T78" fmla="*/ 0 w 128"/>
                    <a:gd name="T79" fmla="*/ 0 h 183"/>
                    <a:gd name="T80" fmla="*/ 0 w 128"/>
                    <a:gd name="T81" fmla="*/ 0 h 183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w 128"/>
                    <a:gd name="T124" fmla="*/ 0 h 183"/>
                    <a:gd name="T125" fmla="*/ 128 w 128"/>
                    <a:gd name="T126" fmla="*/ 183 h 183"/>
                  </a:gdLst>
                  <a:ahLst/>
                  <a:cxnLst>
                    <a:cxn ang="T82">
                      <a:pos x="T0" y="T1"/>
                    </a:cxn>
                    <a:cxn ang="T83">
                      <a:pos x="T2" y="T3"/>
                    </a:cxn>
                    <a:cxn ang="T84">
                      <a:pos x="T4" y="T5"/>
                    </a:cxn>
                    <a:cxn ang="T85">
                      <a:pos x="T6" y="T7"/>
                    </a:cxn>
                    <a:cxn ang="T86">
                      <a:pos x="T8" y="T9"/>
                    </a:cxn>
                    <a:cxn ang="T87">
                      <a:pos x="T10" y="T11"/>
                    </a:cxn>
                    <a:cxn ang="T88">
                      <a:pos x="T12" y="T13"/>
                    </a:cxn>
                    <a:cxn ang="T89">
                      <a:pos x="T14" y="T15"/>
                    </a:cxn>
                    <a:cxn ang="T90">
                      <a:pos x="T16" y="T17"/>
                    </a:cxn>
                    <a:cxn ang="T91">
                      <a:pos x="T18" y="T19"/>
                    </a:cxn>
                    <a:cxn ang="T92">
                      <a:pos x="T20" y="T21"/>
                    </a:cxn>
                    <a:cxn ang="T93">
                      <a:pos x="T22" y="T23"/>
                    </a:cxn>
                    <a:cxn ang="T94">
                      <a:pos x="T24" y="T25"/>
                    </a:cxn>
                    <a:cxn ang="T95">
                      <a:pos x="T26" y="T27"/>
                    </a:cxn>
                    <a:cxn ang="T96">
                      <a:pos x="T28" y="T29"/>
                    </a:cxn>
                    <a:cxn ang="T97">
                      <a:pos x="T30" y="T31"/>
                    </a:cxn>
                    <a:cxn ang="T98">
                      <a:pos x="T32" y="T33"/>
                    </a:cxn>
                    <a:cxn ang="T99">
                      <a:pos x="T34" y="T35"/>
                    </a:cxn>
                    <a:cxn ang="T100">
                      <a:pos x="T36" y="T37"/>
                    </a:cxn>
                    <a:cxn ang="T101">
                      <a:pos x="T38" y="T39"/>
                    </a:cxn>
                    <a:cxn ang="T102">
                      <a:pos x="T40" y="T41"/>
                    </a:cxn>
                    <a:cxn ang="T103">
                      <a:pos x="T42" y="T43"/>
                    </a:cxn>
                    <a:cxn ang="T104">
                      <a:pos x="T44" y="T45"/>
                    </a:cxn>
                    <a:cxn ang="T105">
                      <a:pos x="T46" y="T47"/>
                    </a:cxn>
                    <a:cxn ang="T106">
                      <a:pos x="T48" y="T49"/>
                    </a:cxn>
                    <a:cxn ang="T107">
                      <a:pos x="T50" y="T51"/>
                    </a:cxn>
                    <a:cxn ang="T108">
                      <a:pos x="T52" y="T53"/>
                    </a:cxn>
                    <a:cxn ang="T109">
                      <a:pos x="T54" y="T55"/>
                    </a:cxn>
                    <a:cxn ang="T110">
                      <a:pos x="T56" y="T57"/>
                    </a:cxn>
                    <a:cxn ang="T111">
                      <a:pos x="T58" y="T59"/>
                    </a:cxn>
                    <a:cxn ang="T112">
                      <a:pos x="T60" y="T61"/>
                    </a:cxn>
                    <a:cxn ang="T113">
                      <a:pos x="T62" y="T63"/>
                    </a:cxn>
                    <a:cxn ang="T114">
                      <a:pos x="T64" y="T65"/>
                    </a:cxn>
                    <a:cxn ang="T115">
                      <a:pos x="T66" y="T67"/>
                    </a:cxn>
                    <a:cxn ang="T116">
                      <a:pos x="T68" y="T69"/>
                    </a:cxn>
                    <a:cxn ang="T117">
                      <a:pos x="T70" y="T71"/>
                    </a:cxn>
                    <a:cxn ang="T118">
                      <a:pos x="T72" y="T73"/>
                    </a:cxn>
                    <a:cxn ang="T119">
                      <a:pos x="T74" y="T75"/>
                    </a:cxn>
                    <a:cxn ang="T120">
                      <a:pos x="T76" y="T77"/>
                    </a:cxn>
                    <a:cxn ang="T121">
                      <a:pos x="T78" y="T79"/>
                    </a:cxn>
                    <a:cxn ang="T122">
                      <a:pos x="T80" y="T81"/>
                    </a:cxn>
                  </a:cxnLst>
                  <a:rect l="T123" t="T124" r="T125" b="T126"/>
                  <a:pathLst>
                    <a:path w="128" h="183">
                      <a:moveTo>
                        <a:pt x="108" y="61"/>
                      </a:moveTo>
                      <a:lnTo>
                        <a:pt x="111" y="80"/>
                      </a:lnTo>
                      <a:lnTo>
                        <a:pt x="109" y="97"/>
                      </a:lnTo>
                      <a:lnTo>
                        <a:pt x="101" y="110"/>
                      </a:lnTo>
                      <a:lnTo>
                        <a:pt x="89" y="123"/>
                      </a:lnTo>
                      <a:lnTo>
                        <a:pt x="75" y="134"/>
                      </a:lnTo>
                      <a:lnTo>
                        <a:pt x="60" y="145"/>
                      </a:lnTo>
                      <a:lnTo>
                        <a:pt x="43" y="156"/>
                      </a:lnTo>
                      <a:lnTo>
                        <a:pt x="29" y="167"/>
                      </a:lnTo>
                      <a:lnTo>
                        <a:pt x="27" y="170"/>
                      </a:lnTo>
                      <a:lnTo>
                        <a:pt x="26" y="172"/>
                      </a:lnTo>
                      <a:lnTo>
                        <a:pt x="26" y="176"/>
                      </a:lnTo>
                      <a:lnTo>
                        <a:pt x="28" y="179"/>
                      </a:lnTo>
                      <a:lnTo>
                        <a:pt x="30" y="182"/>
                      </a:lnTo>
                      <a:lnTo>
                        <a:pt x="34" y="183"/>
                      </a:lnTo>
                      <a:lnTo>
                        <a:pt x="37" y="183"/>
                      </a:lnTo>
                      <a:lnTo>
                        <a:pt x="41" y="182"/>
                      </a:lnTo>
                      <a:lnTo>
                        <a:pt x="58" y="171"/>
                      </a:lnTo>
                      <a:lnTo>
                        <a:pt x="76" y="160"/>
                      </a:lnTo>
                      <a:lnTo>
                        <a:pt x="92" y="147"/>
                      </a:lnTo>
                      <a:lnTo>
                        <a:pt x="108" y="132"/>
                      </a:lnTo>
                      <a:lnTo>
                        <a:pt x="118" y="116"/>
                      </a:lnTo>
                      <a:lnTo>
                        <a:pt x="125" y="98"/>
                      </a:lnTo>
                      <a:lnTo>
                        <a:pt x="128" y="78"/>
                      </a:lnTo>
                      <a:lnTo>
                        <a:pt x="123" y="58"/>
                      </a:lnTo>
                      <a:lnTo>
                        <a:pt x="112" y="41"/>
                      </a:lnTo>
                      <a:lnTo>
                        <a:pt x="98" y="28"/>
                      </a:lnTo>
                      <a:lnTo>
                        <a:pt x="80" y="16"/>
                      </a:lnTo>
                      <a:lnTo>
                        <a:pt x="61" y="8"/>
                      </a:lnTo>
                      <a:lnTo>
                        <a:pt x="41" y="2"/>
                      </a:lnTo>
                      <a:lnTo>
                        <a:pt x="23" y="0"/>
                      </a:lnTo>
                      <a:lnTo>
                        <a:pt x="9" y="1"/>
                      </a:lnTo>
                      <a:lnTo>
                        <a:pt x="0" y="6"/>
                      </a:lnTo>
                      <a:lnTo>
                        <a:pt x="16" y="10"/>
                      </a:lnTo>
                      <a:lnTo>
                        <a:pt x="33" y="14"/>
                      </a:lnTo>
                      <a:lnTo>
                        <a:pt x="48" y="17"/>
                      </a:lnTo>
                      <a:lnTo>
                        <a:pt x="63" y="22"/>
                      </a:lnTo>
                      <a:lnTo>
                        <a:pt x="77" y="28"/>
                      </a:lnTo>
                      <a:lnTo>
                        <a:pt x="90" y="36"/>
                      </a:lnTo>
                      <a:lnTo>
                        <a:pt x="101" y="46"/>
                      </a:lnTo>
                      <a:lnTo>
                        <a:pt x="108" y="6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pt-BR"/>
                </a:p>
              </p:txBody>
            </p:sp>
            <p:sp>
              <p:nvSpPr>
                <p:cNvPr id="868" name="Freeform 746"/>
                <p:cNvSpPr>
                  <a:spLocks/>
                </p:cNvSpPr>
                <p:nvPr/>
              </p:nvSpPr>
              <p:spPr bwMode="auto">
                <a:xfrm>
                  <a:off x="5070" y="2650"/>
                  <a:ext cx="112" cy="88"/>
                </a:xfrm>
                <a:custGeom>
                  <a:avLst/>
                  <a:gdLst>
                    <a:gd name="T0" fmla="*/ 0 w 323"/>
                    <a:gd name="T1" fmla="*/ 0 h 379"/>
                    <a:gd name="T2" fmla="*/ 0 w 323"/>
                    <a:gd name="T3" fmla="*/ 0 h 379"/>
                    <a:gd name="T4" fmla="*/ 0 w 323"/>
                    <a:gd name="T5" fmla="*/ 0 h 379"/>
                    <a:gd name="T6" fmla="*/ 0 w 323"/>
                    <a:gd name="T7" fmla="*/ 0 h 379"/>
                    <a:gd name="T8" fmla="*/ 0 w 323"/>
                    <a:gd name="T9" fmla="*/ 0 h 379"/>
                    <a:gd name="T10" fmla="*/ 0 w 323"/>
                    <a:gd name="T11" fmla="*/ 0 h 379"/>
                    <a:gd name="T12" fmla="*/ 0 w 323"/>
                    <a:gd name="T13" fmla="*/ 0 h 379"/>
                    <a:gd name="T14" fmla="*/ 0 w 323"/>
                    <a:gd name="T15" fmla="*/ 0 h 379"/>
                    <a:gd name="T16" fmla="*/ 0 w 323"/>
                    <a:gd name="T17" fmla="*/ 0 h 379"/>
                    <a:gd name="T18" fmla="*/ 0 w 323"/>
                    <a:gd name="T19" fmla="*/ 0 h 379"/>
                    <a:gd name="T20" fmla="*/ 0 w 323"/>
                    <a:gd name="T21" fmla="*/ 0 h 379"/>
                    <a:gd name="T22" fmla="*/ 0 w 323"/>
                    <a:gd name="T23" fmla="*/ 0 h 379"/>
                    <a:gd name="T24" fmla="*/ 0 w 323"/>
                    <a:gd name="T25" fmla="*/ 0 h 379"/>
                    <a:gd name="T26" fmla="*/ 0 w 323"/>
                    <a:gd name="T27" fmla="*/ 0 h 379"/>
                    <a:gd name="T28" fmla="*/ 0 w 323"/>
                    <a:gd name="T29" fmla="*/ 0 h 379"/>
                    <a:gd name="T30" fmla="*/ 0 w 323"/>
                    <a:gd name="T31" fmla="*/ 0 h 379"/>
                    <a:gd name="T32" fmla="*/ 0 w 323"/>
                    <a:gd name="T33" fmla="*/ 0 h 379"/>
                    <a:gd name="T34" fmla="*/ 0 w 323"/>
                    <a:gd name="T35" fmla="*/ 0 h 379"/>
                    <a:gd name="T36" fmla="*/ 0 w 323"/>
                    <a:gd name="T37" fmla="*/ 0 h 379"/>
                    <a:gd name="T38" fmla="*/ 0 w 323"/>
                    <a:gd name="T39" fmla="*/ 0 h 379"/>
                    <a:gd name="T40" fmla="*/ 0 w 323"/>
                    <a:gd name="T41" fmla="*/ 0 h 379"/>
                    <a:gd name="T42" fmla="*/ 0 w 323"/>
                    <a:gd name="T43" fmla="*/ 0 h 379"/>
                    <a:gd name="T44" fmla="*/ 0 w 323"/>
                    <a:gd name="T45" fmla="*/ 0 h 379"/>
                    <a:gd name="T46" fmla="*/ 0 w 323"/>
                    <a:gd name="T47" fmla="*/ 0 h 379"/>
                    <a:gd name="T48" fmla="*/ 0 w 323"/>
                    <a:gd name="T49" fmla="*/ 0 h 379"/>
                    <a:gd name="T50" fmla="*/ 0 w 323"/>
                    <a:gd name="T51" fmla="*/ 0 h 379"/>
                    <a:gd name="T52" fmla="*/ 0 w 323"/>
                    <a:gd name="T53" fmla="*/ 0 h 379"/>
                    <a:gd name="T54" fmla="*/ 0 w 323"/>
                    <a:gd name="T55" fmla="*/ 0 h 379"/>
                    <a:gd name="T56" fmla="*/ 0 w 323"/>
                    <a:gd name="T57" fmla="*/ 0 h 379"/>
                    <a:gd name="T58" fmla="*/ 0 w 323"/>
                    <a:gd name="T59" fmla="*/ 0 h 379"/>
                    <a:gd name="T60" fmla="*/ 0 w 323"/>
                    <a:gd name="T61" fmla="*/ 0 h 379"/>
                    <a:gd name="T62" fmla="*/ 0 w 323"/>
                    <a:gd name="T63" fmla="*/ 0 h 379"/>
                    <a:gd name="T64" fmla="*/ 0 w 323"/>
                    <a:gd name="T65" fmla="*/ 0 h 379"/>
                    <a:gd name="T66" fmla="*/ 0 w 323"/>
                    <a:gd name="T67" fmla="*/ 0 h 379"/>
                    <a:gd name="T68" fmla="*/ 0 w 323"/>
                    <a:gd name="T69" fmla="*/ 0 h 379"/>
                    <a:gd name="T70" fmla="*/ 0 w 323"/>
                    <a:gd name="T71" fmla="*/ 0 h 379"/>
                    <a:gd name="T72" fmla="*/ 0 w 323"/>
                    <a:gd name="T73" fmla="*/ 0 h 379"/>
                    <a:gd name="T74" fmla="*/ 0 w 323"/>
                    <a:gd name="T75" fmla="*/ 0 h 379"/>
                    <a:gd name="T76" fmla="*/ 0 w 323"/>
                    <a:gd name="T77" fmla="*/ 0 h 379"/>
                    <a:gd name="T78" fmla="*/ 0 w 323"/>
                    <a:gd name="T79" fmla="*/ 0 h 379"/>
                    <a:gd name="T80" fmla="*/ 0 w 323"/>
                    <a:gd name="T81" fmla="*/ 0 h 379"/>
                    <a:gd name="T82" fmla="*/ 0 w 323"/>
                    <a:gd name="T83" fmla="*/ 0 h 379"/>
                    <a:gd name="T84" fmla="*/ 0 w 323"/>
                    <a:gd name="T85" fmla="*/ 0 h 379"/>
                    <a:gd name="T86" fmla="*/ 0 w 323"/>
                    <a:gd name="T87" fmla="*/ 0 h 379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w 323"/>
                    <a:gd name="T133" fmla="*/ 0 h 379"/>
                    <a:gd name="T134" fmla="*/ 323 w 323"/>
                    <a:gd name="T135" fmla="*/ 379 h 379"/>
                  </a:gdLst>
                  <a:ahLst/>
                  <a:cxnLst>
                    <a:cxn ang="T88">
                      <a:pos x="T0" y="T1"/>
                    </a:cxn>
                    <a:cxn ang="T89">
                      <a:pos x="T2" y="T3"/>
                    </a:cxn>
                    <a:cxn ang="T90">
                      <a:pos x="T4" y="T5"/>
                    </a:cxn>
                    <a:cxn ang="T91">
                      <a:pos x="T6" y="T7"/>
                    </a:cxn>
                    <a:cxn ang="T92">
                      <a:pos x="T8" y="T9"/>
                    </a:cxn>
                    <a:cxn ang="T93">
                      <a:pos x="T10" y="T11"/>
                    </a:cxn>
                    <a:cxn ang="T94">
                      <a:pos x="T12" y="T13"/>
                    </a:cxn>
                    <a:cxn ang="T95">
                      <a:pos x="T14" y="T15"/>
                    </a:cxn>
                    <a:cxn ang="T96">
                      <a:pos x="T16" y="T17"/>
                    </a:cxn>
                    <a:cxn ang="T97">
                      <a:pos x="T18" y="T19"/>
                    </a:cxn>
                    <a:cxn ang="T98">
                      <a:pos x="T20" y="T21"/>
                    </a:cxn>
                    <a:cxn ang="T99">
                      <a:pos x="T22" y="T23"/>
                    </a:cxn>
                    <a:cxn ang="T100">
                      <a:pos x="T24" y="T25"/>
                    </a:cxn>
                    <a:cxn ang="T101">
                      <a:pos x="T26" y="T27"/>
                    </a:cxn>
                    <a:cxn ang="T102">
                      <a:pos x="T28" y="T29"/>
                    </a:cxn>
                    <a:cxn ang="T103">
                      <a:pos x="T30" y="T31"/>
                    </a:cxn>
                    <a:cxn ang="T104">
                      <a:pos x="T32" y="T33"/>
                    </a:cxn>
                    <a:cxn ang="T105">
                      <a:pos x="T34" y="T35"/>
                    </a:cxn>
                    <a:cxn ang="T106">
                      <a:pos x="T36" y="T37"/>
                    </a:cxn>
                    <a:cxn ang="T107">
                      <a:pos x="T38" y="T39"/>
                    </a:cxn>
                    <a:cxn ang="T108">
                      <a:pos x="T40" y="T41"/>
                    </a:cxn>
                    <a:cxn ang="T109">
                      <a:pos x="T42" y="T43"/>
                    </a:cxn>
                    <a:cxn ang="T110">
                      <a:pos x="T44" y="T45"/>
                    </a:cxn>
                    <a:cxn ang="T111">
                      <a:pos x="T46" y="T47"/>
                    </a:cxn>
                    <a:cxn ang="T112">
                      <a:pos x="T48" y="T49"/>
                    </a:cxn>
                    <a:cxn ang="T113">
                      <a:pos x="T50" y="T51"/>
                    </a:cxn>
                    <a:cxn ang="T114">
                      <a:pos x="T52" y="T53"/>
                    </a:cxn>
                    <a:cxn ang="T115">
                      <a:pos x="T54" y="T55"/>
                    </a:cxn>
                    <a:cxn ang="T116">
                      <a:pos x="T56" y="T57"/>
                    </a:cxn>
                    <a:cxn ang="T117">
                      <a:pos x="T58" y="T59"/>
                    </a:cxn>
                    <a:cxn ang="T118">
                      <a:pos x="T60" y="T61"/>
                    </a:cxn>
                    <a:cxn ang="T119">
                      <a:pos x="T62" y="T63"/>
                    </a:cxn>
                    <a:cxn ang="T120">
                      <a:pos x="T64" y="T65"/>
                    </a:cxn>
                    <a:cxn ang="T121">
                      <a:pos x="T66" y="T67"/>
                    </a:cxn>
                    <a:cxn ang="T122">
                      <a:pos x="T68" y="T69"/>
                    </a:cxn>
                    <a:cxn ang="T123">
                      <a:pos x="T70" y="T71"/>
                    </a:cxn>
                    <a:cxn ang="T124">
                      <a:pos x="T72" y="T73"/>
                    </a:cxn>
                    <a:cxn ang="T125">
                      <a:pos x="T74" y="T75"/>
                    </a:cxn>
                    <a:cxn ang="T126">
                      <a:pos x="T76" y="T77"/>
                    </a:cxn>
                    <a:cxn ang="T127">
                      <a:pos x="T78" y="T79"/>
                    </a:cxn>
                    <a:cxn ang="T128">
                      <a:pos x="T80" y="T81"/>
                    </a:cxn>
                    <a:cxn ang="T129">
                      <a:pos x="T82" y="T83"/>
                    </a:cxn>
                    <a:cxn ang="T130">
                      <a:pos x="T84" y="T85"/>
                    </a:cxn>
                    <a:cxn ang="T131">
                      <a:pos x="T86" y="T87"/>
                    </a:cxn>
                  </a:cxnLst>
                  <a:rect l="T132" t="T133" r="T134" b="T135"/>
                  <a:pathLst>
                    <a:path w="323" h="379">
                      <a:moveTo>
                        <a:pt x="126" y="50"/>
                      </a:moveTo>
                      <a:lnTo>
                        <a:pt x="101" y="70"/>
                      </a:lnTo>
                      <a:lnTo>
                        <a:pt x="76" y="92"/>
                      </a:lnTo>
                      <a:lnTo>
                        <a:pt x="54" y="115"/>
                      </a:lnTo>
                      <a:lnTo>
                        <a:pt x="34" y="140"/>
                      </a:lnTo>
                      <a:lnTo>
                        <a:pt x="18" y="167"/>
                      </a:lnTo>
                      <a:lnTo>
                        <a:pt x="6" y="196"/>
                      </a:lnTo>
                      <a:lnTo>
                        <a:pt x="0" y="227"/>
                      </a:lnTo>
                      <a:lnTo>
                        <a:pt x="1" y="259"/>
                      </a:lnTo>
                      <a:lnTo>
                        <a:pt x="4" y="267"/>
                      </a:lnTo>
                      <a:lnTo>
                        <a:pt x="7" y="277"/>
                      </a:lnTo>
                      <a:lnTo>
                        <a:pt x="11" y="283"/>
                      </a:lnTo>
                      <a:lnTo>
                        <a:pt x="15" y="291"/>
                      </a:lnTo>
                      <a:lnTo>
                        <a:pt x="21" y="298"/>
                      </a:lnTo>
                      <a:lnTo>
                        <a:pt x="27" y="305"/>
                      </a:lnTo>
                      <a:lnTo>
                        <a:pt x="34" y="311"/>
                      </a:lnTo>
                      <a:lnTo>
                        <a:pt x="41" y="316"/>
                      </a:lnTo>
                      <a:lnTo>
                        <a:pt x="57" y="325"/>
                      </a:lnTo>
                      <a:lnTo>
                        <a:pt x="72" y="333"/>
                      </a:lnTo>
                      <a:lnTo>
                        <a:pt x="87" y="340"/>
                      </a:lnTo>
                      <a:lnTo>
                        <a:pt x="103" y="345"/>
                      </a:lnTo>
                      <a:lnTo>
                        <a:pt x="120" y="351"/>
                      </a:lnTo>
                      <a:lnTo>
                        <a:pt x="136" y="356"/>
                      </a:lnTo>
                      <a:lnTo>
                        <a:pt x="153" y="360"/>
                      </a:lnTo>
                      <a:lnTo>
                        <a:pt x="169" y="364"/>
                      </a:lnTo>
                      <a:lnTo>
                        <a:pt x="187" y="367"/>
                      </a:lnTo>
                      <a:lnTo>
                        <a:pt x="204" y="370"/>
                      </a:lnTo>
                      <a:lnTo>
                        <a:pt x="221" y="372"/>
                      </a:lnTo>
                      <a:lnTo>
                        <a:pt x="238" y="374"/>
                      </a:lnTo>
                      <a:lnTo>
                        <a:pt x="256" y="375"/>
                      </a:lnTo>
                      <a:lnTo>
                        <a:pt x="273" y="376"/>
                      </a:lnTo>
                      <a:lnTo>
                        <a:pt x="290" y="378"/>
                      </a:lnTo>
                      <a:lnTo>
                        <a:pt x="307" y="379"/>
                      </a:lnTo>
                      <a:lnTo>
                        <a:pt x="312" y="379"/>
                      </a:lnTo>
                      <a:lnTo>
                        <a:pt x="317" y="375"/>
                      </a:lnTo>
                      <a:lnTo>
                        <a:pt x="320" y="372"/>
                      </a:lnTo>
                      <a:lnTo>
                        <a:pt x="323" y="366"/>
                      </a:lnTo>
                      <a:lnTo>
                        <a:pt x="323" y="360"/>
                      </a:lnTo>
                      <a:lnTo>
                        <a:pt x="320" y="356"/>
                      </a:lnTo>
                      <a:lnTo>
                        <a:pt x="316" y="352"/>
                      </a:lnTo>
                      <a:lnTo>
                        <a:pt x="311" y="351"/>
                      </a:lnTo>
                      <a:lnTo>
                        <a:pt x="295" y="351"/>
                      </a:lnTo>
                      <a:lnTo>
                        <a:pt x="279" y="351"/>
                      </a:lnTo>
                      <a:lnTo>
                        <a:pt x="263" y="350"/>
                      </a:lnTo>
                      <a:lnTo>
                        <a:pt x="248" y="349"/>
                      </a:lnTo>
                      <a:lnTo>
                        <a:pt x="231" y="348"/>
                      </a:lnTo>
                      <a:lnTo>
                        <a:pt x="215" y="345"/>
                      </a:lnTo>
                      <a:lnTo>
                        <a:pt x="200" y="343"/>
                      </a:lnTo>
                      <a:lnTo>
                        <a:pt x="183" y="341"/>
                      </a:lnTo>
                      <a:lnTo>
                        <a:pt x="168" y="337"/>
                      </a:lnTo>
                      <a:lnTo>
                        <a:pt x="151" y="334"/>
                      </a:lnTo>
                      <a:lnTo>
                        <a:pt x="136" y="329"/>
                      </a:lnTo>
                      <a:lnTo>
                        <a:pt x="121" y="325"/>
                      </a:lnTo>
                      <a:lnTo>
                        <a:pt x="106" y="320"/>
                      </a:lnTo>
                      <a:lnTo>
                        <a:pt x="92" y="313"/>
                      </a:lnTo>
                      <a:lnTo>
                        <a:pt x="76" y="306"/>
                      </a:lnTo>
                      <a:lnTo>
                        <a:pt x="62" y="300"/>
                      </a:lnTo>
                      <a:lnTo>
                        <a:pt x="51" y="291"/>
                      </a:lnTo>
                      <a:lnTo>
                        <a:pt x="41" y="280"/>
                      </a:lnTo>
                      <a:lnTo>
                        <a:pt x="35" y="269"/>
                      </a:lnTo>
                      <a:lnTo>
                        <a:pt x="31" y="255"/>
                      </a:lnTo>
                      <a:lnTo>
                        <a:pt x="31" y="239"/>
                      </a:lnTo>
                      <a:lnTo>
                        <a:pt x="33" y="218"/>
                      </a:lnTo>
                      <a:lnTo>
                        <a:pt x="38" y="197"/>
                      </a:lnTo>
                      <a:lnTo>
                        <a:pt x="42" y="182"/>
                      </a:lnTo>
                      <a:lnTo>
                        <a:pt x="51" y="165"/>
                      </a:lnTo>
                      <a:lnTo>
                        <a:pt x="60" y="150"/>
                      </a:lnTo>
                      <a:lnTo>
                        <a:pt x="68" y="136"/>
                      </a:lnTo>
                      <a:lnTo>
                        <a:pt x="79" y="124"/>
                      </a:lnTo>
                      <a:lnTo>
                        <a:pt x="89" y="111"/>
                      </a:lnTo>
                      <a:lnTo>
                        <a:pt x="101" y="100"/>
                      </a:lnTo>
                      <a:lnTo>
                        <a:pt x="114" y="88"/>
                      </a:lnTo>
                      <a:lnTo>
                        <a:pt x="129" y="76"/>
                      </a:lnTo>
                      <a:lnTo>
                        <a:pt x="144" y="64"/>
                      </a:lnTo>
                      <a:lnTo>
                        <a:pt x="162" y="53"/>
                      </a:lnTo>
                      <a:lnTo>
                        <a:pt x="181" y="41"/>
                      </a:lnTo>
                      <a:lnTo>
                        <a:pt x="201" y="31"/>
                      </a:lnTo>
                      <a:lnTo>
                        <a:pt x="219" y="22"/>
                      </a:lnTo>
                      <a:lnTo>
                        <a:pt x="237" y="14"/>
                      </a:lnTo>
                      <a:lnTo>
                        <a:pt x="253" y="7"/>
                      </a:lnTo>
                      <a:lnTo>
                        <a:pt x="268" y="1"/>
                      </a:lnTo>
                      <a:lnTo>
                        <a:pt x="255" y="0"/>
                      </a:lnTo>
                      <a:lnTo>
                        <a:pt x="238" y="1"/>
                      </a:lnTo>
                      <a:lnTo>
                        <a:pt x="221" y="5"/>
                      </a:lnTo>
                      <a:lnTo>
                        <a:pt x="201" y="11"/>
                      </a:lnTo>
                      <a:lnTo>
                        <a:pt x="181" y="19"/>
                      </a:lnTo>
                      <a:lnTo>
                        <a:pt x="161" y="28"/>
                      </a:lnTo>
                      <a:lnTo>
                        <a:pt x="142" y="39"/>
                      </a:lnTo>
                      <a:lnTo>
                        <a:pt x="126" y="5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pt-BR"/>
                </a:p>
              </p:txBody>
            </p:sp>
            <p:sp>
              <p:nvSpPr>
                <p:cNvPr id="869" name="Freeform 747"/>
                <p:cNvSpPr>
                  <a:spLocks/>
                </p:cNvSpPr>
                <p:nvPr/>
              </p:nvSpPr>
              <p:spPr bwMode="auto">
                <a:xfrm>
                  <a:off x="5229" y="2647"/>
                  <a:ext cx="99" cy="59"/>
                </a:xfrm>
                <a:custGeom>
                  <a:avLst/>
                  <a:gdLst>
                    <a:gd name="T0" fmla="*/ 0 w 282"/>
                    <a:gd name="T1" fmla="*/ 0 h 253"/>
                    <a:gd name="T2" fmla="*/ 0 w 282"/>
                    <a:gd name="T3" fmla="*/ 0 h 253"/>
                    <a:gd name="T4" fmla="*/ 0 w 282"/>
                    <a:gd name="T5" fmla="*/ 0 h 253"/>
                    <a:gd name="T6" fmla="*/ 0 w 282"/>
                    <a:gd name="T7" fmla="*/ 0 h 253"/>
                    <a:gd name="T8" fmla="*/ 0 w 282"/>
                    <a:gd name="T9" fmla="*/ 0 h 253"/>
                    <a:gd name="T10" fmla="*/ 0 w 282"/>
                    <a:gd name="T11" fmla="*/ 0 h 253"/>
                    <a:gd name="T12" fmla="*/ 0 w 282"/>
                    <a:gd name="T13" fmla="*/ 0 h 253"/>
                    <a:gd name="T14" fmla="*/ 0 w 282"/>
                    <a:gd name="T15" fmla="*/ 0 h 253"/>
                    <a:gd name="T16" fmla="*/ 0 w 282"/>
                    <a:gd name="T17" fmla="*/ 0 h 253"/>
                    <a:gd name="T18" fmla="*/ 0 w 282"/>
                    <a:gd name="T19" fmla="*/ 0 h 253"/>
                    <a:gd name="T20" fmla="*/ 0 w 282"/>
                    <a:gd name="T21" fmla="*/ 0 h 253"/>
                    <a:gd name="T22" fmla="*/ 0 w 282"/>
                    <a:gd name="T23" fmla="*/ 0 h 253"/>
                    <a:gd name="T24" fmla="*/ 0 w 282"/>
                    <a:gd name="T25" fmla="*/ 0 h 253"/>
                    <a:gd name="T26" fmla="*/ 0 w 282"/>
                    <a:gd name="T27" fmla="*/ 0 h 253"/>
                    <a:gd name="T28" fmla="*/ 0 w 282"/>
                    <a:gd name="T29" fmla="*/ 0 h 253"/>
                    <a:gd name="T30" fmla="*/ 0 w 282"/>
                    <a:gd name="T31" fmla="*/ 0 h 253"/>
                    <a:gd name="T32" fmla="*/ 0 w 282"/>
                    <a:gd name="T33" fmla="*/ 0 h 253"/>
                    <a:gd name="T34" fmla="*/ 0 w 282"/>
                    <a:gd name="T35" fmla="*/ 0 h 253"/>
                    <a:gd name="T36" fmla="*/ 0 w 282"/>
                    <a:gd name="T37" fmla="*/ 0 h 253"/>
                    <a:gd name="T38" fmla="*/ 0 w 282"/>
                    <a:gd name="T39" fmla="*/ 0 h 253"/>
                    <a:gd name="T40" fmla="*/ 0 w 282"/>
                    <a:gd name="T41" fmla="*/ 0 h 253"/>
                    <a:gd name="T42" fmla="*/ 0 w 282"/>
                    <a:gd name="T43" fmla="*/ 0 h 253"/>
                    <a:gd name="T44" fmla="*/ 0 w 282"/>
                    <a:gd name="T45" fmla="*/ 0 h 253"/>
                    <a:gd name="T46" fmla="*/ 0 w 282"/>
                    <a:gd name="T47" fmla="*/ 0 h 253"/>
                    <a:gd name="T48" fmla="*/ 0 w 282"/>
                    <a:gd name="T49" fmla="*/ 0 h 253"/>
                    <a:gd name="T50" fmla="*/ 0 w 282"/>
                    <a:gd name="T51" fmla="*/ 0 h 253"/>
                    <a:gd name="T52" fmla="*/ 0 w 282"/>
                    <a:gd name="T53" fmla="*/ 0 h 253"/>
                    <a:gd name="T54" fmla="*/ 0 w 282"/>
                    <a:gd name="T55" fmla="*/ 0 h 253"/>
                    <a:gd name="T56" fmla="*/ 0 w 282"/>
                    <a:gd name="T57" fmla="*/ 0 h 253"/>
                    <a:gd name="T58" fmla="*/ 0 w 282"/>
                    <a:gd name="T59" fmla="*/ 0 h 253"/>
                    <a:gd name="T60" fmla="*/ 0 w 282"/>
                    <a:gd name="T61" fmla="*/ 0 h 253"/>
                    <a:gd name="T62" fmla="*/ 0 w 282"/>
                    <a:gd name="T63" fmla="*/ 0 h 253"/>
                    <a:gd name="T64" fmla="*/ 0 w 282"/>
                    <a:gd name="T65" fmla="*/ 0 h 253"/>
                    <a:gd name="T66" fmla="*/ 0 w 282"/>
                    <a:gd name="T67" fmla="*/ 0 h 253"/>
                    <a:gd name="T68" fmla="*/ 0 w 282"/>
                    <a:gd name="T69" fmla="*/ 0 h 253"/>
                    <a:gd name="T70" fmla="*/ 0 w 282"/>
                    <a:gd name="T71" fmla="*/ 0 h 253"/>
                    <a:gd name="T72" fmla="*/ 0 w 282"/>
                    <a:gd name="T73" fmla="*/ 0 h 253"/>
                    <a:gd name="T74" fmla="*/ 0 w 282"/>
                    <a:gd name="T75" fmla="*/ 0 h 253"/>
                    <a:gd name="T76" fmla="*/ 0 w 282"/>
                    <a:gd name="T77" fmla="*/ 0 h 253"/>
                    <a:gd name="T78" fmla="*/ 0 w 282"/>
                    <a:gd name="T79" fmla="*/ 0 h 253"/>
                    <a:gd name="T80" fmla="*/ 0 w 282"/>
                    <a:gd name="T81" fmla="*/ 0 h 253"/>
                    <a:gd name="T82" fmla="*/ 0 w 282"/>
                    <a:gd name="T83" fmla="*/ 0 h 253"/>
                    <a:gd name="T84" fmla="*/ 0 w 282"/>
                    <a:gd name="T85" fmla="*/ 0 h 253"/>
                    <a:gd name="T86" fmla="*/ 0 w 282"/>
                    <a:gd name="T87" fmla="*/ 0 h 253"/>
                    <a:gd name="T88" fmla="*/ 0 w 282"/>
                    <a:gd name="T89" fmla="*/ 0 h 253"/>
                    <a:gd name="T90" fmla="*/ 0 w 282"/>
                    <a:gd name="T91" fmla="*/ 0 h 253"/>
                    <a:gd name="T92" fmla="*/ 0 w 282"/>
                    <a:gd name="T93" fmla="*/ 0 h 253"/>
                    <a:gd name="T94" fmla="*/ 0 w 282"/>
                    <a:gd name="T95" fmla="*/ 0 h 253"/>
                    <a:gd name="T96" fmla="*/ 0 w 282"/>
                    <a:gd name="T97" fmla="*/ 0 h 253"/>
                    <a:gd name="T98" fmla="*/ 0 w 282"/>
                    <a:gd name="T99" fmla="*/ 0 h 253"/>
                    <a:gd name="T100" fmla="*/ 0 w 282"/>
                    <a:gd name="T101" fmla="*/ 0 h 253"/>
                    <a:gd name="T102" fmla="*/ 0 w 282"/>
                    <a:gd name="T103" fmla="*/ 0 h 253"/>
                    <a:gd name="T104" fmla="*/ 0 w 282"/>
                    <a:gd name="T105" fmla="*/ 0 h 253"/>
                    <a:gd name="T106" fmla="*/ 0 w 282"/>
                    <a:gd name="T107" fmla="*/ 0 h 253"/>
                    <a:gd name="T108" fmla="*/ 0 w 282"/>
                    <a:gd name="T109" fmla="*/ 0 h 253"/>
                    <a:gd name="T110" fmla="*/ 0 w 282"/>
                    <a:gd name="T111" fmla="*/ 0 h 253"/>
                    <a:gd name="T112" fmla="*/ 0 w 282"/>
                    <a:gd name="T113" fmla="*/ 0 h 253"/>
                    <a:gd name="T114" fmla="*/ 0 w 282"/>
                    <a:gd name="T115" fmla="*/ 0 h 253"/>
                    <a:gd name="T116" fmla="*/ 0 w 282"/>
                    <a:gd name="T117" fmla="*/ 0 h 253"/>
                    <a:gd name="T118" fmla="*/ 0 w 282"/>
                    <a:gd name="T119" fmla="*/ 0 h 253"/>
                    <a:gd name="T120" fmla="*/ 0 w 282"/>
                    <a:gd name="T121" fmla="*/ 0 h 253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w 282"/>
                    <a:gd name="T184" fmla="*/ 0 h 253"/>
                    <a:gd name="T185" fmla="*/ 282 w 282"/>
                    <a:gd name="T186" fmla="*/ 253 h 253"/>
                  </a:gdLst>
                  <a:ahLst/>
                  <a:cxnLst>
                    <a:cxn ang="T122">
                      <a:pos x="T0" y="T1"/>
                    </a:cxn>
                    <a:cxn ang="T123">
                      <a:pos x="T2" y="T3"/>
                    </a:cxn>
                    <a:cxn ang="T124">
                      <a:pos x="T4" y="T5"/>
                    </a:cxn>
                    <a:cxn ang="T125">
                      <a:pos x="T6" y="T7"/>
                    </a:cxn>
                    <a:cxn ang="T126">
                      <a:pos x="T8" y="T9"/>
                    </a:cxn>
                    <a:cxn ang="T127">
                      <a:pos x="T10" y="T11"/>
                    </a:cxn>
                    <a:cxn ang="T128">
                      <a:pos x="T12" y="T13"/>
                    </a:cxn>
                    <a:cxn ang="T129">
                      <a:pos x="T14" y="T15"/>
                    </a:cxn>
                    <a:cxn ang="T130">
                      <a:pos x="T16" y="T17"/>
                    </a:cxn>
                    <a:cxn ang="T131">
                      <a:pos x="T18" y="T19"/>
                    </a:cxn>
                    <a:cxn ang="T132">
                      <a:pos x="T20" y="T21"/>
                    </a:cxn>
                    <a:cxn ang="T133">
                      <a:pos x="T22" y="T23"/>
                    </a:cxn>
                    <a:cxn ang="T134">
                      <a:pos x="T24" y="T25"/>
                    </a:cxn>
                    <a:cxn ang="T135">
                      <a:pos x="T26" y="T27"/>
                    </a:cxn>
                    <a:cxn ang="T136">
                      <a:pos x="T28" y="T29"/>
                    </a:cxn>
                    <a:cxn ang="T137">
                      <a:pos x="T30" y="T31"/>
                    </a:cxn>
                    <a:cxn ang="T138">
                      <a:pos x="T32" y="T33"/>
                    </a:cxn>
                    <a:cxn ang="T139">
                      <a:pos x="T34" y="T35"/>
                    </a:cxn>
                    <a:cxn ang="T140">
                      <a:pos x="T36" y="T37"/>
                    </a:cxn>
                    <a:cxn ang="T141">
                      <a:pos x="T38" y="T39"/>
                    </a:cxn>
                    <a:cxn ang="T142">
                      <a:pos x="T40" y="T41"/>
                    </a:cxn>
                    <a:cxn ang="T143">
                      <a:pos x="T42" y="T43"/>
                    </a:cxn>
                    <a:cxn ang="T144">
                      <a:pos x="T44" y="T45"/>
                    </a:cxn>
                    <a:cxn ang="T145">
                      <a:pos x="T46" y="T47"/>
                    </a:cxn>
                    <a:cxn ang="T146">
                      <a:pos x="T48" y="T49"/>
                    </a:cxn>
                    <a:cxn ang="T147">
                      <a:pos x="T50" y="T51"/>
                    </a:cxn>
                    <a:cxn ang="T148">
                      <a:pos x="T52" y="T53"/>
                    </a:cxn>
                    <a:cxn ang="T149">
                      <a:pos x="T54" y="T55"/>
                    </a:cxn>
                    <a:cxn ang="T150">
                      <a:pos x="T56" y="T57"/>
                    </a:cxn>
                    <a:cxn ang="T151">
                      <a:pos x="T58" y="T59"/>
                    </a:cxn>
                    <a:cxn ang="T152">
                      <a:pos x="T60" y="T61"/>
                    </a:cxn>
                    <a:cxn ang="T153">
                      <a:pos x="T62" y="T63"/>
                    </a:cxn>
                    <a:cxn ang="T154">
                      <a:pos x="T64" y="T65"/>
                    </a:cxn>
                    <a:cxn ang="T155">
                      <a:pos x="T66" y="T67"/>
                    </a:cxn>
                    <a:cxn ang="T156">
                      <a:pos x="T68" y="T69"/>
                    </a:cxn>
                    <a:cxn ang="T157">
                      <a:pos x="T70" y="T71"/>
                    </a:cxn>
                    <a:cxn ang="T158">
                      <a:pos x="T72" y="T73"/>
                    </a:cxn>
                    <a:cxn ang="T159">
                      <a:pos x="T74" y="T75"/>
                    </a:cxn>
                    <a:cxn ang="T160">
                      <a:pos x="T76" y="T77"/>
                    </a:cxn>
                    <a:cxn ang="T161">
                      <a:pos x="T78" y="T79"/>
                    </a:cxn>
                    <a:cxn ang="T162">
                      <a:pos x="T80" y="T81"/>
                    </a:cxn>
                    <a:cxn ang="T163">
                      <a:pos x="T82" y="T83"/>
                    </a:cxn>
                    <a:cxn ang="T164">
                      <a:pos x="T84" y="T85"/>
                    </a:cxn>
                    <a:cxn ang="T165">
                      <a:pos x="T86" y="T87"/>
                    </a:cxn>
                    <a:cxn ang="T166">
                      <a:pos x="T88" y="T89"/>
                    </a:cxn>
                    <a:cxn ang="T167">
                      <a:pos x="T90" y="T91"/>
                    </a:cxn>
                    <a:cxn ang="T168">
                      <a:pos x="T92" y="T93"/>
                    </a:cxn>
                    <a:cxn ang="T169">
                      <a:pos x="T94" y="T95"/>
                    </a:cxn>
                    <a:cxn ang="T170">
                      <a:pos x="T96" y="T97"/>
                    </a:cxn>
                    <a:cxn ang="T171">
                      <a:pos x="T98" y="T99"/>
                    </a:cxn>
                    <a:cxn ang="T172">
                      <a:pos x="T100" y="T101"/>
                    </a:cxn>
                    <a:cxn ang="T173">
                      <a:pos x="T102" y="T103"/>
                    </a:cxn>
                    <a:cxn ang="T174">
                      <a:pos x="T104" y="T105"/>
                    </a:cxn>
                    <a:cxn ang="T175">
                      <a:pos x="T106" y="T107"/>
                    </a:cxn>
                    <a:cxn ang="T176">
                      <a:pos x="T108" y="T109"/>
                    </a:cxn>
                    <a:cxn ang="T177">
                      <a:pos x="T110" y="T111"/>
                    </a:cxn>
                    <a:cxn ang="T178">
                      <a:pos x="T112" y="T113"/>
                    </a:cxn>
                    <a:cxn ang="T179">
                      <a:pos x="T114" y="T115"/>
                    </a:cxn>
                    <a:cxn ang="T180">
                      <a:pos x="T116" y="T117"/>
                    </a:cxn>
                    <a:cxn ang="T181">
                      <a:pos x="T118" y="T119"/>
                    </a:cxn>
                    <a:cxn ang="T182">
                      <a:pos x="T120" y="T121"/>
                    </a:cxn>
                  </a:cxnLst>
                  <a:rect l="T183" t="T184" r="T185" b="T186"/>
                  <a:pathLst>
                    <a:path w="282" h="253">
                      <a:moveTo>
                        <a:pt x="235" y="78"/>
                      </a:moveTo>
                      <a:lnTo>
                        <a:pt x="248" y="92"/>
                      </a:lnTo>
                      <a:lnTo>
                        <a:pt x="255" y="108"/>
                      </a:lnTo>
                      <a:lnTo>
                        <a:pt x="259" y="125"/>
                      </a:lnTo>
                      <a:lnTo>
                        <a:pt x="259" y="144"/>
                      </a:lnTo>
                      <a:lnTo>
                        <a:pt x="257" y="159"/>
                      </a:lnTo>
                      <a:lnTo>
                        <a:pt x="252" y="171"/>
                      </a:lnTo>
                      <a:lnTo>
                        <a:pt x="244" y="184"/>
                      </a:lnTo>
                      <a:lnTo>
                        <a:pt x="236" y="194"/>
                      </a:lnTo>
                      <a:lnTo>
                        <a:pt x="225" y="206"/>
                      </a:lnTo>
                      <a:lnTo>
                        <a:pt x="215" y="215"/>
                      </a:lnTo>
                      <a:lnTo>
                        <a:pt x="204" y="225"/>
                      </a:lnTo>
                      <a:lnTo>
                        <a:pt x="194" y="236"/>
                      </a:lnTo>
                      <a:lnTo>
                        <a:pt x="191" y="239"/>
                      </a:lnTo>
                      <a:lnTo>
                        <a:pt x="190" y="242"/>
                      </a:lnTo>
                      <a:lnTo>
                        <a:pt x="191" y="246"/>
                      </a:lnTo>
                      <a:lnTo>
                        <a:pt x="194" y="249"/>
                      </a:lnTo>
                      <a:lnTo>
                        <a:pt x="197" y="252"/>
                      </a:lnTo>
                      <a:lnTo>
                        <a:pt x="201" y="253"/>
                      </a:lnTo>
                      <a:lnTo>
                        <a:pt x="205" y="252"/>
                      </a:lnTo>
                      <a:lnTo>
                        <a:pt x="209" y="249"/>
                      </a:lnTo>
                      <a:lnTo>
                        <a:pt x="232" y="234"/>
                      </a:lnTo>
                      <a:lnTo>
                        <a:pt x="251" y="215"/>
                      </a:lnTo>
                      <a:lnTo>
                        <a:pt x="267" y="192"/>
                      </a:lnTo>
                      <a:lnTo>
                        <a:pt x="278" y="168"/>
                      </a:lnTo>
                      <a:lnTo>
                        <a:pt x="282" y="141"/>
                      </a:lnTo>
                      <a:lnTo>
                        <a:pt x="279" y="116"/>
                      </a:lnTo>
                      <a:lnTo>
                        <a:pt x="270" y="92"/>
                      </a:lnTo>
                      <a:lnTo>
                        <a:pt x="251" y="70"/>
                      </a:lnTo>
                      <a:lnTo>
                        <a:pt x="237" y="59"/>
                      </a:lnTo>
                      <a:lnTo>
                        <a:pt x="221" y="48"/>
                      </a:lnTo>
                      <a:lnTo>
                        <a:pt x="202" y="39"/>
                      </a:lnTo>
                      <a:lnTo>
                        <a:pt x="183" y="31"/>
                      </a:lnTo>
                      <a:lnTo>
                        <a:pt x="163" y="24"/>
                      </a:lnTo>
                      <a:lnTo>
                        <a:pt x="142" y="18"/>
                      </a:lnTo>
                      <a:lnTo>
                        <a:pt x="122" y="13"/>
                      </a:lnTo>
                      <a:lnTo>
                        <a:pt x="101" y="8"/>
                      </a:lnTo>
                      <a:lnTo>
                        <a:pt x="82" y="5"/>
                      </a:lnTo>
                      <a:lnTo>
                        <a:pt x="63" y="2"/>
                      </a:lnTo>
                      <a:lnTo>
                        <a:pt x="47" y="0"/>
                      </a:lnTo>
                      <a:lnTo>
                        <a:pt x="32" y="0"/>
                      </a:lnTo>
                      <a:lnTo>
                        <a:pt x="19" y="0"/>
                      </a:lnTo>
                      <a:lnTo>
                        <a:pt x="10" y="1"/>
                      </a:lnTo>
                      <a:lnTo>
                        <a:pt x="4" y="4"/>
                      </a:lnTo>
                      <a:lnTo>
                        <a:pt x="0" y="6"/>
                      </a:lnTo>
                      <a:lnTo>
                        <a:pt x="12" y="8"/>
                      </a:lnTo>
                      <a:lnTo>
                        <a:pt x="25" y="9"/>
                      </a:lnTo>
                      <a:lnTo>
                        <a:pt x="38" y="12"/>
                      </a:lnTo>
                      <a:lnTo>
                        <a:pt x="52" y="14"/>
                      </a:lnTo>
                      <a:lnTo>
                        <a:pt x="67" y="16"/>
                      </a:lnTo>
                      <a:lnTo>
                        <a:pt x="82" y="18"/>
                      </a:lnTo>
                      <a:lnTo>
                        <a:pt x="97" y="22"/>
                      </a:lnTo>
                      <a:lnTo>
                        <a:pt x="114" y="25"/>
                      </a:lnTo>
                      <a:lnTo>
                        <a:pt x="129" y="30"/>
                      </a:lnTo>
                      <a:lnTo>
                        <a:pt x="146" y="35"/>
                      </a:lnTo>
                      <a:lnTo>
                        <a:pt x="162" y="40"/>
                      </a:lnTo>
                      <a:lnTo>
                        <a:pt x="177" y="46"/>
                      </a:lnTo>
                      <a:lnTo>
                        <a:pt x="192" y="53"/>
                      </a:lnTo>
                      <a:lnTo>
                        <a:pt x="208" y="60"/>
                      </a:lnTo>
                      <a:lnTo>
                        <a:pt x="222" y="69"/>
                      </a:lnTo>
                      <a:lnTo>
                        <a:pt x="235" y="7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pt-BR"/>
                </a:p>
              </p:txBody>
            </p:sp>
            <p:sp>
              <p:nvSpPr>
                <p:cNvPr id="870" name="Freeform 748"/>
                <p:cNvSpPr>
                  <a:spLocks/>
                </p:cNvSpPr>
                <p:nvPr/>
              </p:nvSpPr>
              <p:spPr bwMode="auto">
                <a:xfrm>
                  <a:off x="5030" y="2680"/>
                  <a:ext cx="40" cy="54"/>
                </a:xfrm>
                <a:custGeom>
                  <a:avLst/>
                  <a:gdLst>
                    <a:gd name="T0" fmla="*/ 0 w 115"/>
                    <a:gd name="T1" fmla="*/ 0 h 236"/>
                    <a:gd name="T2" fmla="*/ 0 w 115"/>
                    <a:gd name="T3" fmla="*/ 0 h 236"/>
                    <a:gd name="T4" fmla="*/ 0 w 115"/>
                    <a:gd name="T5" fmla="*/ 0 h 236"/>
                    <a:gd name="T6" fmla="*/ 0 w 115"/>
                    <a:gd name="T7" fmla="*/ 0 h 236"/>
                    <a:gd name="T8" fmla="*/ 0 w 115"/>
                    <a:gd name="T9" fmla="*/ 0 h 236"/>
                    <a:gd name="T10" fmla="*/ 0 w 115"/>
                    <a:gd name="T11" fmla="*/ 0 h 236"/>
                    <a:gd name="T12" fmla="*/ 0 w 115"/>
                    <a:gd name="T13" fmla="*/ 0 h 236"/>
                    <a:gd name="T14" fmla="*/ 0 w 115"/>
                    <a:gd name="T15" fmla="*/ 0 h 236"/>
                    <a:gd name="T16" fmla="*/ 0 w 115"/>
                    <a:gd name="T17" fmla="*/ 0 h 236"/>
                    <a:gd name="T18" fmla="*/ 0 w 115"/>
                    <a:gd name="T19" fmla="*/ 0 h 236"/>
                    <a:gd name="T20" fmla="*/ 0 w 115"/>
                    <a:gd name="T21" fmla="*/ 0 h 236"/>
                    <a:gd name="T22" fmla="*/ 0 w 115"/>
                    <a:gd name="T23" fmla="*/ 0 h 236"/>
                    <a:gd name="T24" fmla="*/ 0 w 115"/>
                    <a:gd name="T25" fmla="*/ 0 h 236"/>
                    <a:gd name="T26" fmla="*/ 0 w 115"/>
                    <a:gd name="T27" fmla="*/ 0 h 236"/>
                    <a:gd name="T28" fmla="*/ 0 w 115"/>
                    <a:gd name="T29" fmla="*/ 0 h 236"/>
                    <a:gd name="T30" fmla="*/ 0 w 115"/>
                    <a:gd name="T31" fmla="*/ 0 h 236"/>
                    <a:gd name="T32" fmla="*/ 0 w 115"/>
                    <a:gd name="T33" fmla="*/ 0 h 236"/>
                    <a:gd name="T34" fmla="*/ 0 w 115"/>
                    <a:gd name="T35" fmla="*/ 0 h 236"/>
                    <a:gd name="T36" fmla="*/ 0 w 115"/>
                    <a:gd name="T37" fmla="*/ 0 h 236"/>
                    <a:gd name="T38" fmla="*/ 0 w 115"/>
                    <a:gd name="T39" fmla="*/ 0 h 236"/>
                    <a:gd name="T40" fmla="*/ 0 w 115"/>
                    <a:gd name="T41" fmla="*/ 0 h 236"/>
                    <a:gd name="T42" fmla="*/ 0 w 115"/>
                    <a:gd name="T43" fmla="*/ 0 h 236"/>
                    <a:gd name="T44" fmla="*/ 0 w 115"/>
                    <a:gd name="T45" fmla="*/ 0 h 236"/>
                    <a:gd name="T46" fmla="*/ 0 w 115"/>
                    <a:gd name="T47" fmla="*/ 0 h 236"/>
                    <a:gd name="T48" fmla="*/ 0 w 115"/>
                    <a:gd name="T49" fmla="*/ 0 h 236"/>
                    <a:gd name="T50" fmla="*/ 0 w 115"/>
                    <a:gd name="T51" fmla="*/ 0 h 236"/>
                    <a:gd name="T52" fmla="*/ 0 w 115"/>
                    <a:gd name="T53" fmla="*/ 0 h 236"/>
                    <a:gd name="T54" fmla="*/ 0 w 115"/>
                    <a:gd name="T55" fmla="*/ 0 h 236"/>
                    <a:gd name="T56" fmla="*/ 0 w 115"/>
                    <a:gd name="T57" fmla="*/ 0 h 236"/>
                    <a:gd name="T58" fmla="*/ 0 w 115"/>
                    <a:gd name="T59" fmla="*/ 0 h 236"/>
                    <a:gd name="T60" fmla="*/ 0 w 115"/>
                    <a:gd name="T61" fmla="*/ 0 h 236"/>
                    <a:gd name="T62" fmla="*/ 0 w 115"/>
                    <a:gd name="T63" fmla="*/ 0 h 236"/>
                    <a:gd name="T64" fmla="*/ 0 w 115"/>
                    <a:gd name="T65" fmla="*/ 0 h 236"/>
                    <a:gd name="T66" fmla="*/ 0 w 115"/>
                    <a:gd name="T67" fmla="*/ 0 h 236"/>
                    <a:gd name="T68" fmla="*/ 0 w 115"/>
                    <a:gd name="T69" fmla="*/ 0 h 236"/>
                    <a:gd name="T70" fmla="*/ 0 w 115"/>
                    <a:gd name="T71" fmla="*/ 0 h 236"/>
                    <a:gd name="T72" fmla="*/ 0 w 115"/>
                    <a:gd name="T73" fmla="*/ 0 h 236"/>
                    <a:gd name="T74" fmla="*/ 0 w 115"/>
                    <a:gd name="T75" fmla="*/ 0 h 236"/>
                    <a:gd name="T76" fmla="*/ 0 w 115"/>
                    <a:gd name="T77" fmla="*/ 0 h 236"/>
                    <a:gd name="T78" fmla="*/ 0 w 115"/>
                    <a:gd name="T79" fmla="*/ 0 h 236"/>
                    <a:gd name="T80" fmla="*/ 0 w 115"/>
                    <a:gd name="T81" fmla="*/ 0 h 2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w 115"/>
                    <a:gd name="T124" fmla="*/ 0 h 236"/>
                    <a:gd name="T125" fmla="*/ 115 w 115"/>
                    <a:gd name="T126" fmla="*/ 236 h 236"/>
                  </a:gdLst>
                  <a:ahLst/>
                  <a:cxnLst>
                    <a:cxn ang="T82">
                      <a:pos x="T0" y="T1"/>
                    </a:cxn>
                    <a:cxn ang="T83">
                      <a:pos x="T2" y="T3"/>
                    </a:cxn>
                    <a:cxn ang="T84">
                      <a:pos x="T4" y="T5"/>
                    </a:cxn>
                    <a:cxn ang="T85">
                      <a:pos x="T6" y="T7"/>
                    </a:cxn>
                    <a:cxn ang="T86">
                      <a:pos x="T8" y="T9"/>
                    </a:cxn>
                    <a:cxn ang="T87">
                      <a:pos x="T10" y="T11"/>
                    </a:cxn>
                    <a:cxn ang="T88">
                      <a:pos x="T12" y="T13"/>
                    </a:cxn>
                    <a:cxn ang="T89">
                      <a:pos x="T14" y="T15"/>
                    </a:cxn>
                    <a:cxn ang="T90">
                      <a:pos x="T16" y="T17"/>
                    </a:cxn>
                    <a:cxn ang="T91">
                      <a:pos x="T18" y="T19"/>
                    </a:cxn>
                    <a:cxn ang="T92">
                      <a:pos x="T20" y="T21"/>
                    </a:cxn>
                    <a:cxn ang="T93">
                      <a:pos x="T22" y="T23"/>
                    </a:cxn>
                    <a:cxn ang="T94">
                      <a:pos x="T24" y="T25"/>
                    </a:cxn>
                    <a:cxn ang="T95">
                      <a:pos x="T26" y="T27"/>
                    </a:cxn>
                    <a:cxn ang="T96">
                      <a:pos x="T28" y="T29"/>
                    </a:cxn>
                    <a:cxn ang="T97">
                      <a:pos x="T30" y="T31"/>
                    </a:cxn>
                    <a:cxn ang="T98">
                      <a:pos x="T32" y="T33"/>
                    </a:cxn>
                    <a:cxn ang="T99">
                      <a:pos x="T34" y="T35"/>
                    </a:cxn>
                    <a:cxn ang="T100">
                      <a:pos x="T36" y="T37"/>
                    </a:cxn>
                    <a:cxn ang="T101">
                      <a:pos x="T38" y="T39"/>
                    </a:cxn>
                    <a:cxn ang="T102">
                      <a:pos x="T40" y="T41"/>
                    </a:cxn>
                    <a:cxn ang="T103">
                      <a:pos x="T42" y="T43"/>
                    </a:cxn>
                    <a:cxn ang="T104">
                      <a:pos x="T44" y="T45"/>
                    </a:cxn>
                    <a:cxn ang="T105">
                      <a:pos x="T46" y="T47"/>
                    </a:cxn>
                    <a:cxn ang="T106">
                      <a:pos x="T48" y="T49"/>
                    </a:cxn>
                    <a:cxn ang="T107">
                      <a:pos x="T50" y="T51"/>
                    </a:cxn>
                    <a:cxn ang="T108">
                      <a:pos x="T52" y="T53"/>
                    </a:cxn>
                    <a:cxn ang="T109">
                      <a:pos x="T54" y="T55"/>
                    </a:cxn>
                    <a:cxn ang="T110">
                      <a:pos x="T56" y="T57"/>
                    </a:cxn>
                    <a:cxn ang="T111">
                      <a:pos x="T58" y="T59"/>
                    </a:cxn>
                    <a:cxn ang="T112">
                      <a:pos x="T60" y="T61"/>
                    </a:cxn>
                    <a:cxn ang="T113">
                      <a:pos x="T62" y="T63"/>
                    </a:cxn>
                    <a:cxn ang="T114">
                      <a:pos x="T64" y="T65"/>
                    </a:cxn>
                    <a:cxn ang="T115">
                      <a:pos x="T66" y="T67"/>
                    </a:cxn>
                    <a:cxn ang="T116">
                      <a:pos x="T68" y="T69"/>
                    </a:cxn>
                    <a:cxn ang="T117">
                      <a:pos x="T70" y="T71"/>
                    </a:cxn>
                    <a:cxn ang="T118">
                      <a:pos x="T72" y="T73"/>
                    </a:cxn>
                    <a:cxn ang="T119">
                      <a:pos x="T74" y="T75"/>
                    </a:cxn>
                    <a:cxn ang="T120">
                      <a:pos x="T76" y="T77"/>
                    </a:cxn>
                    <a:cxn ang="T121">
                      <a:pos x="T78" y="T79"/>
                    </a:cxn>
                    <a:cxn ang="T122">
                      <a:pos x="T80" y="T81"/>
                    </a:cxn>
                  </a:cxnLst>
                  <a:rect l="T123" t="T124" r="T125" b="T126"/>
                  <a:pathLst>
                    <a:path w="115" h="236">
                      <a:moveTo>
                        <a:pt x="0" y="128"/>
                      </a:moveTo>
                      <a:lnTo>
                        <a:pt x="0" y="148"/>
                      </a:lnTo>
                      <a:lnTo>
                        <a:pt x="5" y="166"/>
                      </a:lnTo>
                      <a:lnTo>
                        <a:pt x="13" y="184"/>
                      </a:lnTo>
                      <a:lnTo>
                        <a:pt x="24" y="198"/>
                      </a:lnTo>
                      <a:lnTo>
                        <a:pt x="39" y="211"/>
                      </a:lnTo>
                      <a:lnTo>
                        <a:pt x="55" y="223"/>
                      </a:lnTo>
                      <a:lnTo>
                        <a:pt x="74" y="231"/>
                      </a:lnTo>
                      <a:lnTo>
                        <a:pt x="92" y="235"/>
                      </a:lnTo>
                      <a:lnTo>
                        <a:pt x="98" y="236"/>
                      </a:lnTo>
                      <a:lnTo>
                        <a:pt x="104" y="234"/>
                      </a:lnTo>
                      <a:lnTo>
                        <a:pt x="109" y="231"/>
                      </a:lnTo>
                      <a:lnTo>
                        <a:pt x="111" y="226"/>
                      </a:lnTo>
                      <a:lnTo>
                        <a:pt x="111" y="220"/>
                      </a:lnTo>
                      <a:lnTo>
                        <a:pt x="110" y="215"/>
                      </a:lnTo>
                      <a:lnTo>
                        <a:pt x="107" y="210"/>
                      </a:lnTo>
                      <a:lnTo>
                        <a:pt x="101" y="208"/>
                      </a:lnTo>
                      <a:lnTo>
                        <a:pt x="82" y="201"/>
                      </a:lnTo>
                      <a:lnTo>
                        <a:pt x="64" y="192"/>
                      </a:lnTo>
                      <a:lnTo>
                        <a:pt x="50" y="179"/>
                      </a:lnTo>
                      <a:lnTo>
                        <a:pt x="40" y="165"/>
                      </a:lnTo>
                      <a:lnTo>
                        <a:pt x="33" y="148"/>
                      </a:lnTo>
                      <a:lnTo>
                        <a:pt x="29" y="130"/>
                      </a:lnTo>
                      <a:lnTo>
                        <a:pt x="29" y="110"/>
                      </a:lnTo>
                      <a:lnTo>
                        <a:pt x="35" y="89"/>
                      </a:lnTo>
                      <a:lnTo>
                        <a:pt x="43" y="74"/>
                      </a:lnTo>
                      <a:lnTo>
                        <a:pt x="56" y="60"/>
                      </a:lnTo>
                      <a:lnTo>
                        <a:pt x="70" y="46"/>
                      </a:lnTo>
                      <a:lnTo>
                        <a:pt x="85" y="33"/>
                      </a:lnTo>
                      <a:lnTo>
                        <a:pt x="98" y="23"/>
                      </a:lnTo>
                      <a:lnTo>
                        <a:pt x="109" y="12"/>
                      </a:lnTo>
                      <a:lnTo>
                        <a:pt x="115" y="6"/>
                      </a:lnTo>
                      <a:lnTo>
                        <a:pt x="115" y="0"/>
                      </a:lnTo>
                      <a:lnTo>
                        <a:pt x="102" y="4"/>
                      </a:lnTo>
                      <a:lnTo>
                        <a:pt x="85" y="12"/>
                      </a:lnTo>
                      <a:lnTo>
                        <a:pt x="68" y="26"/>
                      </a:lnTo>
                      <a:lnTo>
                        <a:pt x="49" y="42"/>
                      </a:lnTo>
                      <a:lnTo>
                        <a:pt x="32" y="61"/>
                      </a:lnTo>
                      <a:lnTo>
                        <a:pt x="17" y="82"/>
                      </a:lnTo>
                      <a:lnTo>
                        <a:pt x="6" y="105"/>
                      </a:lnTo>
                      <a:lnTo>
                        <a:pt x="0" y="12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pt-BR"/>
                </a:p>
              </p:txBody>
            </p:sp>
            <p:sp>
              <p:nvSpPr>
                <p:cNvPr id="871" name="Freeform 749"/>
                <p:cNvSpPr>
                  <a:spLocks/>
                </p:cNvSpPr>
                <p:nvPr/>
              </p:nvSpPr>
              <p:spPr bwMode="auto">
                <a:xfrm>
                  <a:off x="5311" y="2643"/>
                  <a:ext cx="87" cy="73"/>
                </a:xfrm>
                <a:custGeom>
                  <a:avLst/>
                  <a:gdLst>
                    <a:gd name="T0" fmla="*/ 0 w 245"/>
                    <a:gd name="T1" fmla="*/ 0 h 310"/>
                    <a:gd name="T2" fmla="*/ 0 w 245"/>
                    <a:gd name="T3" fmla="*/ 0 h 310"/>
                    <a:gd name="T4" fmla="*/ 0 w 245"/>
                    <a:gd name="T5" fmla="*/ 0 h 310"/>
                    <a:gd name="T6" fmla="*/ 0 w 245"/>
                    <a:gd name="T7" fmla="*/ 0 h 310"/>
                    <a:gd name="T8" fmla="*/ 0 w 245"/>
                    <a:gd name="T9" fmla="*/ 0 h 310"/>
                    <a:gd name="T10" fmla="*/ 0 w 245"/>
                    <a:gd name="T11" fmla="*/ 0 h 310"/>
                    <a:gd name="T12" fmla="*/ 0 w 245"/>
                    <a:gd name="T13" fmla="*/ 0 h 310"/>
                    <a:gd name="T14" fmla="*/ 0 w 245"/>
                    <a:gd name="T15" fmla="*/ 0 h 310"/>
                    <a:gd name="T16" fmla="*/ 0 w 245"/>
                    <a:gd name="T17" fmla="*/ 0 h 310"/>
                    <a:gd name="T18" fmla="*/ 0 w 245"/>
                    <a:gd name="T19" fmla="*/ 0 h 310"/>
                    <a:gd name="T20" fmla="*/ 0 w 245"/>
                    <a:gd name="T21" fmla="*/ 0 h 310"/>
                    <a:gd name="T22" fmla="*/ 0 w 245"/>
                    <a:gd name="T23" fmla="*/ 0 h 310"/>
                    <a:gd name="T24" fmla="*/ 0 w 245"/>
                    <a:gd name="T25" fmla="*/ 0 h 310"/>
                    <a:gd name="T26" fmla="*/ 0 w 245"/>
                    <a:gd name="T27" fmla="*/ 0 h 310"/>
                    <a:gd name="T28" fmla="*/ 0 w 245"/>
                    <a:gd name="T29" fmla="*/ 0 h 310"/>
                    <a:gd name="T30" fmla="*/ 0 w 245"/>
                    <a:gd name="T31" fmla="*/ 0 h 310"/>
                    <a:gd name="T32" fmla="*/ 0 w 245"/>
                    <a:gd name="T33" fmla="*/ 0 h 310"/>
                    <a:gd name="T34" fmla="*/ 0 w 245"/>
                    <a:gd name="T35" fmla="*/ 0 h 310"/>
                    <a:gd name="T36" fmla="*/ 0 w 245"/>
                    <a:gd name="T37" fmla="*/ 0 h 310"/>
                    <a:gd name="T38" fmla="*/ 0 w 245"/>
                    <a:gd name="T39" fmla="*/ 0 h 310"/>
                    <a:gd name="T40" fmla="*/ 0 w 245"/>
                    <a:gd name="T41" fmla="*/ 0 h 310"/>
                    <a:gd name="T42" fmla="*/ 0 w 245"/>
                    <a:gd name="T43" fmla="*/ 0 h 310"/>
                    <a:gd name="T44" fmla="*/ 0 w 245"/>
                    <a:gd name="T45" fmla="*/ 0 h 310"/>
                    <a:gd name="T46" fmla="*/ 0 w 245"/>
                    <a:gd name="T47" fmla="*/ 0 h 310"/>
                    <a:gd name="T48" fmla="*/ 0 w 245"/>
                    <a:gd name="T49" fmla="*/ 0 h 310"/>
                    <a:gd name="T50" fmla="*/ 0 w 245"/>
                    <a:gd name="T51" fmla="*/ 0 h 310"/>
                    <a:gd name="T52" fmla="*/ 0 w 245"/>
                    <a:gd name="T53" fmla="*/ 0 h 310"/>
                    <a:gd name="T54" fmla="*/ 0 w 245"/>
                    <a:gd name="T55" fmla="*/ 0 h 310"/>
                    <a:gd name="T56" fmla="*/ 0 w 245"/>
                    <a:gd name="T57" fmla="*/ 0 h 310"/>
                    <a:gd name="T58" fmla="*/ 0 w 245"/>
                    <a:gd name="T59" fmla="*/ 0 h 310"/>
                    <a:gd name="T60" fmla="*/ 0 w 245"/>
                    <a:gd name="T61" fmla="*/ 0 h 310"/>
                    <a:gd name="T62" fmla="*/ 0 w 245"/>
                    <a:gd name="T63" fmla="*/ 0 h 310"/>
                    <a:gd name="T64" fmla="*/ 0 w 245"/>
                    <a:gd name="T65" fmla="*/ 0 h 310"/>
                    <a:gd name="T66" fmla="*/ 0 w 245"/>
                    <a:gd name="T67" fmla="*/ 0 h 310"/>
                    <a:gd name="T68" fmla="*/ 0 w 245"/>
                    <a:gd name="T69" fmla="*/ 0 h 310"/>
                    <a:gd name="T70" fmla="*/ 0 w 245"/>
                    <a:gd name="T71" fmla="*/ 0 h 310"/>
                    <a:gd name="T72" fmla="*/ 0 w 245"/>
                    <a:gd name="T73" fmla="*/ 0 h 310"/>
                    <a:gd name="T74" fmla="*/ 0 w 245"/>
                    <a:gd name="T75" fmla="*/ 0 h 310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w 245"/>
                    <a:gd name="T115" fmla="*/ 0 h 310"/>
                    <a:gd name="T116" fmla="*/ 245 w 245"/>
                    <a:gd name="T117" fmla="*/ 310 h 310"/>
                  </a:gdLst>
                  <a:ahLst/>
                  <a:cxnLst>
                    <a:cxn ang="T76">
                      <a:pos x="T0" y="T1"/>
                    </a:cxn>
                    <a:cxn ang="T77">
                      <a:pos x="T2" y="T3"/>
                    </a:cxn>
                    <a:cxn ang="T78">
                      <a:pos x="T4" y="T5"/>
                    </a:cxn>
                    <a:cxn ang="T79">
                      <a:pos x="T6" y="T7"/>
                    </a:cxn>
                    <a:cxn ang="T80">
                      <a:pos x="T8" y="T9"/>
                    </a:cxn>
                    <a:cxn ang="T81">
                      <a:pos x="T10" y="T11"/>
                    </a:cxn>
                    <a:cxn ang="T82">
                      <a:pos x="T12" y="T13"/>
                    </a:cxn>
                    <a:cxn ang="T83">
                      <a:pos x="T14" y="T15"/>
                    </a:cxn>
                    <a:cxn ang="T84">
                      <a:pos x="T16" y="T17"/>
                    </a:cxn>
                    <a:cxn ang="T85">
                      <a:pos x="T18" y="T19"/>
                    </a:cxn>
                    <a:cxn ang="T86">
                      <a:pos x="T20" y="T21"/>
                    </a:cxn>
                    <a:cxn ang="T87">
                      <a:pos x="T22" y="T23"/>
                    </a:cxn>
                    <a:cxn ang="T88">
                      <a:pos x="T24" y="T25"/>
                    </a:cxn>
                    <a:cxn ang="T89">
                      <a:pos x="T26" y="T27"/>
                    </a:cxn>
                    <a:cxn ang="T90">
                      <a:pos x="T28" y="T29"/>
                    </a:cxn>
                    <a:cxn ang="T91">
                      <a:pos x="T30" y="T31"/>
                    </a:cxn>
                    <a:cxn ang="T92">
                      <a:pos x="T32" y="T33"/>
                    </a:cxn>
                    <a:cxn ang="T93">
                      <a:pos x="T34" y="T35"/>
                    </a:cxn>
                    <a:cxn ang="T94">
                      <a:pos x="T36" y="T37"/>
                    </a:cxn>
                    <a:cxn ang="T95">
                      <a:pos x="T38" y="T39"/>
                    </a:cxn>
                    <a:cxn ang="T96">
                      <a:pos x="T40" y="T41"/>
                    </a:cxn>
                    <a:cxn ang="T97">
                      <a:pos x="T42" y="T43"/>
                    </a:cxn>
                    <a:cxn ang="T98">
                      <a:pos x="T44" y="T45"/>
                    </a:cxn>
                    <a:cxn ang="T99">
                      <a:pos x="T46" y="T47"/>
                    </a:cxn>
                    <a:cxn ang="T100">
                      <a:pos x="T48" y="T49"/>
                    </a:cxn>
                    <a:cxn ang="T101">
                      <a:pos x="T50" y="T51"/>
                    </a:cxn>
                    <a:cxn ang="T102">
                      <a:pos x="T52" y="T53"/>
                    </a:cxn>
                    <a:cxn ang="T103">
                      <a:pos x="T54" y="T55"/>
                    </a:cxn>
                    <a:cxn ang="T104">
                      <a:pos x="T56" y="T57"/>
                    </a:cxn>
                    <a:cxn ang="T105">
                      <a:pos x="T58" y="T59"/>
                    </a:cxn>
                    <a:cxn ang="T106">
                      <a:pos x="T60" y="T61"/>
                    </a:cxn>
                    <a:cxn ang="T107">
                      <a:pos x="T62" y="T63"/>
                    </a:cxn>
                    <a:cxn ang="T108">
                      <a:pos x="T64" y="T65"/>
                    </a:cxn>
                    <a:cxn ang="T109">
                      <a:pos x="T66" y="T67"/>
                    </a:cxn>
                    <a:cxn ang="T110">
                      <a:pos x="T68" y="T69"/>
                    </a:cxn>
                    <a:cxn ang="T111">
                      <a:pos x="T70" y="T71"/>
                    </a:cxn>
                    <a:cxn ang="T112">
                      <a:pos x="T72" y="T73"/>
                    </a:cxn>
                    <a:cxn ang="T113">
                      <a:pos x="T74" y="T75"/>
                    </a:cxn>
                  </a:cxnLst>
                  <a:rect l="T114" t="T115" r="T116" b="T117"/>
                  <a:pathLst>
                    <a:path w="245" h="310">
                      <a:moveTo>
                        <a:pt x="200" y="116"/>
                      </a:moveTo>
                      <a:lnTo>
                        <a:pt x="208" y="124"/>
                      </a:lnTo>
                      <a:lnTo>
                        <a:pt x="214" y="133"/>
                      </a:lnTo>
                      <a:lnTo>
                        <a:pt x="220" y="144"/>
                      </a:lnTo>
                      <a:lnTo>
                        <a:pt x="223" y="154"/>
                      </a:lnTo>
                      <a:lnTo>
                        <a:pt x="226" y="164"/>
                      </a:lnTo>
                      <a:lnTo>
                        <a:pt x="224" y="176"/>
                      </a:lnTo>
                      <a:lnTo>
                        <a:pt x="222" y="187"/>
                      </a:lnTo>
                      <a:lnTo>
                        <a:pt x="216" y="198"/>
                      </a:lnTo>
                      <a:lnTo>
                        <a:pt x="208" y="209"/>
                      </a:lnTo>
                      <a:lnTo>
                        <a:pt x="199" y="219"/>
                      </a:lnTo>
                      <a:lnTo>
                        <a:pt x="188" y="229"/>
                      </a:lnTo>
                      <a:lnTo>
                        <a:pt x="177" y="238"/>
                      </a:lnTo>
                      <a:lnTo>
                        <a:pt x="166" y="246"/>
                      </a:lnTo>
                      <a:lnTo>
                        <a:pt x="154" y="255"/>
                      </a:lnTo>
                      <a:lnTo>
                        <a:pt x="142" y="264"/>
                      </a:lnTo>
                      <a:lnTo>
                        <a:pt x="132" y="275"/>
                      </a:lnTo>
                      <a:lnTo>
                        <a:pt x="128" y="278"/>
                      </a:lnTo>
                      <a:lnTo>
                        <a:pt x="126" y="283"/>
                      </a:lnTo>
                      <a:lnTo>
                        <a:pt x="124" y="287"/>
                      </a:lnTo>
                      <a:lnTo>
                        <a:pt x="121" y="292"/>
                      </a:lnTo>
                      <a:lnTo>
                        <a:pt x="120" y="296"/>
                      </a:lnTo>
                      <a:lnTo>
                        <a:pt x="120" y="301"/>
                      </a:lnTo>
                      <a:lnTo>
                        <a:pt x="122" y="306"/>
                      </a:lnTo>
                      <a:lnTo>
                        <a:pt x="126" y="309"/>
                      </a:lnTo>
                      <a:lnTo>
                        <a:pt x="131" y="310"/>
                      </a:lnTo>
                      <a:lnTo>
                        <a:pt x="135" y="310"/>
                      </a:lnTo>
                      <a:lnTo>
                        <a:pt x="139" y="309"/>
                      </a:lnTo>
                      <a:lnTo>
                        <a:pt x="142" y="306"/>
                      </a:lnTo>
                      <a:lnTo>
                        <a:pt x="154" y="292"/>
                      </a:lnTo>
                      <a:lnTo>
                        <a:pt x="167" y="280"/>
                      </a:lnTo>
                      <a:lnTo>
                        <a:pt x="180" y="269"/>
                      </a:lnTo>
                      <a:lnTo>
                        <a:pt x="194" y="257"/>
                      </a:lnTo>
                      <a:lnTo>
                        <a:pt x="207" y="246"/>
                      </a:lnTo>
                      <a:lnTo>
                        <a:pt x="220" y="233"/>
                      </a:lnTo>
                      <a:lnTo>
                        <a:pt x="230" y="219"/>
                      </a:lnTo>
                      <a:lnTo>
                        <a:pt x="238" y="204"/>
                      </a:lnTo>
                      <a:lnTo>
                        <a:pt x="244" y="186"/>
                      </a:lnTo>
                      <a:lnTo>
                        <a:pt x="245" y="169"/>
                      </a:lnTo>
                      <a:lnTo>
                        <a:pt x="243" y="152"/>
                      </a:lnTo>
                      <a:lnTo>
                        <a:pt x="237" y="134"/>
                      </a:lnTo>
                      <a:lnTo>
                        <a:pt x="228" y="119"/>
                      </a:lnTo>
                      <a:lnTo>
                        <a:pt x="217" y="105"/>
                      </a:lnTo>
                      <a:lnTo>
                        <a:pt x="203" y="93"/>
                      </a:lnTo>
                      <a:lnTo>
                        <a:pt x="188" y="83"/>
                      </a:lnTo>
                      <a:lnTo>
                        <a:pt x="176" y="76"/>
                      </a:lnTo>
                      <a:lnTo>
                        <a:pt x="163" y="69"/>
                      </a:lnTo>
                      <a:lnTo>
                        <a:pt x="151" y="61"/>
                      </a:lnTo>
                      <a:lnTo>
                        <a:pt x="136" y="54"/>
                      </a:lnTo>
                      <a:lnTo>
                        <a:pt x="122" y="46"/>
                      </a:lnTo>
                      <a:lnTo>
                        <a:pt x="107" y="39"/>
                      </a:lnTo>
                      <a:lnTo>
                        <a:pt x="93" y="31"/>
                      </a:lnTo>
                      <a:lnTo>
                        <a:pt x="79" y="24"/>
                      </a:lnTo>
                      <a:lnTo>
                        <a:pt x="66" y="18"/>
                      </a:lnTo>
                      <a:lnTo>
                        <a:pt x="53" y="13"/>
                      </a:lnTo>
                      <a:lnTo>
                        <a:pt x="40" y="8"/>
                      </a:lnTo>
                      <a:lnTo>
                        <a:pt x="30" y="5"/>
                      </a:lnTo>
                      <a:lnTo>
                        <a:pt x="20" y="1"/>
                      </a:lnTo>
                      <a:lnTo>
                        <a:pt x="1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lnTo>
                        <a:pt x="11" y="8"/>
                      </a:lnTo>
                      <a:lnTo>
                        <a:pt x="23" y="14"/>
                      </a:lnTo>
                      <a:lnTo>
                        <a:pt x="36" y="20"/>
                      </a:lnTo>
                      <a:lnTo>
                        <a:pt x="47" y="25"/>
                      </a:lnTo>
                      <a:lnTo>
                        <a:pt x="60" y="31"/>
                      </a:lnTo>
                      <a:lnTo>
                        <a:pt x="73" y="37"/>
                      </a:lnTo>
                      <a:lnTo>
                        <a:pt x="86" y="44"/>
                      </a:lnTo>
                      <a:lnTo>
                        <a:pt x="99" y="51"/>
                      </a:lnTo>
                      <a:lnTo>
                        <a:pt x="113" y="57"/>
                      </a:lnTo>
                      <a:lnTo>
                        <a:pt x="126" y="64"/>
                      </a:lnTo>
                      <a:lnTo>
                        <a:pt x="139" y="71"/>
                      </a:lnTo>
                      <a:lnTo>
                        <a:pt x="152" y="79"/>
                      </a:lnTo>
                      <a:lnTo>
                        <a:pt x="165" y="88"/>
                      </a:lnTo>
                      <a:lnTo>
                        <a:pt x="176" y="96"/>
                      </a:lnTo>
                      <a:lnTo>
                        <a:pt x="188" y="106"/>
                      </a:lnTo>
                      <a:lnTo>
                        <a:pt x="200" y="11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pt-BR"/>
                </a:p>
              </p:txBody>
            </p:sp>
          </p:grpSp>
          <p:pic>
            <p:nvPicPr>
              <p:cNvPr id="859" name="Picture 750" descr="access_point_stylized_gray_small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72" y="3642"/>
                <a:ext cx="430" cy="3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661" name="Group 751"/>
            <p:cNvGrpSpPr>
              <a:grpSpLocks/>
            </p:cNvGrpSpPr>
            <p:nvPr/>
          </p:nvGrpSpPr>
          <p:grpSpPr bwMode="auto">
            <a:xfrm>
              <a:off x="3552" y="2211"/>
              <a:ext cx="251" cy="226"/>
              <a:chOff x="5072" y="3611"/>
              <a:chExt cx="459" cy="380"/>
            </a:xfrm>
          </p:grpSpPr>
          <p:grpSp>
            <p:nvGrpSpPr>
              <p:cNvPr id="844" name="Group 752"/>
              <p:cNvGrpSpPr>
                <a:grpSpLocks/>
              </p:cNvGrpSpPr>
              <p:nvPr/>
            </p:nvGrpSpPr>
            <p:grpSpPr bwMode="auto">
              <a:xfrm>
                <a:off x="5144" y="3611"/>
                <a:ext cx="387" cy="99"/>
                <a:chOff x="5030" y="2639"/>
                <a:chExt cx="387" cy="99"/>
              </a:xfrm>
            </p:grpSpPr>
            <p:sp>
              <p:nvSpPr>
                <p:cNvPr id="846" name="Freeform 753"/>
                <p:cNvSpPr>
                  <a:spLocks/>
                </p:cNvSpPr>
                <p:nvPr/>
              </p:nvSpPr>
              <p:spPr bwMode="auto">
                <a:xfrm>
                  <a:off x="5134" y="2657"/>
                  <a:ext cx="69" cy="55"/>
                </a:xfrm>
                <a:custGeom>
                  <a:avLst/>
                  <a:gdLst>
                    <a:gd name="T0" fmla="*/ 0 w 199"/>
                    <a:gd name="T1" fmla="*/ 0 h 232"/>
                    <a:gd name="T2" fmla="*/ 0 w 199"/>
                    <a:gd name="T3" fmla="*/ 0 h 232"/>
                    <a:gd name="T4" fmla="*/ 0 w 199"/>
                    <a:gd name="T5" fmla="*/ 0 h 232"/>
                    <a:gd name="T6" fmla="*/ 0 w 199"/>
                    <a:gd name="T7" fmla="*/ 0 h 232"/>
                    <a:gd name="T8" fmla="*/ 0 w 199"/>
                    <a:gd name="T9" fmla="*/ 0 h 232"/>
                    <a:gd name="T10" fmla="*/ 0 w 199"/>
                    <a:gd name="T11" fmla="*/ 0 h 232"/>
                    <a:gd name="T12" fmla="*/ 0 w 199"/>
                    <a:gd name="T13" fmla="*/ 0 h 232"/>
                    <a:gd name="T14" fmla="*/ 0 w 199"/>
                    <a:gd name="T15" fmla="*/ 0 h 232"/>
                    <a:gd name="T16" fmla="*/ 0 w 199"/>
                    <a:gd name="T17" fmla="*/ 0 h 232"/>
                    <a:gd name="T18" fmla="*/ 0 w 199"/>
                    <a:gd name="T19" fmla="*/ 0 h 232"/>
                    <a:gd name="T20" fmla="*/ 0 w 199"/>
                    <a:gd name="T21" fmla="*/ 0 h 232"/>
                    <a:gd name="T22" fmla="*/ 0 w 199"/>
                    <a:gd name="T23" fmla="*/ 0 h 232"/>
                    <a:gd name="T24" fmla="*/ 0 w 199"/>
                    <a:gd name="T25" fmla="*/ 0 h 232"/>
                    <a:gd name="T26" fmla="*/ 0 w 199"/>
                    <a:gd name="T27" fmla="*/ 0 h 232"/>
                    <a:gd name="T28" fmla="*/ 0 w 199"/>
                    <a:gd name="T29" fmla="*/ 0 h 232"/>
                    <a:gd name="T30" fmla="*/ 0 w 199"/>
                    <a:gd name="T31" fmla="*/ 0 h 232"/>
                    <a:gd name="T32" fmla="*/ 0 w 199"/>
                    <a:gd name="T33" fmla="*/ 0 h 232"/>
                    <a:gd name="T34" fmla="*/ 0 w 199"/>
                    <a:gd name="T35" fmla="*/ 0 h 232"/>
                    <a:gd name="T36" fmla="*/ 0 w 199"/>
                    <a:gd name="T37" fmla="*/ 0 h 232"/>
                    <a:gd name="T38" fmla="*/ 0 w 199"/>
                    <a:gd name="T39" fmla="*/ 0 h 232"/>
                    <a:gd name="T40" fmla="*/ 0 w 199"/>
                    <a:gd name="T41" fmla="*/ 0 h 232"/>
                    <a:gd name="T42" fmla="*/ 0 w 199"/>
                    <a:gd name="T43" fmla="*/ 0 h 232"/>
                    <a:gd name="T44" fmla="*/ 0 w 199"/>
                    <a:gd name="T45" fmla="*/ 0 h 232"/>
                    <a:gd name="T46" fmla="*/ 0 w 199"/>
                    <a:gd name="T47" fmla="*/ 0 h 232"/>
                    <a:gd name="T48" fmla="*/ 0 w 199"/>
                    <a:gd name="T49" fmla="*/ 0 h 232"/>
                    <a:gd name="T50" fmla="*/ 0 w 199"/>
                    <a:gd name="T51" fmla="*/ 0 h 232"/>
                    <a:gd name="T52" fmla="*/ 0 w 199"/>
                    <a:gd name="T53" fmla="*/ 0 h 232"/>
                    <a:gd name="T54" fmla="*/ 0 w 199"/>
                    <a:gd name="T55" fmla="*/ 0 h 232"/>
                    <a:gd name="T56" fmla="*/ 0 w 199"/>
                    <a:gd name="T57" fmla="*/ 0 h 232"/>
                    <a:gd name="T58" fmla="*/ 0 w 199"/>
                    <a:gd name="T59" fmla="*/ 0 h 232"/>
                    <a:gd name="T60" fmla="*/ 0 w 199"/>
                    <a:gd name="T61" fmla="*/ 0 h 232"/>
                    <a:gd name="T62" fmla="*/ 0 w 199"/>
                    <a:gd name="T63" fmla="*/ 0 h 232"/>
                    <a:gd name="T64" fmla="*/ 0 w 199"/>
                    <a:gd name="T65" fmla="*/ 0 h 232"/>
                    <a:gd name="T66" fmla="*/ 0 w 199"/>
                    <a:gd name="T67" fmla="*/ 0 h 232"/>
                    <a:gd name="T68" fmla="*/ 0 w 199"/>
                    <a:gd name="T69" fmla="*/ 0 h 232"/>
                    <a:gd name="T70" fmla="*/ 0 w 199"/>
                    <a:gd name="T71" fmla="*/ 0 h 232"/>
                    <a:gd name="T72" fmla="*/ 0 w 199"/>
                    <a:gd name="T73" fmla="*/ 0 h 232"/>
                    <a:gd name="T74" fmla="*/ 0 w 199"/>
                    <a:gd name="T75" fmla="*/ 0 h 232"/>
                    <a:gd name="T76" fmla="*/ 0 w 199"/>
                    <a:gd name="T77" fmla="*/ 0 h 232"/>
                    <a:gd name="T78" fmla="*/ 0 w 199"/>
                    <a:gd name="T79" fmla="*/ 0 h 232"/>
                    <a:gd name="T80" fmla="*/ 0 w 199"/>
                    <a:gd name="T81" fmla="*/ 0 h 232"/>
                    <a:gd name="T82" fmla="*/ 0 w 199"/>
                    <a:gd name="T83" fmla="*/ 0 h 232"/>
                    <a:gd name="T84" fmla="*/ 0 w 199"/>
                    <a:gd name="T85" fmla="*/ 0 h 232"/>
                    <a:gd name="T86" fmla="*/ 0 w 199"/>
                    <a:gd name="T87" fmla="*/ 0 h 232"/>
                    <a:gd name="T88" fmla="*/ 0 w 199"/>
                    <a:gd name="T89" fmla="*/ 0 h 232"/>
                    <a:gd name="T90" fmla="*/ 0 w 199"/>
                    <a:gd name="T91" fmla="*/ 0 h 232"/>
                    <a:gd name="T92" fmla="*/ 0 w 199"/>
                    <a:gd name="T93" fmla="*/ 0 h 232"/>
                    <a:gd name="T94" fmla="*/ 0 w 199"/>
                    <a:gd name="T95" fmla="*/ 0 h 232"/>
                    <a:gd name="T96" fmla="*/ 0 w 199"/>
                    <a:gd name="T97" fmla="*/ 0 h 232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w 199"/>
                    <a:gd name="T148" fmla="*/ 0 h 232"/>
                    <a:gd name="T149" fmla="*/ 199 w 199"/>
                    <a:gd name="T150" fmla="*/ 232 h 232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T147" t="T148" r="T149" b="T150"/>
                  <a:pathLst>
                    <a:path w="199" h="232">
                      <a:moveTo>
                        <a:pt x="70" y="29"/>
                      </a:moveTo>
                      <a:lnTo>
                        <a:pt x="55" y="39"/>
                      </a:lnTo>
                      <a:lnTo>
                        <a:pt x="42" y="50"/>
                      </a:lnTo>
                      <a:lnTo>
                        <a:pt x="30" y="63"/>
                      </a:lnTo>
                      <a:lnTo>
                        <a:pt x="20" y="77"/>
                      </a:lnTo>
                      <a:lnTo>
                        <a:pt x="12" y="91"/>
                      </a:lnTo>
                      <a:lnTo>
                        <a:pt x="6" y="108"/>
                      </a:lnTo>
                      <a:lnTo>
                        <a:pt x="2" y="125"/>
                      </a:lnTo>
                      <a:lnTo>
                        <a:pt x="0" y="142"/>
                      </a:lnTo>
                      <a:lnTo>
                        <a:pt x="2" y="166"/>
                      </a:lnTo>
                      <a:lnTo>
                        <a:pt x="12" y="186"/>
                      </a:lnTo>
                      <a:lnTo>
                        <a:pt x="26" y="203"/>
                      </a:lnTo>
                      <a:lnTo>
                        <a:pt x="45" y="216"/>
                      </a:lnTo>
                      <a:lnTo>
                        <a:pt x="66" y="226"/>
                      </a:lnTo>
                      <a:lnTo>
                        <a:pt x="88" y="230"/>
                      </a:lnTo>
                      <a:lnTo>
                        <a:pt x="111" y="232"/>
                      </a:lnTo>
                      <a:lnTo>
                        <a:pt x="134" y="228"/>
                      </a:lnTo>
                      <a:lnTo>
                        <a:pt x="138" y="228"/>
                      </a:lnTo>
                      <a:lnTo>
                        <a:pt x="143" y="226"/>
                      </a:lnTo>
                      <a:lnTo>
                        <a:pt x="147" y="222"/>
                      </a:lnTo>
                      <a:lnTo>
                        <a:pt x="148" y="218"/>
                      </a:lnTo>
                      <a:lnTo>
                        <a:pt x="145" y="212"/>
                      </a:lnTo>
                      <a:lnTo>
                        <a:pt x="141" y="207"/>
                      </a:lnTo>
                      <a:lnTo>
                        <a:pt x="135" y="203"/>
                      </a:lnTo>
                      <a:lnTo>
                        <a:pt x="129" y="201"/>
                      </a:lnTo>
                      <a:lnTo>
                        <a:pt x="117" y="197"/>
                      </a:lnTo>
                      <a:lnTo>
                        <a:pt x="105" y="195"/>
                      </a:lnTo>
                      <a:lnTo>
                        <a:pt x="94" y="193"/>
                      </a:lnTo>
                      <a:lnTo>
                        <a:pt x="83" y="190"/>
                      </a:lnTo>
                      <a:lnTo>
                        <a:pt x="73" y="187"/>
                      </a:lnTo>
                      <a:lnTo>
                        <a:pt x="62" y="182"/>
                      </a:lnTo>
                      <a:lnTo>
                        <a:pt x="53" y="176"/>
                      </a:lnTo>
                      <a:lnTo>
                        <a:pt x="43" y="167"/>
                      </a:lnTo>
                      <a:lnTo>
                        <a:pt x="40" y="128"/>
                      </a:lnTo>
                      <a:lnTo>
                        <a:pt x="49" y="96"/>
                      </a:lnTo>
                      <a:lnTo>
                        <a:pt x="68" y="71"/>
                      </a:lnTo>
                      <a:lnTo>
                        <a:pt x="94" y="50"/>
                      </a:lnTo>
                      <a:lnTo>
                        <a:pt x="122" y="34"/>
                      </a:lnTo>
                      <a:lnTo>
                        <a:pt x="151" y="21"/>
                      </a:lnTo>
                      <a:lnTo>
                        <a:pt x="178" y="12"/>
                      </a:lnTo>
                      <a:lnTo>
                        <a:pt x="199" y="4"/>
                      </a:lnTo>
                      <a:lnTo>
                        <a:pt x="186" y="1"/>
                      </a:lnTo>
                      <a:lnTo>
                        <a:pt x="172" y="0"/>
                      </a:lnTo>
                      <a:lnTo>
                        <a:pt x="156" y="2"/>
                      </a:lnTo>
                      <a:lnTo>
                        <a:pt x="138" y="4"/>
                      </a:lnTo>
                      <a:lnTo>
                        <a:pt x="121" y="10"/>
                      </a:lnTo>
                      <a:lnTo>
                        <a:pt x="103" y="16"/>
                      </a:lnTo>
                      <a:lnTo>
                        <a:pt x="86" y="23"/>
                      </a:lnTo>
                      <a:lnTo>
                        <a:pt x="70" y="29"/>
                      </a:lnTo>
                      <a:close/>
                    </a:path>
                  </a:pathLst>
                </a:custGeom>
                <a:solidFill>
                  <a:srgbClr val="C9E8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pt-BR"/>
                </a:p>
              </p:txBody>
            </p:sp>
            <p:sp>
              <p:nvSpPr>
                <p:cNvPr id="847" name="Freeform 754"/>
                <p:cNvSpPr>
                  <a:spLocks/>
                </p:cNvSpPr>
                <p:nvPr/>
              </p:nvSpPr>
              <p:spPr bwMode="auto">
                <a:xfrm>
                  <a:off x="5252" y="2656"/>
                  <a:ext cx="47" cy="42"/>
                </a:xfrm>
                <a:custGeom>
                  <a:avLst/>
                  <a:gdLst>
                    <a:gd name="T0" fmla="*/ 0 w 128"/>
                    <a:gd name="T1" fmla="*/ 0 h 180"/>
                    <a:gd name="T2" fmla="*/ 0 w 128"/>
                    <a:gd name="T3" fmla="*/ 0 h 180"/>
                    <a:gd name="T4" fmla="*/ 0 w 128"/>
                    <a:gd name="T5" fmla="*/ 0 h 180"/>
                    <a:gd name="T6" fmla="*/ 0 w 128"/>
                    <a:gd name="T7" fmla="*/ 0 h 180"/>
                    <a:gd name="T8" fmla="*/ 0 w 128"/>
                    <a:gd name="T9" fmla="*/ 0 h 180"/>
                    <a:gd name="T10" fmla="*/ 0 w 128"/>
                    <a:gd name="T11" fmla="*/ 0 h 180"/>
                    <a:gd name="T12" fmla="*/ 0 w 128"/>
                    <a:gd name="T13" fmla="*/ 0 h 180"/>
                    <a:gd name="T14" fmla="*/ 0 w 128"/>
                    <a:gd name="T15" fmla="*/ 0 h 180"/>
                    <a:gd name="T16" fmla="*/ 0 w 128"/>
                    <a:gd name="T17" fmla="*/ 0 h 180"/>
                    <a:gd name="T18" fmla="*/ 0 w 128"/>
                    <a:gd name="T19" fmla="*/ 0 h 180"/>
                    <a:gd name="T20" fmla="*/ 0 w 128"/>
                    <a:gd name="T21" fmla="*/ 0 h 180"/>
                    <a:gd name="T22" fmla="*/ 0 w 128"/>
                    <a:gd name="T23" fmla="*/ 0 h 180"/>
                    <a:gd name="T24" fmla="*/ 0 w 128"/>
                    <a:gd name="T25" fmla="*/ 0 h 180"/>
                    <a:gd name="T26" fmla="*/ 0 w 128"/>
                    <a:gd name="T27" fmla="*/ 0 h 180"/>
                    <a:gd name="T28" fmla="*/ 0 w 128"/>
                    <a:gd name="T29" fmla="*/ 0 h 180"/>
                    <a:gd name="T30" fmla="*/ 0 w 128"/>
                    <a:gd name="T31" fmla="*/ 0 h 180"/>
                    <a:gd name="T32" fmla="*/ 0 w 128"/>
                    <a:gd name="T33" fmla="*/ 0 h 180"/>
                    <a:gd name="T34" fmla="*/ 0 w 128"/>
                    <a:gd name="T35" fmla="*/ 0 h 180"/>
                    <a:gd name="T36" fmla="*/ 0 w 128"/>
                    <a:gd name="T37" fmla="*/ 0 h 180"/>
                    <a:gd name="T38" fmla="*/ 0 w 128"/>
                    <a:gd name="T39" fmla="*/ 0 h 180"/>
                    <a:gd name="T40" fmla="*/ 0 w 128"/>
                    <a:gd name="T41" fmla="*/ 0 h 180"/>
                    <a:gd name="T42" fmla="*/ 0 w 128"/>
                    <a:gd name="T43" fmla="*/ 0 h 180"/>
                    <a:gd name="T44" fmla="*/ 0 w 128"/>
                    <a:gd name="T45" fmla="*/ 0 h 180"/>
                    <a:gd name="T46" fmla="*/ 0 w 128"/>
                    <a:gd name="T47" fmla="*/ 0 h 180"/>
                    <a:gd name="T48" fmla="*/ 0 w 128"/>
                    <a:gd name="T49" fmla="*/ 0 h 180"/>
                    <a:gd name="T50" fmla="*/ 0 w 128"/>
                    <a:gd name="T51" fmla="*/ 0 h 180"/>
                    <a:gd name="T52" fmla="*/ 0 w 128"/>
                    <a:gd name="T53" fmla="*/ 0 h 180"/>
                    <a:gd name="T54" fmla="*/ 0 w 128"/>
                    <a:gd name="T55" fmla="*/ 0 h 180"/>
                    <a:gd name="T56" fmla="*/ 0 w 128"/>
                    <a:gd name="T57" fmla="*/ 0 h 180"/>
                    <a:gd name="T58" fmla="*/ 0 w 128"/>
                    <a:gd name="T59" fmla="*/ 0 h 180"/>
                    <a:gd name="T60" fmla="*/ 0 w 128"/>
                    <a:gd name="T61" fmla="*/ 0 h 180"/>
                    <a:gd name="T62" fmla="*/ 0 w 128"/>
                    <a:gd name="T63" fmla="*/ 0 h 180"/>
                    <a:gd name="T64" fmla="*/ 0 w 128"/>
                    <a:gd name="T65" fmla="*/ 0 h 180"/>
                    <a:gd name="T66" fmla="*/ 0 w 128"/>
                    <a:gd name="T67" fmla="*/ 0 h 180"/>
                    <a:gd name="T68" fmla="*/ 0 w 128"/>
                    <a:gd name="T69" fmla="*/ 0 h 180"/>
                    <a:gd name="T70" fmla="*/ 0 w 128"/>
                    <a:gd name="T71" fmla="*/ 0 h 180"/>
                    <a:gd name="T72" fmla="*/ 0 w 128"/>
                    <a:gd name="T73" fmla="*/ 0 h 180"/>
                    <a:gd name="T74" fmla="*/ 0 w 128"/>
                    <a:gd name="T75" fmla="*/ 0 h 180"/>
                    <a:gd name="T76" fmla="*/ 0 w 128"/>
                    <a:gd name="T77" fmla="*/ 0 h 180"/>
                    <a:gd name="T78" fmla="*/ 0 w 128"/>
                    <a:gd name="T79" fmla="*/ 0 h 180"/>
                    <a:gd name="T80" fmla="*/ 0 w 128"/>
                    <a:gd name="T81" fmla="*/ 0 h 180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w 128"/>
                    <a:gd name="T124" fmla="*/ 0 h 180"/>
                    <a:gd name="T125" fmla="*/ 128 w 128"/>
                    <a:gd name="T126" fmla="*/ 180 h 180"/>
                  </a:gdLst>
                  <a:ahLst/>
                  <a:cxnLst>
                    <a:cxn ang="T82">
                      <a:pos x="T0" y="T1"/>
                    </a:cxn>
                    <a:cxn ang="T83">
                      <a:pos x="T2" y="T3"/>
                    </a:cxn>
                    <a:cxn ang="T84">
                      <a:pos x="T4" y="T5"/>
                    </a:cxn>
                    <a:cxn ang="T85">
                      <a:pos x="T6" y="T7"/>
                    </a:cxn>
                    <a:cxn ang="T86">
                      <a:pos x="T8" y="T9"/>
                    </a:cxn>
                    <a:cxn ang="T87">
                      <a:pos x="T10" y="T11"/>
                    </a:cxn>
                    <a:cxn ang="T88">
                      <a:pos x="T12" y="T13"/>
                    </a:cxn>
                    <a:cxn ang="T89">
                      <a:pos x="T14" y="T15"/>
                    </a:cxn>
                    <a:cxn ang="T90">
                      <a:pos x="T16" y="T17"/>
                    </a:cxn>
                    <a:cxn ang="T91">
                      <a:pos x="T18" y="T19"/>
                    </a:cxn>
                    <a:cxn ang="T92">
                      <a:pos x="T20" y="T21"/>
                    </a:cxn>
                    <a:cxn ang="T93">
                      <a:pos x="T22" y="T23"/>
                    </a:cxn>
                    <a:cxn ang="T94">
                      <a:pos x="T24" y="T25"/>
                    </a:cxn>
                    <a:cxn ang="T95">
                      <a:pos x="T26" y="T27"/>
                    </a:cxn>
                    <a:cxn ang="T96">
                      <a:pos x="T28" y="T29"/>
                    </a:cxn>
                    <a:cxn ang="T97">
                      <a:pos x="T30" y="T31"/>
                    </a:cxn>
                    <a:cxn ang="T98">
                      <a:pos x="T32" y="T33"/>
                    </a:cxn>
                    <a:cxn ang="T99">
                      <a:pos x="T34" y="T35"/>
                    </a:cxn>
                    <a:cxn ang="T100">
                      <a:pos x="T36" y="T37"/>
                    </a:cxn>
                    <a:cxn ang="T101">
                      <a:pos x="T38" y="T39"/>
                    </a:cxn>
                    <a:cxn ang="T102">
                      <a:pos x="T40" y="T41"/>
                    </a:cxn>
                    <a:cxn ang="T103">
                      <a:pos x="T42" y="T43"/>
                    </a:cxn>
                    <a:cxn ang="T104">
                      <a:pos x="T44" y="T45"/>
                    </a:cxn>
                    <a:cxn ang="T105">
                      <a:pos x="T46" y="T47"/>
                    </a:cxn>
                    <a:cxn ang="T106">
                      <a:pos x="T48" y="T49"/>
                    </a:cxn>
                    <a:cxn ang="T107">
                      <a:pos x="T50" y="T51"/>
                    </a:cxn>
                    <a:cxn ang="T108">
                      <a:pos x="T52" y="T53"/>
                    </a:cxn>
                    <a:cxn ang="T109">
                      <a:pos x="T54" y="T55"/>
                    </a:cxn>
                    <a:cxn ang="T110">
                      <a:pos x="T56" y="T57"/>
                    </a:cxn>
                    <a:cxn ang="T111">
                      <a:pos x="T58" y="T59"/>
                    </a:cxn>
                    <a:cxn ang="T112">
                      <a:pos x="T60" y="T61"/>
                    </a:cxn>
                    <a:cxn ang="T113">
                      <a:pos x="T62" y="T63"/>
                    </a:cxn>
                    <a:cxn ang="T114">
                      <a:pos x="T64" y="T65"/>
                    </a:cxn>
                    <a:cxn ang="T115">
                      <a:pos x="T66" y="T67"/>
                    </a:cxn>
                    <a:cxn ang="T116">
                      <a:pos x="T68" y="T69"/>
                    </a:cxn>
                    <a:cxn ang="T117">
                      <a:pos x="T70" y="T71"/>
                    </a:cxn>
                    <a:cxn ang="T118">
                      <a:pos x="T72" y="T73"/>
                    </a:cxn>
                    <a:cxn ang="T119">
                      <a:pos x="T74" y="T75"/>
                    </a:cxn>
                    <a:cxn ang="T120">
                      <a:pos x="T76" y="T77"/>
                    </a:cxn>
                    <a:cxn ang="T121">
                      <a:pos x="T78" y="T79"/>
                    </a:cxn>
                    <a:cxn ang="T122">
                      <a:pos x="T80" y="T81"/>
                    </a:cxn>
                  </a:cxnLst>
                  <a:rect l="T123" t="T124" r="T125" b="T126"/>
                  <a:pathLst>
                    <a:path w="128" h="180">
                      <a:moveTo>
                        <a:pt x="108" y="59"/>
                      </a:moveTo>
                      <a:lnTo>
                        <a:pt x="113" y="77"/>
                      </a:lnTo>
                      <a:lnTo>
                        <a:pt x="111" y="94"/>
                      </a:lnTo>
                      <a:lnTo>
                        <a:pt x="103" y="108"/>
                      </a:lnTo>
                      <a:lnTo>
                        <a:pt x="91" y="121"/>
                      </a:lnTo>
                      <a:lnTo>
                        <a:pt x="77" y="132"/>
                      </a:lnTo>
                      <a:lnTo>
                        <a:pt x="61" y="144"/>
                      </a:lnTo>
                      <a:lnTo>
                        <a:pt x="45" y="154"/>
                      </a:lnTo>
                      <a:lnTo>
                        <a:pt x="30" y="164"/>
                      </a:lnTo>
                      <a:lnTo>
                        <a:pt x="28" y="168"/>
                      </a:lnTo>
                      <a:lnTo>
                        <a:pt x="27" y="170"/>
                      </a:lnTo>
                      <a:lnTo>
                        <a:pt x="27" y="174"/>
                      </a:lnTo>
                      <a:lnTo>
                        <a:pt x="28" y="177"/>
                      </a:lnTo>
                      <a:lnTo>
                        <a:pt x="32" y="179"/>
                      </a:lnTo>
                      <a:lnTo>
                        <a:pt x="35" y="180"/>
                      </a:lnTo>
                      <a:lnTo>
                        <a:pt x="37" y="180"/>
                      </a:lnTo>
                      <a:lnTo>
                        <a:pt x="41" y="179"/>
                      </a:lnTo>
                      <a:lnTo>
                        <a:pt x="60" y="169"/>
                      </a:lnTo>
                      <a:lnTo>
                        <a:pt x="77" y="158"/>
                      </a:lnTo>
                      <a:lnTo>
                        <a:pt x="94" y="145"/>
                      </a:lnTo>
                      <a:lnTo>
                        <a:pt x="109" y="130"/>
                      </a:lnTo>
                      <a:lnTo>
                        <a:pt x="120" y="114"/>
                      </a:lnTo>
                      <a:lnTo>
                        <a:pt x="127" y="95"/>
                      </a:lnTo>
                      <a:lnTo>
                        <a:pt x="128" y="76"/>
                      </a:lnTo>
                      <a:lnTo>
                        <a:pt x="123" y="55"/>
                      </a:lnTo>
                      <a:lnTo>
                        <a:pt x="113" y="39"/>
                      </a:lnTo>
                      <a:lnTo>
                        <a:pt x="97" y="25"/>
                      </a:lnTo>
                      <a:lnTo>
                        <a:pt x="79" y="15"/>
                      </a:lnTo>
                      <a:lnTo>
                        <a:pt x="57" y="7"/>
                      </a:lnTo>
                      <a:lnTo>
                        <a:pt x="36" y="2"/>
                      </a:lnTo>
                      <a:lnTo>
                        <a:pt x="19" y="0"/>
                      </a:lnTo>
                      <a:lnTo>
                        <a:pt x="6" y="0"/>
                      </a:lnTo>
                      <a:lnTo>
                        <a:pt x="0" y="4"/>
                      </a:lnTo>
                      <a:lnTo>
                        <a:pt x="14" y="9"/>
                      </a:lnTo>
                      <a:lnTo>
                        <a:pt x="29" y="14"/>
                      </a:lnTo>
                      <a:lnTo>
                        <a:pt x="46" y="19"/>
                      </a:lnTo>
                      <a:lnTo>
                        <a:pt x="61" y="23"/>
                      </a:lnTo>
                      <a:lnTo>
                        <a:pt x="76" y="29"/>
                      </a:lnTo>
                      <a:lnTo>
                        <a:pt x="89" y="37"/>
                      </a:lnTo>
                      <a:lnTo>
                        <a:pt x="100" y="46"/>
                      </a:lnTo>
                      <a:lnTo>
                        <a:pt x="108" y="59"/>
                      </a:lnTo>
                      <a:close/>
                    </a:path>
                  </a:pathLst>
                </a:custGeom>
                <a:solidFill>
                  <a:srgbClr val="C9E8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pt-BR"/>
                </a:p>
              </p:txBody>
            </p:sp>
            <p:sp>
              <p:nvSpPr>
                <p:cNvPr id="848" name="Freeform 755"/>
                <p:cNvSpPr>
                  <a:spLocks/>
                </p:cNvSpPr>
                <p:nvPr/>
              </p:nvSpPr>
              <p:spPr bwMode="auto">
                <a:xfrm>
                  <a:off x="5089" y="2646"/>
                  <a:ext cx="114" cy="88"/>
                </a:xfrm>
                <a:custGeom>
                  <a:avLst/>
                  <a:gdLst>
                    <a:gd name="T0" fmla="*/ 0 w 322"/>
                    <a:gd name="T1" fmla="*/ 0 h 378"/>
                    <a:gd name="T2" fmla="*/ 0 w 322"/>
                    <a:gd name="T3" fmla="*/ 0 h 378"/>
                    <a:gd name="T4" fmla="*/ 0 w 322"/>
                    <a:gd name="T5" fmla="*/ 0 h 378"/>
                    <a:gd name="T6" fmla="*/ 0 w 322"/>
                    <a:gd name="T7" fmla="*/ 0 h 378"/>
                    <a:gd name="T8" fmla="*/ 0 w 322"/>
                    <a:gd name="T9" fmla="*/ 0 h 378"/>
                    <a:gd name="T10" fmla="*/ 0 w 322"/>
                    <a:gd name="T11" fmla="*/ 0 h 378"/>
                    <a:gd name="T12" fmla="*/ 0 w 322"/>
                    <a:gd name="T13" fmla="*/ 0 h 378"/>
                    <a:gd name="T14" fmla="*/ 0 w 322"/>
                    <a:gd name="T15" fmla="*/ 0 h 378"/>
                    <a:gd name="T16" fmla="*/ 0 w 322"/>
                    <a:gd name="T17" fmla="*/ 0 h 378"/>
                    <a:gd name="T18" fmla="*/ 0 w 322"/>
                    <a:gd name="T19" fmla="*/ 0 h 378"/>
                    <a:gd name="T20" fmla="*/ 0 w 322"/>
                    <a:gd name="T21" fmla="*/ 0 h 378"/>
                    <a:gd name="T22" fmla="*/ 0 w 322"/>
                    <a:gd name="T23" fmla="*/ 0 h 378"/>
                    <a:gd name="T24" fmla="*/ 0 w 322"/>
                    <a:gd name="T25" fmla="*/ 0 h 378"/>
                    <a:gd name="T26" fmla="*/ 0 w 322"/>
                    <a:gd name="T27" fmla="*/ 0 h 378"/>
                    <a:gd name="T28" fmla="*/ 0 w 322"/>
                    <a:gd name="T29" fmla="*/ 0 h 378"/>
                    <a:gd name="T30" fmla="*/ 0 w 322"/>
                    <a:gd name="T31" fmla="*/ 0 h 378"/>
                    <a:gd name="T32" fmla="*/ 0 w 322"/>
                    <a:gd name="T33" fmla="*/ 0 h 378"/>
                    <a:gd name="T34" fmla="*/ 0 w 322"/>
                    <a:gd name="T35" fmla="*/ 0 h 378"/>
                    <a:gd name="T36" fmla="*/ 0 w 322"/>
                    <a:gd name="T37" fmla="*/ 0 h 378"/>
                    <a:gd name="T38" fmla="*/ 0 w 322"/>
                    <a:gd name="T39" fmla="*/ 0 h 378"/>
                    <a:gd name="T40" fmla="*/ 0 w 322"/>
                    <a:gd name="T41" fmla="*/ 0 h 378"/>
                    <a:gd name="T42" fmla="*/ 0 w 322"/>
                    <a:gd name="T43" fmla="*/ 0 h 378"/>
                    <a:gd name="T44" fmla="*/ 0 w 322"/>
                    <a:gd name="T45" fmla="*/ 0 h 378"/>
                    <a:gd name="T46" fmla="*/ 0 w 322"/>
                    <a:gd name="T47" fmla="*/ 0 h 378"/>
                    <a:gd name="T48" fmla="*/ 0 w 322"/>
                    <a:gd name="T49" fmla="*/ 0 h 378"/>
                    <a:gd name="T50" fmla="*/ 0 w 322"/>
                    <a:gd name="T51" fmla="*/ 0 h 378"/>
                    <a:gd name="T52" fmla="*/ 0 w 322"/>
                    <a:gd name="T53" fmla="*/ 0 h 378"/>
                    <a:gd name="T54" fmla="*/ 0 w 322"/>
                    <a:gd name="T55" fmla="*/ 0 h 378"/>
                    <a:gd name="T56" fmla="*/ 0 w 322"/>
                    <a:gd name="T57" fmla="*/ 0 h 378"/>
                    <a:gd name="T58" fmla="*/ 0 w 322"/>
                    <a:gd name="T59" fmla="*/ 0 h 378"/>
                    <a:gd name="T60" fmla="*/ 0 w 322"/>
                    <a:gd name="T61" fmla="*/ 0 h 378"/>
                    <a:gd name="T62" fmla="*/ 0 w 322"/>
                    <a:gd name="T63" fmla="*/ 0 h 378"/>
                    <a:gd name="T64" fmla="*/ 0 w 322"/>
                    <a:gd name="T65" fmla="*/ 0 h 378"/>
                    <a:gd name="T66" fmla="*/ 0 w 322"/>
                    <a:gd name="T67" fmla="*/ 0 h 378"/>
                    <a:gd name="T68" fmla="*/ 0 w 322"/>
                    <a:gd name="T69" fmla="*/ 0 h 378"/>
                    <a:gd name="T70" fmla="*/ 0 w 322"/>
                    <a:gd name="T71" fmla="*/ 0 h 378"/>
                    <a:gd name="T72" fmla="*/ 0 w 322"/>
                    <a:gd name="T73" fmla="*/ 0 h 378"/>
                    <a:gd name="T74" fmla="*/ 0 w 322"/>
                    <a:gd name="T75" fmla="*/ 0 h 378"/>
                    <a:gd name="T76" fmla="*/ 0 w 322"/>
                    <a:gd name="T77" fmla="*/ 0 h 378"/>
                    <a:gd name="T78" fmla="*/ 0 w 322"/>
                    <a:gd name="T79" fmla="*/ 0 h 378"/>
                    <a:gd name="T80" fmla="*/ 0 w 322"/>
                    <a:gd name="T81" fmla="*/ 0 h 378"/>
                    <a:gd name="T82" fmla="*/ 0 w 322"/>
                    <a:gd name="T83" fmla="*/ 0 h 378"/>
                    <a:gd name="T84" fmla="*/ 0 w 322"/>
                    <a:gd name="T85" fmla="*/ 0 h 378"/>
                    <a:gd name="T86" fmla="*/ 0 w 322"/>
                    <a:gd name="T87" fmla="*/ 0 h 378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w 322"/>
                    <a:gd name="T133" fmla="*/ 0 h 378"/>
                    <a:gd name="T134" fmla="*/ 322 w 322"/>
                    <a:gd name="T135" fmla="*/ 378 h 378"/>
                  </a:gdLst>
                  <a:ahLst/>
                  <a:cxnLst>
                    <a:cxn ang="T88">
                      <a:pos x="T0" y="T1"/>
                    </a:cxn>
                    <a:cxn ang="T89">
                      <a:pos x="T2" y="T3"/>
                    </a:cxn>
                    <a:cxn ang="T90">
                      <a:pos x="T4" y="T5"/>
                    </a:cxn>
                    <a:cxn ang="T91">
                      <a:pos x="T6" y="T7"/>
                    </a:cxn>
                    <a:cxn ang="T92">
                      <a:pos x="T8" y="T9"/>
                    </a:cxn>
                    <a:cxn ang="T93">
                      <a:pos x="T10" y="T11"/>
                    </a:cxn>
                    <a:cxn ang="T94">
                      <a:pos x="T12" y="T13"/>
                    </a:cxn>
                    <a:cxn ang="T95">
                      <a:pos x="T14" y="T15"/>
                    </a:cxn>
                    <a:cxn ang="T96">
                      <a:pos x="T16" y="T17"/>
                    </a:cxn>
                    <a:cxn ang="T97">
                      <a:pos x="T18" y="T19"/>
                    </a:cxn>
                    <a:cxn ang="T98">
                      <a:pos x="T20" y="T21"/>
                    </a:cxn>
                    <a:cxn ang="T99">
                      <a:pos x="T22" y="T23"/>
                    </a:cxn>
                    <a:cxn ang="T100">
                      <a:pos x="T24" y="T25"/>
                    </a:cxn>
                    <a:cxn ang="T101">
                      <a:pos x="T26" y="T27"/>
                    </a:cxn>
                    <a:cxn ang="T102">
                      <a:pos x="T28" y="T29"/>
                    </a:cxn>
                    <a:cxn ang="T103">
                      <a:pos x="T30" y="T31"/>
                    </a:cxn>
                    <a:cxn ang="T104">
                      <a:pos x="T32" y="T33"/>
                    </a:cxn>
                    <a:cxn ang="T105">
                      <a:pos x="T34" y="T35"/>
                    </a:cxn>
                    <a:cxn ang="T106">
                      <a:pos x="T36" y="T37"/>
                    </a:cxn>
                    <a:cxn ang="T107">
                      <a:pos x="T38" y="T39"/>
                    </a:cxn>
                    <a:cxn ang="T108">
                      <a:pos x="T40" y="T41"/>
                    </a:cxn>
                    <a:cxn ang="T109">
                      <a:pos x="T42" y="T43"/>
                    </a:cxn>
                    <a:cxn ang="T110">
                      <a:pos x="T44" y="T45"/>
                    </a:cxn>
                    <a:cxn ang="T111">
                      <a:pos x="T46" y="T47"/>
                    </a:cxn>
                    <a:cxn ang="T112">
                      <a:pos x="T48" y="T49"/>
                    </a:cxn>
                    <a:cxn ang="T113">
                      <a:pos x="T50" y="T51"/>
                    </a:cxn>
                    <a:cxn ang="T114">
                      <a:pos x="T52" y="T53"/>
                    </a:cxn>
                    <a:cxn ang="T115">
                      <a:pos x="T54" y="T55"/>
                    </a:cxn>
                    <a:cxn ang="T116">
                      <a:pos x="T56" y="T57"/>
                    </a:cxn>
                    <a:cxn ang="T117">
                      <a:pos x="T58" y="T59"/>
                    </a:cxn>
                    <a:cxn ang="T118">
                      <a:pos x="T60" y="T61"/>
                    </a:cxn>
                    <a:cxn ang="T119">
                      <a:pos x="T62" y="T63"/>
                    </a:cxn>
                    <a:cxn ang="T120">
                      <a:pos x="T64" y="T65"/>
                    </a:cxn>
                    <a:cxn ang="T121">
                      <a:pos x="T66" y="T67"/>
                    </a:cxn>
                    <a:cxn ang="T122">
                      <a:pos x="T68" y="T69"/>
                    </a:cxn>
                    <a:cxn ang="T123">
                      <a:pos x="T70" y="T71"/>
                    </a:cxn>
                    <a:cxn ang="T124">
                      <a:pos x="T72" y="T73"/>
                    </a:cxn>
                    <a:cxn ang="T125">
                      <a:pos x="T74" y="T75"/>
                    </a:cxn>
                    <a:cxn ang="T126">
                      <a:pos x="T76" y="T77"/>
                    </a:cxn>
                    <a:cxn ang="T127">
                      <a:pos x="T78" y="T79"/>
                    </a:cxn>
                    <a:cxn ang="T128">
                      <a:pos x="T80" y="T81"/>
                    </a:cxn>
                    <a:cxn ang="T129">
                      <a:pos x="T82" y="T83"/>
                    </a:cxn>
                    <a:cxn ang="T130">
                      <a:pos x="T84" y="T85"/>
                    </a:cxn>
                    <a:cxn ang="T131">
                      <a:pos x="T86" y="T87"/>
                    </a:cxn>
                  </a:cxnLst>
                  <a:rect l="T132" t="T133" r="T134" b="T135"/>
                  <a:pathLst>
                    <a:path w="322" h="378">
                      <a:moveTo>
                        <a:pt x="125" y="49"/>
                      </a:moveTo>
                      <a:lnTo>
                        <a:pt x="100" y="70"/>
                      </a:lnTo>
                      <a:lnTo>
                        <a:pt x="76" y="90"/>
                      </a:lnTo>
                      <a:lnTo>
                        <a:pt x="53" y="115"/>
                      </a:lnTo>
                      <a:lnTo>
                        <a:pt x="34" y="140"/>
                      </a:lnTo>
                      <a:lnTo>
                        <a:pt x="17" y="166"/>
                      </a:lnTo>
                      <a:lnTo>
                        <a:pt x="5" y="195"/>
                      </a:lnTo>
                      <a:lnTo>
                        <a:pt x="0" y="226"/>
                      </a:lnTo>
                      <a:lnTo>
                        <a:pt x="1" y="258"/>
                      </a:lnTo>
                      <a:lnTo>
                        <a:pt x="3" y="266"/>
                      </a:lnTo>
                      <a:lnTo>
                        <a:pt x="5" y="275"/>
                      </a:lnTo>
                      <a:lnTo>
                        <a:pt x="9" y="282"/>
                      </a:lnTo>
                      <a:lnTo>
                        <a:pt x="14" y="290"/>
                      </a:lnTo>
                      <a:lnTo>
                        <a:pt x="19" y="297"/>
                      </a:lnTo>
                      <a:lnTo>
                        <a:pt x="26" y="304"/>
                      </a:lnTo>
                      <a:lnTo>
                        <a:pt x="32" y="310"/>
                      </a:lnTo>
                      <a:lnTo>
                        <a:pt x="41" y="314"/>
                      </a:lnTo>
                      <a:lnTo>
                        <a:pt x="56" y="324"/>
                      </a:lnTo>
                      <a:lnTo>
                        <a:pt x="71" y="332"/>
                      </a:lnTo>
                      <a:lnTo>
                        <a:pt x="86" y="338"/>
                      </a:lnTo>
                      <a:lnTo>
                        <a:pt x="103" y="344"/>
                      </a:lnTo>
                      <a:lnTo>
                        <a:pt x="119" y="350"/>
                      </a:lnTo>
                      <a:lnTo>
                        <a:pt x="136" y="355"/>
                      </a:lnTo>
                      <a:lnTo>
                        <a:pt x="152" y="359"/>
                      </a:lnTo>
                      <a:lnTo>
                        <a:pt x="168" y="363"/>
                      </a:lnTo>
                      <a:lnTo>
                        <a:pt x="186" y="366"/>
                      </a:lnTo>
                      <a:lnTo>
                        <a:pt x="202" y="368"/>
                      </a:lnTo>
                      <a:lnTo>
                        <a:pt x="220" y="371"/>
                      </a:lnTo>
                      <a:lnTo>
                        <a:pt x="238" y="373"/>
                      </a:lnTo>
                      <a:lnTo>
                        <a:pt x="254" y="374"/>
                      </a:lnTo>
                      <a:lnTo>
                        <a:pt x="272" y="375"/>
                      </a:lnTo>
                      <a:lnTo>
                        <a:pt x="289" y="376"/>
                      </a:lnTo>
                      <a:lnTo>
                        <a:pt x="306" y="378"/>
                      </a:lnTo>
                      <a:lnTo>
                        <a:pt x="311" y="378"/>
                      </a:lnTo>
                      <a:lnTo>
                        <a:pt x="316" y="375"/>
                      </a:lnTo>
                      <a:lnTo>
                        <a:pt x="320" y="371"/>
                      </a:lnTo>
                      <a:lnTo>
                        <a:pt x="322" y="366"/>
                      </a:lnTo>
                      <a:lnTo>
                        <a:pt x="322" y="360"/>
                      </a:lnTo>
                      <a:lnTo>
                        <a:pt x="320" y="356"/>
                      </a:lnTo>
                      <a:lnTo>
                        <a:pt x="315" y="352"/>
                      </a:lnTo>
                      <a:lnTo>
                        <a:pt x="309" y="350"/>
                      </a:lnTo>
                      <a:lnTo>
                        <a:pt x="294" y="347"/>
                      </a:lnTo>
                      <a:lnTo>
                        <a:pt x="279" y="344"/>
                      </a:lnTo>
                      <a:lnTo>
                        <a:pt x="263" y="341"/>
                      </a:lnTo>
                      <a:lnTo>
                        <a:pt x="247" y="338"/>
                      </a:lnTo>
                      <a:lnTo>
                        <a:pt x="232" y="336"/>
                      </a:lnTo>
                      <a:lnTo>
                        <a:pt x="216" y="334"/>
                      </a:lnTo>
                      <a:lnTo>
                        <a:pt x="200" y="332"/>
                      </a:lnTo>
                      <a:lnTo>
                        <a:pt x="185" y="328"/>
                      </a:lnTo>
                      <a:lnTo>
                        <a:pt x="170" y="326"/>
                      </a:lnTo>
                      <a:lnTo>
                        <a:pt x="154" y="322"/>
                      </a:lnTo>
                      <a:lnTo>
                        <a:pt x="139" y="318"/>
                      </a:lnTo>
                      <a:lnTo>
                        <a:pt x="124" y="314"/>
                      </a:lnTo>
                      <a:lnTo>
                        <a:pt x="110" y="309"/>
                      </a:lnTo>
                      <a:lnTo>
                        <a:pt x="94" y="303"/>
                      </a:lnTo>
                      <a:lnTo>
                        <a:pt x="80" y="297"/>
                      </a:lnTo>
                      <a:lnTo>
                        <a:pt x="66" y="289"/>
                      </a:lnTo>
                      <a:lnTo>
                        <a:pt x="55" y="281"/>
                      </a:lnTo>
                      <a:lnTo>
                        <a:pt x="45" y="271"/>
                      </a:lnTo>
                      <a:lnTo>
                        <a:pt x="38" y="259"/>
                      </a:lnTo>
                      <a:lnTo>
                        <a:pt x="35" y="245"/>
                      </a:lnTo>
                      <a:lnTo>
                        <a:pt x="34" y="232"/>
                      </a:lnTo>
                      <a:lnTo>
                        <a:pt x="35" y="216"/>
                      </a:lnTo>
                      <a:lnTo>
                        <a:pt x="38" y="200"/>
                      </a:lnTo>
                      <a:lnTo>
                        <a:pt x="43" y="187"/>
                      </a:lnTo>
                      <a:lnTo>
                        <a:pt x="51" y="170"/>
                      </a:lnTo>
                      <a:lnTo>
                        <a:pt x="60" y="152"/>
                      </a:lnTo>
                      <a:lnTo>
                        <a:pt x="71" y="137"/>
                      </a:lnTo>
                      <a:lnTo>
                        <a:pt x="83" y="124"/>
                      </a:lnTo>
                      <a:lnTo>
                        <a:pt x="94" y="110"/>
                      </a:lnTo>
                      <a:lnTo>
                        <a:pt x="107" y="96"/>
                      </a:lnTo>
                      <a:lnTo>
                        <a:pt x="123" y="82"/>
                      </a:lnTo>
                      <a:lnTo>
                        <a:pt x="138" y="69"/>
                      </a:lnTo>
                      <a:lnTo>
                        <a:pt x="153" y="57"/>
                      </a:lnTo>
                      <a:lnTo>
                        <a:pt x="173" y="47"/>
                      </a:lnTo>
                      <a:lnTo>
                        <a:pt x="195" y="38"/>
                      </a:lnTo>
                      <a:lnTo>
                        <a:pt x="218" y="28"/>
                      </a:lnTo>
                      <a:lnTo>
                        <a:pt x="238" y="20"/>
                      </a:lnTo>
                      <a:lnTo>
                        <a:pt x="254" y="13"/>
                      </a:lnTo>
                      <a:lnTo>
                        <a:pt x="264" y="7"/>
                      </a:lnTo>
                      <a:lnTo>
                        <a:pt x="268" y="2"/>
                      </a:lnTo>
                      <a:lnTo>
                        <a:pt x="256" y="0"/>
                      </a:lnTo>
                      <a:lnTo>
                        <a:pt x="240" y="1"/>
                      </a:lnTo>
                      <a:lnTo>
                        <a:pt x="221" y="4"/>
                      </a:lnTo>
                      <a:lnTo>
                        <a:pt x="201" y="10"/>
                      </a:lnTo>
                      <a:lnTo>
                        <a:pt x="180" y="18"/>
                      </a:lnTo>
                      <a:lnTo>
                        <a:pt x="160" y="27"/>
                      </a:lnTo>
                      <a:lnTo>
                        <a:pt x="141" y="38"/>
                      </a:lnTo>
                      <a:lnTo>
                        <a:pt x="125" y="49"/>
                      </a:lnTo>
                      <a:close/>
                    </a:path>
                  </a:pathLst>
                </a:custGeom>
                <a:solidFill>
                  <a:srgbClr val="C9E8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pt-BR"/>
                </a:p>
              </p:txBody>
            </p:sp>
            <p:sp>
              <p:nvSpPr>
                <p:cNvPr id="849" name="Freeform 756"/>
                <p:cNvSpPr>
                  <a:spLocks/>
                </p:cNvSpPr>
                <p:nvPr/>
              </p:nvSpPr>
              <p:spPr bwMode="auto">
                <a:xfrm>
                  <a:off x="5250" y="2643"/>
                  <a:ext cx="99" cy="59"/>
                </a:xfrm>
                <a:custGeom>
                  <a:avLst/>
                  <a:gdLst>
                    <a:gd name="T0" fmla="*/ 0 w 283"/>
                    <a:gd name="T1" fmla="*/ 0 h 252"/>
                    <a:gd name="T2" fmla="*/ 0 w 283"/>
                    <a:gd name="T3" fmla="*/ 0 h 252"/>
                    <a:gd name="T4" fmla="*/ 0 w 283"/>
                    <a:gd name="T5" fmla="*/ 0 h 252"/>
                    <a:gd name="T6" fmla="*/ 0 w 283"/>
                    <a:gd name="T7" fmla="*/ 0 h 252"/>
                    <a:gd name="T8" fmla="*/ 0 w 283"/>
                    <a:gd name="T9" fmla="*/ 0 h 252"/>
                    <a:gd name="T10" fmla="*/ 0 w 283"/>
                    <a:gd name="T11" fmla="*/ 0 h 252"/>
                    <a:gd name="T12" fmla="*/ 0 w 283"/>
                    <a:gd name="T13" fmla="*/ 0 h 252"/>
                    <a:gd name="T14" fmla="*/ 0 w 283"/>
                    <a:gd name="T15" fmla="*/ 0 h 252"/>
                    <a:gd name="T16" fmla="*/ 0 w 283"/>
                    <a:gd name="T17" fmla="*/ 0 h 252"/>
                    <a:gd name="T18" fmla="*/ 0 w 283"/>
                    <a:gd name="T19" fmla="*/ 0 h 252"/>
                    <a:gd name="T20" fmla="*/ 0 w 283"/>
                    <a:gd name="T21" fmla="*/ 0 h 252"/>
                    <a:gd name="T22" fmla="*/ 0 w 283"/>
                    <a:gd name="T23" fmla="*/ 0 h 252"/>
                    <a:gd name="T24" fmla="*/ 0 w 283"/>
                    <a:gd name="T25" fmla="*/ 0 h 252"/>
                    <a:gd name="T26" fmla="*/ 0 w 283"/>
                    <a:gd name="T27" fmla="*/ 0 h 252"/>
                    <a:gd name="T28" fmla="*/ 0 w 283"/>
                    <a:gd name="T29" fmla="*/ 0 h 252"/>
                    <a:gd name="T30" fmla="*/ 0 w 283"/>
                    <a:gd name="T31" fmla="*/ 0 h 252"/>
                    <a:gd name="T32" fmla="*/ 0 w 283"/>
                    <a:gd name="T33" fmla="*/ 0 h 252"/>
                    <a:gd name="T34" fmla="*/ 0 w 283"/>
                    <a:gd name="T35" fmla="*/ 0 h 252"/>
                    <a:gd name="T36" fmla="*/ 0 w 283"/>
                    <a:gd name="T37" fmla="*/ 0 h 252"/>
                    <a:gd name="T38" fmla="*/ 0 w 283"/>
                    <a:gd name="T39" fmla="*/ 0 h 252"/>
                    <a:gd name="T40" fmla="*/ 0 w 283"/>
                    <a:gd name="T41" fmla="*/ 0 h 252"/>
                    <a:gd name="T42" fmla="*/ 0 w 283"/>
                    <a:gd name="T43" fmla="*/ 0 h 252"/>
                    <a:gd name="T44" fmla="*/ 0 w 283"/>
                    <a:gd name="T45" fmla="*/ 0 h 252"/>
                    <a:gd name="T46" fmla="*/ 0 w 283"/>
                    <a:gd name="T47" fmla="*/ 0 h 252"/>
                    <a:gd name="T48" fmla="*/ 0 w 283"/>
                    <a:gd name="T49" fmla="*/ 0 h 252"/>
                    <a:gd name="T50" fmla="*/ 0 w 283"/>
                    <a:gd name="T51" fmla="*/ 0 h 252"/>
                    <a:gd name="T52" fmla="*/ 0 w 283"/>
                    <a:gd name="T53" fmla="*/ 0 h 252"/>
                    <a:gd name="T54" fmla="*/ 0 w 283"/>
                    <a:gd name="T55" fmla="*/ 0 h 252"/>
                    <a:gd name="T56" fmla="*/ 0 w 283"/>
                    <a:gd name="T57" fmla="*/ 0 h 252"/>
                    <a:gd name="T58" fmla="*/ 0 w 283"/>
                    <a:gd name="T59" fmla="*/ 0 h 252"/>
                    <a:gd name="T60" fmla="*/ 0 w 283"/>
                    <a:gd name="T61" fmla="*/ 0 h 252"/>
                    <a:gd name="T62" fmla="*/ 0 w 283"/>
                    <a:gd name="T63" fmla="*/ 0 h 252"/>
                    <a:gd name="T64" fmla="*/ 0 w 283"/>
                    <a:gd name="T65" fmla="*/ 0 h 252"/>
                    <a:gd name="T66" fmla="*/ 0 w 283"/>
                    <a:gd name="T67" fmla="*/ 0 h 252"/>
                    <a:gd name="T68" fmla="*/ 0 w 283"/>
                    <a:gd name="T69" fmla="*/ 0 h 252"/>
                    <a:gd name="T70" fmla="*/ 0 w 283"/>
                    <a:gd name="T71" fmla="*/ 0 h 252"/>
                    <a:gd name="T72" fmla="*/ 0 w 283"/>
                    <a:gd name="T73" fmla="*/ 0 h 252"/>
                    <a:gd name="T74" fmla="*/ 0 w 283"/>
                    <a:gd name="T75" fmla="*/ 0 h 252"/>
                    <a:gd name="T76" fmla="*/ 0 w 283"/>
                    <a:gd name="T77" fmla="*/ 0 h 252"/>
                    <a:gd name="T78" fmla="*/ 0 w 283"/>
                    <a:gd name="T79" fmla="*/ 0 h 252"/>
                    <a:gd name="T80" fmla="*/ 0 w 283"/>
                    <a:gd name="T81" fmla="*/ 0 h 252"/>
                    <a:gd name="T82" fmla="*/ 0 w 283"/>
                    <a:gd name="T83" fmla="*/ 0 h 252"/>
                    <a:gd name="T84" fmla="*/ 0 w 283"/>
                    <a:gd name="T85" fmla="*/ 0 h 252"/>
                    <a:gd name="T86" fmla="*/ 0 w 283"/>
                    <a:gd name="T87" fmla="*/ 0 h 252"/>
                    <a:gd name="T88" fmla="*/ 0 w 283"/>
                    <a:gd name="T89" fmla="*/ 0 h 252"/>
                    <a:gd name="T90" fmla="*/ 0 w 283"/>
                    <a:gd name="T91" fmla="*/ 0 h 252"/>
                    <a:gd name="T92" fmla="*/ 0 w 283"/>
                    <a:gd name="T93" fmla="*/ 0 h 252"/>
                    <a:gd name="T94" fmla="*/ 0 w 283"/>
                    <a:gd name="T95" fmla="*/ 0 h 252"/>
                    <a:gd name="T96" fmla="*/ 0 w 283"/>
                    <a:gd name="T97" fmla="*/ 0 h 252"/>
                    <a:gd name="T98" fmla="*/ 0 w 283"/>
                    <a:gd name="T99" fmla="*/ 0 h 252"/>
                    <a:gd name="T100" fmla="*/ 0 w 283"/>
                    <a:gd name="T101" fmla="*/ 0 h 252"/>
                    <a:gd name="T102" fmla="*/ 0 w 283"/>
                    <a:gd name="T103" fmla="*/ 0 h 252"/>
                    <a:gd name="T104" fmla="*/ 0 w 283"/>
                    <a:gd name="T105" fmla="*/ 0 h 252"/>
                    <a:gd name="T106" fmla="*/ 0 w 283"/>
                    <a:gd name="T107" fmla="*/ 0 h 252"/>
                    <a:gd name="T108" fmla="*/ 0 w 283"/>
                    <a:gd name="T109" fmla="*/ 0 h 252"/>
                    <a:gd name="T110" fmla="*/ 0 w 283"/>
                    <a:gd name="T111" fmla="*/ 0 h 252"/>
                    <a:gd name="T112" fmla="*/ 0 w 283"/>
                    <a:gd name="T113" fmla="*/ 0 h 252"/>
                    <a:gd name="T114" fmla="*/ 0 w 283"/>
                    <a:gd name="T115" fmla="*/ 0 h 252"/>
                    <a:gd name="T116" fmla="*/ 0 w 283"/>
                    <a:gd name="T117" fmla="*/ 0 h 252"/>
                    <a:gd name="T118" fmla="*/ 0 w 283"/>
                    <a:gd name="T119" fmla="*/ 0 h 252"/>
                    <a:gd name="T120" fmla="*/ 0 w 283"/>
                    <a:gd name="T121" fmla="*/ 0 h 252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w 283"/>
                    <a:gd name="T184" fmla="*/ 0 h 252"/>
                    <a:gd name="T185" fmla="*/ 283 w 283"/>
                    <a:gd name="T186" fmla="*/ 252 h 252"/>
                  </a:gdLst>
                  <a:ahLst/>
                  <a:cxnLst>
                    <a:cxn ang="T122">
                      <a:pos x="T0" y="T1"/>
                    </a:cxn>
                    <a:cxn ang="T123">
                      <a:pos x="T2" y="T3"/>
                    </a:cxn>
                    <a:cxn ang="T124">
                      <a:pos x="T4" y="T5"/>
                    </a:cxn>
                    <a:cxn ang="T125">
                      <a:pos x="T6" y="T7"/>
                    </a:cxn>
                    <a:cxn ang="T126">
                      <a:pos x="T8" y="T9"/>
                    </a:cxn>
                    <a:cxn ang="T127">
                      <a:pos x="T10" y="T11"/>
                    </a:cxn>
                    <a:cxn ang="T128">
                      <a:pos x="T12" y="T13"/>
                    </a:cxn>
                    <a:cxn ang="T129">
                      <a:pos x="T14" y="T15"/>
                    </a:cxn>
                    <a:cxn ang="T130">
                      <a:pos x="T16" y="T17"/>
                    </a:cxn>
                    <a:cxn ang="T131">
                      <a:pos x="T18" y="T19"/>
                    </a:cxn>
                    <a:cxn ang="T132">
                      <a:pos x="T20" y="T21"/>
                    </a:cxn>
                    <a:cxn ang="T133">
                      <a:pos x="T22" y="T23"/>
                    </a:cxn>
                    <a:cxn ang="T134">
                      <a:pos x="T24" y="T25"/>
                    </a:cxn>
                    <a:cxn ang="T135">
                      <a:pos x="T26" y="T27"/>
                    </a:cxn>
                    <a:cxn ang="T136">
                      <a:pos x="T28" y="T29"/>
                    </a:cxn>
                    <a:cxn ang="T137">
                      <a:pos x="T30" y="T31"/>
                    </a:cxn>
                    <a:cxn ang="T138">
                      <a:pos x="T32" y="T33"/>
                    </a:cxn>
                    <a:cxn ang="T139">
                      <a:pos x="T34" y="T35"/>
                    </a:cxn>
                    <a:cxn ang="T140">
                      <a:pos x="T36" y="T37"/>
                    </a:cxn>
                    <a:cxn ang="T141">
                      <a:pos x="T38" y="T39"/>
                    </a:cxn>
                    <a:cxn ang="T142">
                      <a:pos x="T40" y="T41"/>
                    </a:cxn>
                    <a:cxn ang="T143">
                      <a:pos x="T42" y="T43"/>
                    </a:cxn>
                    <a:cxn ang="T144">
                      <a:pos x="T44" y="T45"/>
                    </a:cxn>
                    <a:cxn ang="T145">
                      <a:pos x="T46" y="T47"/>
                    </a:cxn>
                    <a:cxn ang="T146">
                      <a:pos x="T48" y="T49"/>
                    </a:cxn>
                    <a:cxn ang="T147">
                      <a:pos x="T50" y="T51"/>
                    </a:cxn>
                    <a:cxn ang="T148">
                      <a:pos x="T52" y="T53"/>
                    </a:cxn>
                    <a:cxn ang="T149">
                      <a:pos x="T54" y="T55"/>
                    </a:cxn>
                    <a:cxn ang="T150">
                      <a:pos x="T56" y="T57"/>
                    </a:cxn>
                    <a:cxn ang="T151">
                      <a:pos x="T58" y="T59"/>
                    </a:cxn>
                    <a:cxn ang="T152">
                      <a:pos x="T60" y="T61"/>
                    </a:cxn>
                    <a:cxn ang="T153">
                      <a:pos x="T62" y="T63"/>
                    </a:cxn>
                    <a:cxn ang="T154">
                      <a:pos x="T64" y="T65"/>
                    </a:cxn>
                    <a:cxn ang="T155">
                      <a:pos x="T66" y="T67"/>
                    </a:cxn>
                    <a:cxn ang="T156">
                      <a:pos x="T68" y="T69"/>
                    </a:cxn>
                    <a:cxn ang="T157">
                      <a:pos x="T70" y="T71"/>
                    </a:cxn>
                    <a:cxn ang="T158">
                      <a:pos x="T72" y="T73"/>
                    </a:cxn>
                    <a:cxn ang="T159">
                      <a:pos x="T74" y="T75"/>
                    </a:cxn>
                    <a:cxn ang="T160">
                      <a:pos x="T76" y="T77"/>
                    </a:cxn>
                    <a:cxn ang="T161">
                      <a:pos x="T78" y="T79"/>
                    </a:cxn>
                    <a:cxn ang="T162">
                      <a:pos x="T80" y="T81"/>
                    </a:cxn>
                    <a:cxn ang="T163">
                      <a:pos x="T82" y="T83"/>
                    </a:cxn>
                    <a:cxn ang="T164">
                      <a:pos x="T84" y="T85"/>
                    </a:cxn>
                    <a:cxn ang="T165">
                      <a:pos x="T86" y="T87"/>
                    </a:cxn>
                    <a:cxn ang="T166">
                      <a:pos x="T88" y="T89"/>
                    </a:cxn>
                    <a:cxn ang="T167">
                      <a:pos x="T90" y="T91"/>
                    </a:cxn>
                    <a:cxn ang="T168">
                      <a:pos x="T92" y="T93"/>
                    </a:cxn>
                    <a:cxn ang="T169">
                      <a:pos x="T94" y="T95"/>
                    </a:cxn>
                    <a:cxn ang="T170">
                      <a:pos x="T96" y="T97"/>
                    </a:cxn>
                    <a:cxn ang="T171">
                      <a:pos x="T98" y="T99"/>
                    </a:cxn>
                    <a:cxn ang="T172">
                      <a:pos x="T100" y="T101"/>
                    </a:cxn>
                    <a:cxn ang="T173">
                      <a:pos x="T102" y="T103"/>
                    </a:cxn>
                    <a:cxn ang="T174">
                      <a:pos x="T104" y="T105"/>
                    </a:cxn>
                    <a:cxn ang="T175">
                      <a:pos x="T106" y="T107"/>
                    </a:cxn>
                    <a:cxn ang="T176">
                      <a:pos x="T108" y="T109"/>
                    </a:cxn>
                    <a:cxn ang="T177">
                      <a:pos x="T110" y="T111"/>
                    </a:cxn>
                    <a:cxn ang="T178">
                      <a:pos x="T112" y="T113"/>
                    </a:cxn>
                    <a:cxn ang="T179">
                      <a:pos x="T114" y="T115"/>
                    </a:cxn>
                    <a:cxn ang="T180">
                      <a:pos x="T116" y="T117"/>
                    </a:cxn>
                    <a:cxn ang="T181">
                      <a:pos x="T118" y="T119"/>
                    </a:cxn>
                    <a:cxn ang="T182">
                      <a:pos x="T120" y="T121"/>
                    </a:cxn>
                  </a:cxnLst>
                  <a:rect l="T183" t="T184" r="T185" b="T186"/>
                  <a:pathLst>
                    <a:path w="283" h="252">
                      <a:moveTo>
                        <a:pt x="235" y="77"/>
                      </a:moveTo>
                      <a:lnTo>
                        <a:pt x="248" y="91"/>
                      </a:lnTo>
                      <a:lnTo>
                        <a:pt x="256" y="107"/>
                      </a:lnTo>
                      <a:lnTo>
                        <a:pt x="259" y="124"/>
                      </a:lnTo>
                      <a:lnTo>
                        <a:pt x="259" y="142"/>
                      </a:lnTo>
                      <a:lnTo>
                        <a:pt x="257" y="157"/>
                      </a:lnTo>
                      <a:lnTo>
                        <a:pt x="252" y="170"/>
                      </a:lnTo>
                      <a:lnTo>
                        <a:pt x="244" y="183"/>
                      </a:lnTo>
                      <a:lnTo>
                        <a:pt x="236" y="193"/>
                      </a:lnTo>
                      <a:lnTo>
                        <a:pt x="225" y="204"/>
                      </a:lnTo>
                      <a:lnTo>
                        <a:pt x="215" y="214"/>
                      </a:lnTo>
                      <a:lnTo>
                        <a:pt x="204" y="224"/>
                      </a:lnTo>
                      <a:lnTo>
                        <a:pt x="194" y="234"/>
                      </a:lnTo>
                      <a:lnTo>
                        <a:pt x="191" y="238"/>
                      </a:lnTo>
                      <a:lnTo>
                        <a:pt x="191" y="241"/>
                      </a:lnTo>
                      <a:lnTo>
                        <a:pt x="191" y="245"/>
                      </a:lnTo>
                      <a:lnTo>
                        <a:pt x="194" y="248"/>
                      </a:lnTo>
                      <a:lnTo>
                        <a:pt x="197" y="250"/>
                      </a:lnTo>
                      <a:lnTo>
                        <a:pt x="202" y="252"/>
                      </a:lnTo>
                      <a:lnTo>
                        <a:pt x="205" y="250"/>
                      </a:lnTo>
                      <a:lnTo>
                        <a:pt x="209" y="248"/>
                      </a:lnTo>
                      <a:lnTo>
                        <a:pt x="232" y="233"/>
                      </a:lnTo>
                      <a:lnTo>
                        <a:pt x="252" y="214"/>
                      </a:lnTo>
                      <a:lnTo>
                        <a:pt x="268" y="192"/>
                      </a:lnTo>
                      <a:lnTo>
                        <a:pt x="278" y="167"/>
                      </a:lnTo>
                      <a:lnTo>
                        <a:pt x="283" y="141"/>
                      </a:lnTo>
                      <a:lnTo>
                        <a:pt x="280" y="115"/>
                      </a:lnTo>
                      <a:lnTo>
                        <a:pt x="271" y="91"/>
                      </a:lnTo>
                      <a:lnTo>
                        <a:pt x="252" y="69"/>
                      </a:lnTo>
                      <a:lnTo>
                        <a:pt x="238" y="57"/>
                      </a:lnTo>
                      <a:lnTo>
                        <a:pt x="222" y="48"/>
                      </a:lnTo>
                      <a:lnTo>
                        <a:pt x="204" y="39"/>
                      </a:lnTo>
                      <a:lnTo>
                        <a:pt x="184" y="31"/>
                      </a:lnTo>
                      <a:lnTo>
                        <a:pt x="164" y="23"/>
                      </a:lnTo>
                      <a:lnTo>
                        <a:pt x="144" y="17"/>
                      </a:lnTo>
                      <a:lnTo>
                        <a:pt x="123" y="13"/>
                      </a:lnTo>
                      <a:lnTo>
                        <a:pt x="103" y="8"/>
                      </a:lnTo>
                      <a:lnTo>
                        <a:pt x="83" y="5"/>
                      </a:lnTo>
                      <a:lnTo>
                        <a:pt x="66" y="2"/>
                      </a:lnTo>
                      <a:lnTo>
                        <a:pt x="48" y="0"/>
                      </a:lnTo>
                      <a:lnTo>
                        <a:pt x="34" y="0"/>
                      </a:lnTo>
                      <a:lnTo>
                        <a:pt x="21" y="0"/>
                      </a:lnTo>
                      <a:lnTo>
                        <a:pt x="11" y="0"/>
                      </a:lnTo>
                      <a:lnTo>
                        <a:pt x="4" y="2"/>
                      </a:lnTo>
                      <a:lnTo>
                        <a:pt x="0" y="5"/>
                      </a:lnTo>
                      <a:lnTo>
                        <a:pt x="12" y="7"/>
                      </a:lnTo>
                      <a:lnTo>
                        <a:pt x="24" y="8"/>
                      </a:lnTo>
                      <a:lnTo>
                        <a:pt x="38" y="10"/>
                      </a:lnTo>
                      <a:lnTo>
                        <a:pt x="52" y="13"/>
                      </a:lnTo>
                      <a:lnTo>
                        <a:pt x="66" y="16"/>
                      </a:lnTo>
                      <a:lnTo>
                        <a:pt x="82" y="18"/>
                      </a:lnTo>
                      <a:lnTo>
                        <a:pt x="98" y="22"/>
                      </a:lnTo>
                      <a:lnTo>
                        <a:pt x="114" y="25"/>
                      </a:lnTo>
                      <a:lnTo>
                        <a:pt x="129" y="30"/>
                      </a:lnTo>
                      <a:lnTo>
                        <a:pt x="146" y="34"/>
                      </a:lnTo>
                      <a:lnTo>
                        <a:pt x="162" y="39"/>
                      </a:lnTo>
                      <a:lnTo>
                        <a:pt x="177" y="45"/>
                      </a:lnTo>
                      <a:lnTo>
                        <a:pt x="193" y="52"/>
                      </a:lnTo>
                      <a:lnTo>
                        <a:pt x="208" y="60"/>
                      </a:lnTo>
                      <a:lnTo>
                        <a:pt x="222" y="68"/>
                      </a:lnTo>
                      <a:lnTo>
                        <a:pt x="235" y="77"/>
                      </a:lnTo>
                      <a:close/>
                    </a:path>
                  </a:pathLst>
                </a:custGeom>
                <a:solidFill>
                  <a:srgbClr val="C9E8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pt-BR"/>
                </a:p>
              </p:txBody>
            </p:sp>
            <p:sp>
              <p:nvSpPr>
                <p:cNvPr id="850" name="Freeform 757"/>
                <p:cNvSpPr>
                  <a:spLocks/>
                </p:cNvSpPr>
                <p:nvPr/>
              </p:nvSpPr>
              <p:spPr bwMode="auto">
                <a:xfrm>
                  <a:off x="5047" y="2671"/>
                  <a:ext cx="40" cy="55"/>
                </a:xfrm>
                <a:custGeom>
                  <a:avLst/>
                  <a:gdLst>
                    <a:gd name="T0" fmla="*/ 0 w 114"/>
                    <a:gd name="T1" fmla="*/ 0 h 238"/>
                    <a:gd name="T2" fmla="*/ 0 w 114"/>
                    <a:gd name="T3" fmla="*/ 0 h 238"/>
                    <a:gd name="T4" fmla="*/ 0 w 114"/>
                    <a:gd name="T5" fmla="*/ 0 h 238"/>
                    <a:gd name="T6" fmla="*/ 0 w 114"/>
                    <a:gd name="T7" fmla="*/ 0 h 238"/>
                    <a:gd name="T8" fmla="*/ 0 w 114"/>
                    <a:gd name="T9" fmla="*/ 0 h 238"/>
                    <a:gd name="T10" fmla="*/ 0 w 114"/>
                    <a:gd name="T11" fmla="*/ 0 h 238"/>
                    <a:gd name="T12" fmla="*/ 0 w 114"/>
                    <a:gd name="T13" fmla="*/ 0 h 238"/>
                    <a:gd name="T14" fmla="*/ 0 w 114"/>
                    <a:gd name="T15" fmla="*/ 0 h 238"/>
                    <a:gd name="T16" fmla="*/ 0 w 114"/>
                    <a:gd name="T17" fmla="*/ 0 h 238"/>
                    <a:gd name="T18" fmla="*/ 0 w 114"/>
                    <a:gd name="T19" fmla="*/ 0 h 238"/>
                    <a:gd name="T20" fmla="*/ 0 w 114"/>
                    <a:gd name="T21" fmla="*/ 0 h 238"/>
                    <a:gd name="T22" fmla="*/ 0 w 114"/>
                    <a:gd name="T23" fmla="*/ 0 h 238"/>
                    <a:gd name="T24" fmla="*/ 0 w 114"/>
                    <a:gd name="T25" fmla="*/ 0 h 238"/>
                    <a:gd name="T26" fmla="*/ 0 w 114"/>
                    <a:gd name="T27" fmla="*/ 0 h 238"/>
                    <a:gd name="T28" fmla="*/ 0 w 114"/>
                    <a:gd name="T29" fmla="*/ 0 h 238"/>
                    <a:gd name="T30" fmla="*/ 0 w 114"/>
                    <a:gd name="T31" fmla="*/ 0 h 238"/>
                    <a:gd name="T32" fmla="*/ 0 w 114"/>
                    <a:gd name="T33" fmla="*/ 0 h 238"/>
                    <a:gd name="T34" fmla="*/ 0 w 114"/>
                    <a:gd name="T35" fmla="*/ 0 h 238"/>
                    <a:gd name="T36" fmla="*/ 0 w 114"/>
                    <a:gd name="T37" fmla="*/ 0 h 238"/>
                    <a:gd name="T38" fmla="*/ 0 w 114"/>
                    <a:gd name="T39" fmla="*/ 0 h 238"/>
                    <a:gd name="T40" fmla="*/ 0 w 114"/>
                    <a:gd name="T41" fmla="*/ 0 h 238"/>
                    <a:gd name="T42" fmla="*/ 0 w 114"/>
                    <a:gd name="T43" fmla="*/ 0 h 238"/>
                    <a:gd name="T44" fmla="*/ 0 w 114"/>
                    <a:gd name="T45" fmla="*/ 0 h 238"/>
                    <a:gd name="T46" fmla="*/ 0 w 114"/>
                    <a:gd name="T47" fmla="*/ 0 h 238"/>
                    <a:gd name="T48" fmla="*/ 0 w 114"/>
                    <a:gd name="T49" fmla="*/ 0 h 238"/>
                    <a:gd name="T50" fmla="*/ 0 w 114"/>
                    <a:gd name="T51" fmla="*/ 0 h 238"/>
                    <a:gd name="T52" fmla="*/ 0 w 114"/>
                    <a:gd name="T53" fmla="*/ 0 h 238"/>
                    <a:gd name="T54" fmla="*/ 0 w 114"/>
                    <a:gd name="T55" fmla="*/ 0 h 238"/>
                    <a:gd name="T56" fmla="*/ 0 w 114"/>
                    <a:gd name="T57" fmla="*/ 0 h 238"/>
                    <a:gd name="T58" fmla="*/ 0 w 114"/>
                    <a:gd name="T59" fmla="*/ 0 h 238"/>
                    <a:gd name="T60" fmla="*/ 0 w 114"/>
                    <a:gd name="T61" fmla="*/ 0 h 238"/>
                    <a:gd name="T62" fmla="*/ 0 w 114"/>
                    <a:gd name="T63" fmla="*/ 0 h 238"/>
                    <a:gd name="T64" fmla="*/ 0 w 114"/>
                    <a:gd name="T65" fmla="*/ 0 h 238"/>
                    <a:gd name="T66" fmla="*/ 0 w 114"/>
                    <a:gd name="T67" fmla="*/ 0 h 238"/>
                    <a:gd name="T68" fmla="*/ 0 w 114"/>
                    <a:gd name="T69" fmla="*/ 0 h 238"/>
                    <a:gd name="T70" fmla="*/ 0 w 114"/>
                    <a:gd name="T71" fmla="*/ 0 h 238"/>
                    <a:gd name="T72" fmla="*/ 0 w 114"/>
                    <a:gd name="T73" fmla="*/ 0 h 238"/>
                    <a:gd name="T74" fmla="*/ 0 w 114"/>
                    <a:gd name="T75" fmla="*/ 0 h 238"/>
                    <a:gd name="T76" fmla="*/ 0 w 114"/>
                    <a:gd name="T77" fmla="*/ 0 h 238"/>
                    <a:gd name="T78" fmla="*/ 0 w 114"/>
                    <a:gd name="T79" fmla="*/ 0 h 238"/>
                    <a:gd name="T80" fmla="*/ 0 w 114"/>
                    <a:gd name="T81" fmla="*/ 0 h 238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w 114"/>
                    <a:gd name="T124" fmla="*/ 0 h 238"/>
                    <a:gd name="T125" fmla="*/ 114 w 114"/>
                    <a:gd name="T126" fmla="*/ 238 h 238"/>
                  </a:gdLst>
                  <a:ahLst/>
                  <a:cxnLst>
                    <a:cxn ang="T82">
                      <a:pos x="T0" y="T1"/>
                    </a:cxn>
                    <a:cxn ang="T83">
                      <a:pos x="T2" y="T3"/>
                    </a:cxn>
                    <a:cxn ang="T84">
                      <a:pos x="T4" y="T5"/>
                    </a:cxn>
                    <a:cxn ang="T85">
                      <a:pos x="T6" y="T7"/>
                    </a:cxn>
                    <a:cxn ang="T86">
                      <a:pos x="T8" y="T9"/>
                    </a:cxn>
                    <a:cxn ang="T87">
                      <a:pos x="T10" y="T11"/>
                    </a:cxn>
                    <a:cxn ang="T88">
                      <a:pos x="T12" y="T13"/>
                    </a:cxn>
                    <a:cxn ang="T89">
                      <a:pos x="T14" y="T15"/>
                    </a:cxn>
                    <a:cxn ang="T90">
                      <a:pos x="T16" y="T17"/>
                    </a:cxn>
                    <a:cxn ang="T91">
                      <a:pos x="T18" y="T19"/>
                    </a:cxn>
                    <a:cxn ang="T92">
                      <a:pos x="T20" y="T21"/>
                    </a:cxn>
                    <a:cxn ang="T93">
                      <a:pos x="T22" y="T23"/>
                    </a:cxn>
                    <a:cxn ang="T94">
                      <a:pos x="T24" y="T25"/>
                    </a:cxn>
                    <a:cxn ang="T95">
                      <a:pos x="T26" y="T27"/>
                    </a:cxn>
                    <a:cxn ang="T96">
                      <a:pos x="T28" y="T29"/>
                    </a:cxn>
                    <a:cxn ang="T97">
                      <a:pos x="T30" y="T31"/>
                    </a:cxn>
                    <a:cxn ang="T98">
                      <a:pos x="T32" y="T33"/>
                    </a:cxn>
                    <a:cxn ang="T99">
                      <a:pos x="T34" y="T35"/>
                    </a:cxn>
                    <a:cxn ang="T100">
                      <a:pos x="T36" y="T37"/>
                    </a:cxn>
                    <a:cxn ang="T101">
                      <a:pos x="T38" y="T39"/>
                    </a:cxn>
                    <a:cxn ang="T102">
                      <a:pos x="T40" y="T41"/>
                    </a:cxn>
                    <a:cxn ang="T103">
                      <a:pos x="T42" y="T43"/>
                    </a:cxn>
                    <a:cxn ang="T104">
                      <a:pos x="T44" y="T45"/>
                    </a:cxn>
                    <a:cxn ang="T105">
                      <a:pos x="T46" y="T47"/>
                    </a:cxn>
                    <a:cxn ang="T106">
                      <a:pos x="T48" y="T49"/>
                    </a:cxn>
                    <a:cxn ang="T107">
                      <a:pos x="T50" y="T51"/>
                    </a:cxn>
                    <a:cxn ang="T108">
                      <a:pos x="T52" y="T53"/>
                    </a:cxn>
                    <a:cxn ang="T109">
                      <a:pos x="T54" y="T55"/>
                    </a:cxn>
                    <a:cxn ang="T110">
                      <a:pos x="T56" y="T57"/>
                    </a:cxn>
                    <a:cxn ang="T111">
                      <a:pos x="T58" y="T59"/>
                    </a:cxn>
                    <a:cxn ang="T112">
                      <a:pos x="T60" y="T61"/>
                    </a:cxn>
                    <a:cxn ang="T113">
                      <a:pos x="T62" y="T63"/>
                    </a:cxn>
                    <a:cxn ang="T114">
                      <a:pos x="T64" y="T65"/>
                    </a:cxn>
                    <a:cxn ang="T115">
                      <a:pos x="T66" y="T67"/>
                    </a:cxn>
                    <a:cxn ang="T116">
                      <a:pos x="T68" y="T69"/>
                    </a:cxn>
                    <a:cxn ang="T117">
                      <a:pos x="T70" y="T71"/>
                    </a:cxn>
                    <a:cxn ang="T118">
                      <a:pos x="T72" y="T73"/>
                    </a:cxn>
                    <a:cxn ang="T119">
                      <a:pos x="T74" y="T75"/>
                    </a:cxn>
                    <a:cxn ang="T120">
                      <a:pos x="T76" y="T77"/>
                    </a:cxn>
                    <a:cxn ang="T121">
                      <a:pos x="T78" y="T79"/>
                    </a:cxn>
                    <a:cxn ang="T122">
                      <a:pos x="T80" y="T81"/>
                    </a:cxn>
                  </a:cxnLst>
                  <a:rect l="T123" t="T124" r="T125" b="T126"/>
                  <a:pathLst>
                    <a:path w="114" h="238">
                      <a:moveTo>
                        <a:pt x="0" y="130"/>
                      </a:moveTo>
                      <a:lnTo>
                        <a:pt x="0" y="149"/>
                      </a:lnTo>
                      <a:lnTo>
                        <a:pt x="4" y="168"/>
                      </a:lnTo>
                      <a:lnTo>
                        <a:pt x="12" y="185"/>
                      </a:lnTo>
                      <a:lnTo>
                        <a:pt x="24" y="200"/>
                      </a:lnTo>
                      <a:lnTo>
                        <a:pt x="38" y="213"/>
                      </a:lnTo>
                      <a:lnTo>
                        <a:pt x="55" y="224"/>
                      </a:lnTo>
                      <a:lnTo>
                        <a:pt x="73" y="232"/>
                      </a:lnTo>
                      <a:lnTo>
                        <a:pt x="92" y="237"/>
                      </a:lnTo>
                      <a:lnTo>
                        <a:pt x="98" y="238"/>
                      </a:lnTo>
                      <a:lnTo>
                        <a:pt x="104" y="235"/>
                      </a:lnTo>
                      <a:lnTo>
                        <a:pt x="109" y="232"/>
                      </a:lnTo>
                      <a:lnTo>
                        <a:pt x="111" y="227"/>
                      </a:lnTo>
                      <a:lnTo>
                        <a:pt x="111" y="222"/>
                      </a:lnTo>
                      <a:lnTo>
                        <a:pt x="110" y="216"/>
                      </a:lnTo>
                      <a:lnTo>
                        <a:pt x="106" y="211"/>
                      </a:lnTo>
                      <a:lnTo>
                        <a:pt x="100" y="209"/>
                      </a:lnTo>
                      <a:lnTo>
                        <a:pt x="82" y="202"/>
                      </a:lnTo>
                      <a:lnTo>
                        <a:pt x="64" y="193"/>
                      </a:lnTo>
                      <a:lnTo>
                        <a:pt x="50" y="180"/>
                      </a:lnTo>
                      <a:lnTo>
                        <a:pt x="39" y="167"/>
                      </a:lnTo>
                      <a:lnTo>
                        <a:pt x="32" y="149"/>
                      </a:lnTo>
                      <a:lnTo>
                        <a:pt x="29" y="131"/>
                      </a:lnTo>
                      <a:lnTo>
                        <a:pt x="29" y="111"/>
                      </a:lnTo>
                      <a:lnTo>
                        <a:pt x="35" y="91"/>
                      </a:lnTo>
                      <a:lnTo>
                        <a:pt x="42" y="76"/>
                      </a:lnTo>
                      <a:lnTo>
                        <a:pt x="51" y="62"/>
                      </a:lnTo>
                      <a:lnTo>
                        <a:pt x="62" y="49"/>
                      </a:lnTo>
                      <a:lnTo>
                        <a:pt x="73" y="38"/>
                      </a:lnTo>
                      <a:lnTo>
                        <a:pt x="84" y="28"/>
                      </a:lnTo>
                      <a:lnTo>
                        <a:pt x="96" y="18"/>
                      </a:lnTo>
                      <a:lnTo>
                        <a:pt x="106" y="9"/>
                      </a:lnTo>
                      <a:lnTo>
                        <a:pt x="114" y="1"/>
                      </a:lnTo>
                      <a:lnTo>
                        <a:pt x="106" y="0"/>
                      </a:lnTo>
                      <a:lnTo>
                        <a:pt x="93" y="6"/>
                      </a:lnTo>
                      <a:lnTo>
                        <a:pt x="76" y="18"/>
                      </a:lnTo>
                      <a:lnTo>
                        <a:pt x="56" y="36"/>
                      </a:lnTo>
                      <a:lnTo>
                        <a:pt x="37" y="57"/>
                      </a:lnTo>
                      <a:lnTo>
                        <a:pt x="20" y="80"/>
                      </a:lnTo>
                      <a:lnTo>
                        <a:pt x="7" y="106"/>
                      </a:lnTo>
                      <a:lnTo>
                        <a:pt x="0" y="130"/>
                      </a:lnTo>
                      <a:close/>
                    </a:path>
                  </a:pathLst>
                </a:custGeom>
                <a:solidFill>
                  <a:srgbClr val="C9E8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pt-BR"/>
                </a:p>
              </p:txBody>
            </p:sp>
            <p:sp>
              <p:nvSpPr>
                <p:cNvPr id="851" name="Freeform 758"/>
                <p:cNvSpPr>
                  <a:spLocks/>
                </p:cNvSpPr>
                <p:nvPr/>
              </p:nvSpPr>
              <p:spPr bwMode="auto">
                <a:xfrm>
                  <a:off x="5330" y="2639"/>
                  <a:ext cx="87" cy="73"/>
                </a:xfrm>
                <a:custGeom>
                  <a:avLst/>
                  <a:gdLst>
                    <a:gd name="T0" fmla="*/ 0 w 246"/>
                    <a:gd name="T1" fmla="*/ 0 h 310"/>
                    <a:gd name="T2" fmla="*/ 0 w 246"/>
                    <a:gd name="T3" fmla="*/ 0 h 310"/>
                    <a:gd name="T4" fmla="*/ 0 w 246"/>
                    <a:gd name="T5" fmla="*/ 0 h 310"/>
                    <a:gd name="T6" fmla="*/ 0 w 246"/>
                    <a:gd name="T7" fmla="*/ 0 h 310"/>
                    <a:gd name="T8" fmla="*/ 0 w 246"/>
                    <a:gd name="T9" fmla="*/ 0 h 310"/>
                    <a:gd name="T10" fmla="*/ 0 w 246"/>
                    <a:gd name="T11" fmla="*/ 0 h 310"/>
                    <a:gd name="T12" fmla="*/ 0 w 246"/>
                    <a:gd name="T13" fmla="*/ 0 h 310"/>
                    <a:gd name="T14" fmla="*/ 0 w 246"/>
                    <a:gd name="T15" fmla="*/ 0 h 310"/>
                    <a:gd name="T16" fmla="*/ 0 w 246"/>
                    <a:gd name="T17" fmla="*/ 0 h 310"/>
                    <a:gd name="T18" fmla="*/ 0 w 246"/>
                    <a:gd name="T19" fmla="*/ 0 h 310"/>
                    <a:gd name="T20" fmla="*/ 0 w 246"/>
                    <a:gd name="T21" fmla="*/ 0 h 310"/>
                    <a:gd name="T22" fmla="*/ 0 w 246"/>
                    <a:gd name="T23" fmla="*/ 0 h 310"/>
                    <a:gd name="T24" fmla="*/ 0 w 246"/>
                    <a:gd name="T25" fmla="*/ 0 h 310"/>
                    <a:gd name="T26" fmla="*/ 0 w 246"/>
                    <a:gd name="T27" fmla="*/ 0 h 310"/>
                    <a:gd name="T28" fmla="*/ 0 w 246"/>
                    <a:gd name="T29" fmla="*/ 0 h 310"/>
                    <a:gd name="T30" fmla="*/ 0 w 246"/>
                    <a:gd name="T31" fmla="*/ 0 h 310"/>
                    <a:gd name="T32" fmla="*/ 0 w 246"/>
                    <a:gd name="T33" fmla="*/ 0 h 310"/>
                    <a:gd name="T34" fmla="*/ 0 w 246"/>
                    <a:gd name="T35" fmla="*/ 0 h 310"/>
                    <a:gd name="T36" fmla="*/ 0 w 246"/>
                    <a:gd name="T37" fmla="*/ 0 h 310"/>
                    <a:gd name="T38" fmla="*/ 0 w 246"/>
                    <a:gd name="T39" fmla="*/ 0 h 310"/>
                    <a:gd name="T40" fmla="*/ 0 w 246"/>
                    <a:gd name="T41" fmla="*/ 0 h 310"/>
                    <a:gd name="T42" fmla="*/ 0 w 246"/>
                    <a:gd name="T43" fmla="*/ 0 h 310"/>
                    <a:gd name="T44" fmla="*/ 0 w 246"/>
                    <a:gd name="T45" fmla="*/ 0 h 310"/>
                    <a:gd name="T46" fmla="*/ 0 w 246"/>
                    <a:gd name="T47" fmla="*/ 0 h 310"/>
                    <a:gd name="T48" fmla="*/ 0 w 246"/>
                    <a:gd name="T49" fmla="*/ 0 h 310"/>
                    <a:gd name="T50" fmla="*/ 0 w 246"/>
                    <a:gd name="T51" fmla="*/ 0 h 310"/>
                    <a:gd name="T52" fmla="*/ 0 w 246"/>
                    <a:gd name="T53" fmla="*/ 0 h 310"/>
                    <a:gd name="T54" fmla="*/ 0 w 246"/>
                    <a:gd name="T55" fmla="*/ 0 h 310"/>
                    <a:gd name="T56" fmla="*/ 0 w 246"/>
                    <a:gd name="T57" fmla="*/ 0 h 310"/>
                    <a:gd name="T58" fmla="*/ 0 w 246"/>
                    <a:gd name="T59" fmla="*/ 0 h 310"/>
                    <a:gd name="T60" fmla="*/ 0 w 246"/>
                    <a:gd name="T61" fmla="*/ 0 h 310"/>
                    <a:gd name="T62" fmla="*/ 0 w 246"/>
                    <a:gd name="T63" fmla="*/ 0 h 310"/>
                    <a:gd name="T64" fmla="*/ 0 w 246"/>
                    <a:gd name="T65" fmla="*/ 0 h 310"/>
                    <a:gd name="T66" fmla="*/ 0 w 246"/>
                    <a:gd name="T67" fmla="*/ 0 h 310"/>
                    <a:gd name="T68" fmla="*/ 0 w 246"/>
                    <a:gd name="T69" fmla="*/ 0 h 310"/>
                    <a:gd name="T70" fmla="*/ 0 w 246"/>
                    <a:gd name="T71" fmla="*/ 0 h 310"/>
                    <a:gd name="T72" fmla="*/ 0 w 246"/>
                    <a:gd name="T73" fmla="*/ 0 h 310"/>
                    <a:gd name="T74" fmla="*/ 0 w 246"/>
                    <a:gd name="T75" fmla="*/ 0 h 310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w 246"/>
                    <a:gd name="T115" fmla="*/ 0 h 310"/>
                    <a:gd name="T116" fmla="*/ 246 w 246"/>
                    <a:gd name="T117" fmla="*/ 310 h 310"/>
                  </a:gdLst>
                  <a:ahLst/>
                  <a:cxnLst>
                    <a:cxn ang="T76">
                      <a:pos x="T0" y="T1"/>
                    </a:cxn>
                    <a:cxn ang="T77">
                      <a:pos x="T2" y="T3"/>
                    </a:cxn>
                    <a:cxn ang="T78">
                      <a:pos x="T4" y="T5"/>
                    </a:cxn>
                    <a:cxn ang="T79">
                      <a:pos x="T6" y="T7"/>
                    </a:cxn>
                    <a:cxn ang="T80">
                      <a:pos x="T8" y="T9"/>
                    </a:cxn>
                    <a:cxn ang="T81">
                      <a:pos x="T10" y="T11"/>
                    </a:cxn>
                    <a:cxn ang="T82">
                      <a:pos x="T12" y="T13"/>
                    </a:cxn>
                    <a:cxn ang="T83">
                      <a:pos x="T14" y="T15"/>
                    </a:cxn>
                    <a:cxn ang="T84">
                      <a:pos x="T16" y="T17"/>
                    </a:cxn>
                    <a:cxn ang="T85">
                      <a:pos x="T18" y="T19"/>
                    </a:cxn>
                    <a:cxn ang="T86">
                      <a:pos x="T20" y="T21"/>
                    </a:cxn>
                    <a:cxn ang="T87">
                      <a:pos x="T22" y="T23"/>
                    </a:cxn>
                    <a:cxn ang="T88">
                      <a:pos x="T24" y="T25"/>
                    </a:cxn>
                    <a:cxn ang="T89">
                      <a:pos x="T26" y="T27"/>
                    </a:cxn>
                    <a:cxn ang="T90">
                      <a:pos x="T28" y="T29"/>
                    </a:cxn>
                    <a:cxn ang="T91">
                      <a:pos x="T30" y="T31"/>
                    </a:cxn>
                    <a:cxn ang="T92">
                      <a:pos x="T32" y="T33"/>
                    </a:cxn>
                    <a:cxn ang="T93">
                      <a:pos x="T34" y="T35"/>
                    </a:cxn>
                    <a:cxn ang="T94">
                      <a:pos x="T36" y="T37"/>
                    </a:cxn>
                    <a:cxn ang="T95">
                      <a:pos x="T38" y="T39"/>
                    </a:cxn>
                    <a:cxn ang="T96">
                      <a:pos x="T40" y="T41"/>
                    </a:cxn>
                    <a:cxn ang="T97">
                      <a:pos x="T42" y="T43"/>
                    </a:cxn>
                    <a:cxn ang="T98">
                      <a:pos x="T44" y="T45"/>
                    </a:cxn>
                    <a:cxn ang="T99">
                      <a:pos x="T46" y="T47"/>
                    </a:cxn>
                    <a:cxn ang="T100">
                      <a:pos x="T48" y="T49"/>
                    </a:cxn>
                    <a:cxn ang="T101">
                      <a:pos x="T50" y="T51"/>
                    </a:cxn>
                    <a:cxn ang="T102">
                      <a:pos x="T52" y="T53"/>
                    </a:cxn>
                    <a:cxn ang="T103">
                      <a:pos x="T54" y="T55"/>
                    </a:cxn>
                    <a:cxn ang="T104">
                      <a:pos x="T56" y="T57"/>
                    </a:cxn>
                    <a:cxn ang="T105">
                      <a:pos x="T58" y="T59"/>
                    </a:cxn>
                    <a:cxn ang="T106">
                      <a:pos x="T60" y="T61"/>
                    </a:cxn>
                    <a:cxn ang="T107">
                      <a:pos x="T62" y="T63"/>
                    </a:cxn>
                    <a:cxn ang="T108">
                      <a:pos x="T64" y="T65"/>
                    </a:cxn>
                    <a:cxn ang="T109">
                      <a:pos x="T66" y="T67"/>
                    </a:cxn>
                    <a:cxn ang="T110">
                      <a:pos x="T68" y="T69"/>
                    </a:cxn>
                    <a:cxn ang="T111">
                      <a:pos x="T70" y="T71"/>
                    </a:cxn>
                    <a:cxn ang="T112">
                      <a:pos x="T72" y="T73"/>
                    </a:cxn>
                    <a:cxn ang="T113">
                      <a:pos x="T74" y="T75"/>
                    </a:cxn>
                  </a:cxnLst>
                  <a:rect l="T114" t="T115" r="T116" b="T117"/>
                  <a:pathLst>
                    <a:path w="246" h="310">
                      <a:moveTo>
                        <a:pt x="199" y="116"/>
                      </a:moveTo>
                      <a:lnTo>
                        <a:pt x="207" y="124"/>
                      </a:lnTo>
                      <a:lnTo>
                        <a:pt x="214" y="133"/>
                      </a:lnTo>
                      <a:lnTo>
                        <a:pt x="219" y="143"/>
                      </a:lnTo>
                      <a:lnTo>
                        <a:pt x="223" y="154"/>
                      </a:lnTo>
                      <a:lnTo>
                        <a:pt x="225" y="164"/>
                      </a:lnTo>
                      <a:lnTo>
                        <a:pt x="225" y="176"/>
                      </a:lnTo>
                      <a:lnTo>
                        <a:pt x="221" y="187"/>
                      </a:lnTo>
                      <a:lnTo>
                        <a:pt x="216" y="197"/>
                      </a:lnTo>
                      <a:lnTo>
                        <a:pt x="208" y="209"/>
                      </a:lnTo>
                      <a:lnTo>
                        <a:pt x="199" y="219"/>
                      </a:lnTo>
                      <a:lnTo>
                        <a:pt x="188" y="228"/>
                      </a:lnTo>
                      <a:lnTo>
                        <a:pt x="177" y="238"/>
                      </a:lnTo>
                      <a:lnTo>
                        <a:pt x="166" y="246"/>
                      </a:lnTo>
                      <a:lnTo>
                        <a:pt x="154" y="255"/>
                      </a:lnTo>
                      <a:lnTo>
                        <a:pt x="143" y="264"/>
                      </a:lnTo>
                      <a:lnTo>
                        <a:pt x="132" y="274"/>
                      </a:lnTo>
                      <a:lnTo>
                        <a:pt x="129" y="278"/>
                      </a:lnTo>
                      <a:lnTo>
                        <a:pt x="126" y="282"/>
                      </a:lnTo>
                      <a:lnTo>
                        <a:pt x="124" y="287"/>
                      </a:lnTo>
                      <a:lnTo>
                        <a:pt x="121" y="292"/>
                      </a:lnTo>
                      <a:lnTo>
                        <a:pt x="120" y="296"/>
                      </a:lnTo>
                      <a:lnTo>
                        <a:pt x="120" y="301"/>
                      </a:lnTo>
                      <a:lnTo>
                        <a:pt x="121" y="305"/>
                      </a:lnTo>
                      <a:lnTo>
                        <a:pt x="125" y="309"/>
                      </a:lnTo>
                      <a:lnTo>
                        <a:pt x="130" y="310"/>
                      </a:lnTo>
                      <a:lnTo>
                        <a:pt x="134" y="310"/>
                      </a:lnTo>
                      <a:lnTo>
                        <a:pt x="139" y="309"/>
                      </a:lnTo>
                      <a:lnTo>
                        <a:pt x="143" y="305"/>
                      </a:lnTo>
                      <a:lnTo>
                        <a:pt x="154" y="293"/>
                      </a:lnTo>
                      <a:lnTo>
                        <a:pt x="167" y="280"/>
                      </a:lnTo>
                      <a:lnTo>
                        <a:pt x="180" y="269"/>
                      </a:lnTo>
                      <a:lnTo>
                        <a:pt x="194" y="257"/>
                      </a:lnTo>
                      <a:lnTo>
                        <a:pt x="207" y="246"/>
                      </a:lnTo>
                      <a:lnTo>
                        <a:pt x="219" y="233"/>
                      </a:lnTo>
                      <a:lnTo>
                        <a:pt x="231" y="219"/>
                      </a:lnTo>
                      <a:lnTo>
                        <a:pt x="239" y="204"/>
                      </a:lnTo>
                      <a:lnTo>
                        <a:pt x="245" y="187"/>
                      </a:lnTo>
                      <a:lnTo>
                        <a:pt x="246" y="170"/>
                      </a:lnTo>
                      <a:lnTo>
                        <a:pt x="242" y="153"/>
                      </a:lnTo>
                      <a:lnTo>
                        <a:pt x="236" y="136"/>
                      </a:lnTo>
                      <a:lnTo>
                        <a:pt x="227" y="120"/>
                      </a:lnTo>
                      <a:lnTo>
                        <a:pt x="215" y="107"/>
                      </a:lnTo>
                      <a:lnTo>
                        <a:pt x="201" y="94"/>
                      </a:lnTo>
                      <a:lnTo>
                        <a:pt x="187" y="82"/>
                      </a:lnTo>
                      <a:lnTo>
                        <a:pt x="177" y="74"/>
                      </a:lnTo>
                      <a:lnTo>
                        <a:pt x="165" y="68"/>
                      </a:lnTo>
                      <a:lnTo>
                        <a:pt x="152" y="60"/>
                      </a:lnTo>
                      <a:lnTo>
                        <a:pt x="139" y="51"/>
                      </a:lnTo>
                      <a:lnTo>
                        <a:pt x="126" y="43"/>
                      </a:lnTo>
                      <a:lnTo>
                        <a:pt x="112" y="35"/>
                      </a:lnTo>
                      <a:lnTo>
                        <a:pt x="98" y="28"/>
                      </a:lnTo>
                      <a:lnTo>
                        <a:pt x="85" y="22"/>
                      </a:lnTo>
                      <a:lnTo>
                        <a:pt x="72" y="16"/>
                      </a:lnTo>
                      <a:lnTo>
                        <a:pt x="59" y="10"/>
                      </a:lnTo>
                      <a:lnTo>
                        <a:pt x="46" y="7"/>
                      </a:lnTo>
                      <a:lnTo>
                        <a:pt x="35" y="3"/>
                      </a:lnTo>
                      <a:lnTo>
                        <a:pt x="24" y="1"/>
                      </a:lnTo>
                      <a:lnTo>
                        <a:pt x="15" y="0"/>
                      </a:lnTo>
                      <a:lnTo>
                        <a:pt x="7" y="1"/>
                      </a:lnTo>
                      <a:lnTo>
                        <a:pt x="0" y="3"/>
                      </a:lnTo>
                      <a:lnTo>
                        <a:pt x="8" y="6"/>
                      </a:lnTo>
                      <a:lnTo>
                        <a:pt x="17" y="9"/>
                      </a:lnTo>
                      <a:lnTo>
                        <a:pt x="28" y="14"/>
                      </a:lnTo>
                      <a:lnTo>
                        <a:pt x="38" y="18"/>
                      </a:lnTo>
                      <a:lnTo>
                        <a:pt x="51" y="24"/>
                      </a:lnTo>
                      <a:lnTo>
                        <a:pt x="64" y="30"/>
                      </a:lnTo>
                      <a:lnTo>
                        <a:pt x="78" y="37"/>
                      </a:lnTo>
                      <a:lnTo>
                        <a:pt x="92" y="43"/>
                      </a:lnTo>
                      <a:lnTo>
                        <a:pt x="106" y="51"/>
                      </a:lnTo>
                      <a:lnTo>
                        <a:pt x="120" y="60"/>
                      </a:lnTo>
                      <a:lnTo>
                        <a:pt x="134" y="69"/>
                      </a:lnTo>
                      <a:lnTo>
                        <a:pt x="148" y="78"/>
                      </a:lnTo>
                      <a:lnTo>
                        <a:pt x="163" y="87"/>
                      </a:lnTo>
                      <a:lnTo>
                        <a:pt x="175" y="96"/>
                      </a:lnTo>
                      <a:lnTo>
                        <a:pt x="187" y="105"/>
                      </a:lnTo>
                      <a:lnTo>
                        <a:pt x="199" y="116"/>
                      </a:lnTo>
                      <a:close/>
                    </a:path>
                  </a:pathLst>
                </a:custGeom>
                <a:solidFill>
                  <a:srgbClr val="C9E8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pt-BR"/>
                </a:p>
              </p:txBody>
            </p:sp>
            <p:sp>
              <p:nvSpPr>
                <p:cNvPr id="852" name="Freeform 759"/>
                <p:cNvSpPr>
                  <a:spLocks/>
                </p:cNvSpPr>
                <p:nvPr/>
              </p:nvSpPr>
              <p:spPr bwMode="auto">
                <a:xfrm>
                  <a:off x="5115" y="2660"/>
                  <a:ext cx="69" cy="55"/>
                </a:xfrm>
                <a:custGeom>
                  <a:avLst/>
                  <a:gdLst>
                    <a:gd name="T0" fmla="*/ 0 w 198"/>
                    <a:gd name="T1" fmla="*/ 0 h 236"/>
                    <a:gd name="T2" fmla="*/ 0 w 198"/>
                    <a:gd name="T3" fmla="*/ 0 h 236"/>
                    <a:gd name="T4" fmla="*/ 0 w 198"/>
                    <a:gd name="T5" fmla="*/ 0 h 236"/>
                    <a:gd name="T6" fmla="*/ 0 w 198"/>
                    <a:gd name="T7" fmla="*/ 0 h 236"/>
                    <a:gd name="T8" fmla="*/ 0 w 198"/>
                    <a:gd name="T9" fmla="*/ 0 h 236"/>
                    <a:gd name="T10" fmla="*/ 0 w 198"/>
                    <a:gd name="T11" fmla="*/ 0 h 236"/>
                    <a:gd name="T12" fmla="*/ 0 w 198"/>
                    <a:gd name="T13" fmla="*/ 0 h 236"/>
                    <a:gd name="T14" fmla="*/ 0 w 198"/>
                    <a:gd name="T15" fmla="*/ 0 h 236"/>
                    <a:gd name="T16" fmla="*/ 0 w 198"/>
                    <a:gd name="T17" fmla="*/ 0 h 236"/>
                    <a:gd name="T18" fmla="*/ 0 w 198"/>
                    <a:gd name="T19" fmla="*/ 0 h 236"/>
                    <a:gd name="T20" fmla="*/ 0 w 198"/>
                    <a:gd name="T21" fmla="*/ 0 h 236"/>
                    <a:gd name="T22" fmla="*/ 0 w 198"/>
                    <a:gd name="T23" fmla="*/ 0 h 236"/>
                    <a:gd name="T24" fmla="*/ 0 w 198"/>
                    <a:gd name="T25" fmla="*/ 0 h 236"/>
                    <a:gd name="T26" fmla="*/ 0 w 198"/>
                    <a:gd name="T27" fmla="*/ 0 h 236"/>
                    <a:gd name="T28" fmla="*/ 0 w 198"/>
                    <a:gd name="T29" fmla="*/ 0 h 236"/>
                    <a:gd name="T30" fmla="*/ 0 w 198"/>
                    <a:gd name="T31" fmla="*/ 0 h 236"/>
                    <a:gd name="T32" fmla="*/ 0 w 198"/>
                    <a:gd name="T33" fmla="*/ 0 h 236"/>
                    <a:gd name="T34" fmla="*/ 0 w 198"/>
                    <a:gd name="T35" fmla="*/ 0 h 236"/>
                    <a:gd name="T36" fmla="*/ 0 w 198"/>
                    <a:gd name="T37" fmla="*/ 0 h 236"/>
                    <a:gd name="T38" fmla="*/ 0 w 198"/>
                    <a:gd name="T39" fmla="*/ 0 h 236"/>
                    <a:gd name="T40" fmla="*/ 0 w 198"/>
                    <a:gd name="T41" fmla="*/ 0 h 236"/>
                    <a:gd name="T42" fmla="*/ 0 w 198"/>
                    <a:gd name="T43" fmla="*/ 0 h 236"/>
                    <a:gd name="T44" fmla="*/ 0 w 198"/>
                    <a:gd name="T45" fmla="*/ 0 h 236"/>
                    <a:gd name="T46" fmla="*/ 0 w 198"/>
                    <a:gd name="T47" fmla="*/ 0 h 236"/>
                    <a:gd name="T48" fmla="*/ 0 w 198"/>
                    <a:gd name="T49" fmla="*/ 0 h 236"/>
                    <a:gd name="T50" fmla="*/ 0 w 198"/>
                    <a:gd name="T51" fmla="*/ 0 h 236"/>
                    <a:gd name="T52" fmla="*/ 0 w 198"/>
                    <a:gd name="T53" fmla="*/ 0 h 236"/>
                    <a:gd name="T54" fmla="*/ 0 w 198"/>
                    <a:gd name="T55" fmla="*/ 0 h 236"/>
                    <a:gd name="T56" fmla="*/ 0 w 198"/>
                    <a:gd name="T57" fmla="*/ 0 h 236"/>
                    <a:gd name="T58" fmla="*/ 0 w 198"/>
                    <a:gd name="T59" fmla="*/ 0 h 236"/>
                    <a:gd name="T60" fmla="*/ 0 w 198"/>
                    <a:gd name="T61" fmla="*/ 0 h 236"/>
                    <a:gd name="T62" fmla="*/ 0 w 198"/>
                    <a:gd name="T63" fmla="*/ 0 h 236"/>
                    <a:gd name="T64" fmla="*/ 0 w 198"/>
                    <a:gd name="T65" fmla="*/ 0 h 236"/>
                    <a:gd name="T66" fmla="*/ 0 w 198"/>
                    <a:gd name="T67" fmla="*/ 0 h 236"/>
                    <a:gd name="T68" fmla="*/ 0 w 198"/>
                    <a:gd name="T69" fmla="*/ 0 h 236"/>
                    <a:gd name="T70" fmla="*/ 0 w 198"/>
                    <a:gd name="T71" fmla="*/ 0 h 236"/>
                    <a:gd name="T72" fmla="*/ 0 w 198"/>
                    <a:gd name="T73" fmla="*/ 0 h 236"/>
                    <a:gd name="T74" fmla="*/ 0 w 198"/>
                    <a:gd name="T75" fmla="*/ 0 h 236"/>
                    <a:gd name="T76" fmla="*/ 0 w 198"/>
                    <a:gd name="T77" fmla="*/ 0 h 236"/>
                    <a:gd name="T78" fmla="*/ 0 w 198"/>
                    <a:gd name="T79" fmla="*/ 0 h 236"/>
                    <a:gd name="T80" fmla="*/ 0 w 198"/>
                    <a:gd name="T81" fmla="*/ 0 h 236"/>
                    <a:gd name="T82" fmla="*/ 0 w 198"/>
                    <a:gd name="T83" fmla="*/ 0 h 236"/>
                    <a:gd name="T84" fmla="*/ 0 w 198"/>
                    <a:gd name="T85" fmla="*/ 0 h 236"/>
                    <a:gd name="T86" fmla="*/ 0 w 198"/>
                    <a:gd name="T87" fmla="*/ 0 h 236"/>
                    <a:gd name="T88" fmla="*/ 0 w 198"/>
                    <a:gd name="T89" fmla="*/ 0 h 236"/>
                    <a:gd name="T90" fmla="*/ 0 w 198"/>
                    <a:gd name="T91" fmla="*/ 0 h 236"/>
                    <a:gd name="T92" fmla="*/ 0 w 198"/>
                    <a:gd name="T93" fmla="*/ 0 h 236"/>
                    <a:gd name="T94" fmla="*/ 0 w 198"/>
                    <a:gd name="T95" fmla="*/ 0 h 236"/>
                    <a:gd name="T96" fmla="*/ 0 w 198"/>
                    <a:gd name="T97" fmla="*/ 0 h 236"/>
                    <a:gd name="T98" fmla="*/ 0 w 198"/>
                    <a:gd name="T99" fmla="*/ 0 h 236"/>
                    <a:gd name="T100" fmla="*/ 0 w 198"/>
                    <a:gd name="T101" fmla="*/ 0 h 236"/>
                    <a:gd name="T102" fmla="*/ 0 w 198"/>
                    <a:gd name="T103" fmla="*/ 0 h 236"/>
                    <a:gd name="T104" fmla="*/ 0 w 198"/>
                    <a:gd name="T105" fmla="*/ 0 h 236"/>
                    <a:gd name="T106" fmla="*/ 0 w 198"/>
                    <a:gd name="T107" fmla="*/ 0 h 236"/>
                    <a:gd name="T108" fmla="*/ 0 w 198"/>
                    <a:gd name="T109" fmla="*/ 0 h 236"/>
                    <a:gd name="T110" fmla="*/ 0 w 198"/>
                    <a:gd name="T111" fmla="*/ 0 h 236"/>
                    <a:gd name="T112" fmla="*/ 0 w 198"/>
                    <a:gd name="T113" fmla="*/ 0 h 236"/>
                    <a:gd name="T114" fmla="*/ 0 w 198"/>
                    <a:gd name="T115" fmla="*/ 0 h 236"/>
                    <a:gd name="T116" fmla="*/ 0 w 198"/>
                    <a:gd name="T117" fmla="*/ 0 h 236"/>
                    <a:gd name="T118" fmla="*/ 0 w 198"/>
                    <a:gd name="T119" fmla="*/ 0 h 236"/>
                    <a:gd name="T120" fmla="*/ 0 w 198"/>
                    <a:gd name="T121" fmla="*/ 0 h 2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w 198"/>
                    <a:gd name="T184" fmla="*/ 0 h 236"/>
                    <a:gd name="T185" fmla="*/ 198 w 198"/>
                    <a:gd name="T186" fmla="*/ 236 h 236"/>
                  </a:gdLst>
                  <a:ahLst/>
                  <a:cxnLst>
                    <a:cxn ang="T122">
                      <a:pos x="T0" y="T1"/>
                    </a:cxn>
                    <a:cxn ang="T123">
                      <a:pos x="T2" y="T3"/>
                    </a:cxn>
                    <a:cxn ang="T124">
                      <a:pos x="T4" y="T5"/>
                    </a:cxn>
                    <a:cxn ang="T125">
                      <a:pos x="T6" y="T7"/>
                    </a:cxn>
                    <a:cxn ang="T126">
                      <a:pos x="T8" y="T9"/>
                    </a:cxn>
                    <a:cxn ang="T127">
                      <a:pos x="T10" y="T11"/>
                    </a:cxn>
                    <a:cxn ang="T128">
                      <a:pos x="T12" y="T13"/>
                    </a:cxn>
                    <a:cxn ang="T129">
                      <a:pos x="T14" y="T15"/>
                    </a:cxn>
                    <a:cxn ang="T130">
                      <a:pos x="T16" y="T17"/>
                    </a:cxn>
                    <a:cxn ang="T131">
                      <a:pos x="T18" y="T19"/>
                    </a:cxn>
                    <a:cxn ang="T132">
                      <a:pos x="T20" y="T21"/>
                    </a:cxn>
                    <a:cxn ang="T133">
                      <a:pos x="T22" y="T23"/>
                    </a:cxn>
                    <a:cxn ang="T134">
                      <a:pos x="T24" y="T25"/>
                    </a:cxn>
                    <a:cxn ang="T135">
                      <a:pos x="T26" y="T27"/>
                    </a:cxn>
                    <a:cxn ang="T136">
                      <a:pos x="T28" y="T29"/>
                    </a:cxn>
                    <a:cxn ang="T137">
                      <a:pos x="T30" y="T31"/>
                    </a:cxn>
                    <a:cxn ang="T138">
                      <a:pos x="T32" y="T33"/>
                    </a:cxn>
                    <a:cxn ang="T139">
                      <a:pos x="T34" y="T35"/>
                    </a:cxn>
                    <a:cxn ang="T140">
                      <a:pos x="T36" y="T37"/>
                    </a:cxn>
                    <a:cxn ang="T141">
                      <a:pos x="T38" y="T39"/>
                    </a:cxn>
                    <a:cxn ang="T142">
                      <a:pos x="T40" y="T41"/>
                    </a:cxn>
                    <a:cxn ang="T143">
                      <a:pos x="T42" y="T43"/>
                    </a:cxn>
                    <a:cxn ang="T144">
                      <a:pos x="T44" y="T45"/>
                    </a:cxn>
                    <a:cxn ang="T145">
                      <a:pos x="T46" y="T47"/>
                    </a:cxn>
                    <a:cxn ang="T146">
                      <a:pos x="T48" y="T49"/>
                    </a:cxn>
                    <a:cxn ang="T147">
                      <a:pos x="T50" y="T51"/>
                    </a:cxn>
                    <a:cxn ang="T148">
                      <a:pos x="T52" y="T53"/>
                    </a:cxn>
                    <a:cxn ang="T149">
                      <a:pos x="T54" y="T55"/>
                    </a:cxn>
                    <a:cxn ang="T150">
                      <a:pos x="T56" y="T57"/>
                    </a:cxn>
                    <a:cxn ang="T151">
                      <a:pos x="T58" y="T59"/>
                    </a:cxn>
                    <a:cxn ang="T152">
                      <a:pos x="T60" y="T61"/>
                    </a:cxn>
                    <a:cxn ang="T153">
                      <a:pos x="T62" y="T63"/>
                    </a:cxn>
                    <a:cxn ang="T154">
                      <a:pos x="T64" y="T65"/>
                    </a:cxn>
                    <a:cxn ang="T155">
                      <a:pos x="T66" y="T67"/>
                    </a:cxn>
                    <a:cxn ang="T156">
                      <a:pos x="T68" y="T69"/>
                    </a:cxn>
                    <a:cxn ang="T157">
                      <a:pos x="T70" y="T71"/>
                    </a:cxn>
                    <a:cxn ang="T158">
                      <a:pos x="T72" y="T73"/>
                    </a:cxn>
                    <a:cxn ang="T159">
                      <a:pos x="T74" y="T75"/>
                    </a:cxn>
                    <a:cxn ang="T160">
                      <a:pos x="T76" y="T77"/>
                    </a:cxn>
                    <a:cxn ang="T161">
                      <a:pos x="T78" y="T79"/>
                    </a:cxn>
                    <a:cxn ang="T162">
                      <a:pos x="T80" y="T81"/>
                    </a:cxn>
                    <a:cxn ang="T163">
                      <a:pos x="T82" y="T83"/>
                    </a:cxn>
                    <a:cxn ang="T164">
                      <a:pos x="T84" y="T85"/>
                    </a:cxn>
                    <a:cxn ang="T165">
                      <a:pos x="T86" y="T87"/>
                    </a:cxn>
                    <a:cxn ang="T166">
                      <a:pos x="T88" y="T89"/>
                    </a:cxn>
                    <a:cxn ang="T167">
                      <a:pos x="T90" y="T91"/>
                    </a:cxn>
                    <a:cxn ang="T168">
                      <a:pos x="T92" y="T93"/>
                    </a:cxn>
                    <a:cxn ang="T169">
                      <a:pos x="T94" y="T95"/>
                    </a:cxn>
                    <a:cxn ang="T170">
                      <a:pos x="T96" y="T97"/>
                    </a:cxn>
                    <a:cxn ang="T171">
                      <a:pos x="T98" y="T99"/>
                    </a:cxn>
                    <a:cxn ang="T172">
                      <a:pos x="T100" y="T101"/>
                    </a:cxn>
                    <a:cxn ang="T173">
                      <a:pos x="T102" y="T103"/>
                    </a:cxn>
                    <a:cxn ang="T174">
                      <a:pos x="T104" y="T105"/>
                    </a:cxn>
                    <a:cxn ang="T175">
                      <a:pos x="T106" y="T107"/>
                    </a:cxn>
                    <a:cxn ang="T176">
                      <a:pos x="T108" y="T109"/>
                    </a:cxn>
                    <a:cxn ang="T177">
                      <a:pos x="T110" y="T111"/>
                    </a:cxn>
                    <a:cxn ang="T178">
                      <a:pos x="T112" y="T113"/>
                    </a:cxn>
                    <a:cxn ang="T179">
                      <a:pos x="T114" y="T115"/>
                    </a:cxn>
                    <a:cxn ang="T180">
                      <a:pos x="T116" y="T117"/>
                    </a:cxn>
                    <a:cxn ang="T181">
                      <a:pos x="T118" y="T119"/>
                    </a:cxn>
                    <a:cxn ang="T182">
                      <a:pos x="T120" y="T121"/>
                    </a:cxn>
                  </a:cxnLst>
                  <a:rect l="T183" t="T184" r="T185" b="T186"/>
                  <a:pathLst>
                    <a:path w="198" h="236">
                      <a:moveTo>
                        <a:pt x="73" y="36"/>
                      </a:moveTo>
                      <a:lnTo>
                        <a:pt x="58" y="46"/>
                      </a:lnTo>
                      <a:lnTo>
                        <a:pt x="46" y="58"/>
                      </a:lnTo>
                      <a:lnTo>
                        <a:pt x="33" y="72"/>
                      </a:lnTo>
                      <a:lnTo>
                        <a:pt x="22" y="85"/>
                      </a:lnTo>
                      <a:lnTo>
                        <a:pt x="14" y="100"/>
                      </a:lnTo>
                      <a:lnTo>
                        <a:pt x="7" y="115"/>
                      </a:lnTo>
                      <a:lnTo>
                        <a:pt x="2" y="130"/>
                      </a:lnTo>
                      <a:lnTo>
                        <a:pt x="0" y="146"/>
                      </a:lnTo>
                      <a:lnTo>
                        <a:pt x="2" y="170"/>
                      </a:lnTo>
                      <a:lnTo>
                        <a:pt x="12" y="190"/>
                      </a:lnTo>
                      <a:lnTo>
                        <a:pt x="26" y="207"/>
                      </a:lnTo>
                      <a:lnTo>
                        <a:pt x="43" y="220"/>
                      </a:lnTo>
                      <a:lnTo>
                        <a:pt x="64" y="229"/>
                      </a:lnTo>
                      <a:lnTo>
                        <a:pt x="88" y="235"/>
                      </a:lnTo>
                      <a:lnTo>
                        <a:pt x="110" y="236"/>
                      </a:lnTo>
                      <a:lnTo>
                        <a:pt x="132" y="232"/>
                      </a:lnTo>
                      <a:lnTo>
                        <a:pt x="137" y="232"/>
                      </a:lnTo>
                      <a:lnTo>
                        <a:pt x="142" y="230"/>
                      </a:lnTo>
                      <a:lnTo>
                        <a:pt x="145" y="226"/>
                      </a:lnTo>
                      <a:lnTo>
                        <a:pt x="146" y="221"/>
                      </a:lnTo>
                      <a:lnTo>
                        <a:pt x="145" y="219"/>
                      </a:lnTo>
                      <a:lnTo>
                        <a:pt x="142" y="219"/>
                      </a:lnTo>
                      <a:lnTo>
                        <a:pt x="137" y="217"/>
                      </a:lnTo>
                      <a:lnTo>
                        <a:pt x="131" y="217"/>
                      </a:lnTo>
                      <a:lnTo>
                        <a:pt x="124" y="217"/>
                      </a:lnTo>
                      <a:lnTo>
                        <a:pt x="118" y="217"/>
                      </a:lnTo>
                      <a:lnTo>
                        <a:pt x="112" y="217"/>
                      </a:lnTo>
                      <a:lnTo>
                        <a:pt x="109" y="217"/>
                      </a:lnTo>
                      <a:lnTo>
                        <a:pt x="97" y="216"/>
                      </a:lnTo>
                      <a:lnTo>
                        <a:pt x="87" y="215"/>
                      </a:lnTo>
                      <a:lnTo>
                        <a:pt x="75" y="214"/>
                      </a:lnTo>
                      <a:lnTo>
                        <a:pt x="63" y="211"/>
                      </a:lnTo>
                      <a:lnTo>
                        <a:pt x="51" y="207"/>
                      </a:lnTo>
                      <a:lnTo>
                        <a:pt x="40" y="199"/>
                      </a:lnTo>
                      <a:lnTo>
                        <a:pt x="29" y="189"/>
                      </a:lnTo>
                      <a:lnTo>
                        <a:pt x="17" y="174"/>
                      </a:lnTo>
                      <a:lnTo>
                        <a:pt x="15" y="157"/>
                      </a:lnTo>
                      <a:lnTo>
                        <a:pt x="16" y="141"/>
                      </a:lnTo>
                      <a:lnTo>
                        <a:pt x="21" y="124"/>
                      </a:lnTo>
                      <a:lnTo>
                        <a:pt x="28" y="109"/>
                      </a:lnTo>
                      <a:lnTo>
                        <a:pt x="39" y="96"/>
                      </a:lnTo>
                      <a:lnTo>
                        <a:pt x="50" y="82"/>
                      </a:lnTo>
                      <a:lnTo>
                        <a:pt x="63" y="70"/>
                      </a:lnTo>
                      <a:lnTo>
                        <a:pt x="78" y="59"/>
                      </a:lnTo>
                      <a:lnTo>
                        <a:pt x="94" y="49"/>
                      </a:lnTo>
                      <a:lnTo>
                        <a:pt x="110" y="39"/>
                      </a:lnTo>
                      <a:lnTo>
                        <a:pt x="126" y="31"/>
                      </a:lnTo>
                      <a:lnTo>
                        <a:pt x="142" y="24"/>
                      </a:lnTo>
                      <a:lnTo>
                        <a:pt x="158" y="19"/>
                      </a:lnTo>
                      <a:lnTo>
                        <a:pt x="172" y="13"/>
                      </a:lnTo>
                      <a:lnTo>
                        <a:pt x="186" y="10"/>
                      </a:lnTo>
                      <a:lnTo>
                        <a:pt x="198" y="7"/>
                      </a:lnTo>
                      <a:lnTo>
                        <a:pt x="190" y="3"/>
                      </a:lnTo>
                      <a:lnTo>
                        <a:pt x="177" y="0"/>
                      </a:lnTo>
                      <a:lnTo>
                        <a:pt x="162" y="3"/>
                      </a:lnTo>
                      <a:lnTo>
                        <a:pt x="144" y="6"/>
                      </a:lnTo>
                      <a:lnTo>
                        <a:pt x="124" y="12"/>
                      </a:lnTo>
                      <a:lnTo>
                        <a:pt x="105" y="19"/>
                      </a:lnTo>
                      <a:lnTo>
                        <a:pt x="88" y="28"/>
                      </a:lnTo>
                      <a:lnTo>
                        <a:pt x="73" y="3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pt-BR"/>
                </a:p>
              </p:txBody>
            </p:sp>
            <p:sp>
              <p:nvSpPr>
                <p:cNvPr id="853" name="Freeform 760"/>
                <p:cNvSpPr>
                  <a:spLocks/>
                </p:cNvSpPr>
                <p:nvPr/>
              </p:nvSpPr>
              <p:spPr bwMode="auto">
                <a:xfrm>
                  <a:off x="5233" y="2660"/>
                  <a:ext cx="47" cy="42"/>
                </a:xfrm>
                <a:custGeom>
                  <a:avLst/>
                  <a:gdLst>
                    <a:gd name="T0" fmla="*/ 0 w 128"/>
                    <a:gd name="T1" fmla="*/ 0 h 183"/>
                    <a:gd name="T2" fmla="*/ 0 w 128"/>
                    <a:gd name="T3" fmla="*/ 0 h 183"/>
                    <a:gd name="T4" fmla="*/ 0 w 128"/>
                    <a:gd name="T5" fmla="*/ 0 h 183"/>
                    <a:gd name="T6" fmla="*/ 0 w 128"/>
                    <a:gd name="T7" fmla="*/ 0 h 183"/>
                    <a:gd name="T8" fmla="*/ 0 w 128"/>
                    <a:gd name="T9" fmla="*/ 0 h 183"/>
                    <a:gd name="T10" fmla="*/ 0 w 128"/>
                    <a:gd name="T11" fmla="*/ 0 h 183"/>
                    <a:gd name="T12" fmla="*/ 0 w 128"/>
                    <a:gd name="T13" fmla="*/ 0 h 183"/>
                    <a:gd name="T14" fmla="*/ 0 w 128"/>
                    <a:gd name="T15" fmla="*/ 0 h 183"/>
                    <a:gd name="T16" fmla="*/ 0 w 128"/>
                    <a:gd name="T17" fmla="*/ 0 h 183"/>
                    <a:gd name="T18" fmla="*/ 0 w 128"/>
                    <a:gd name="T19" fmla="*/ 0 h 183"/>
                    <a:gd name="T20" fmla="*/ 0 w 128"/>
                    <a:gd name="T21" fmla="*/ 0 h 183"/>
                    <a:gd name="T22" fmla="*/ 0 w 128"/>
                    <a:gd name="T23" fmla="*/ 0 h 183"/>
                    <a:gd name="T24" fmla="*/ 0 w 128"/>
                    <a:gd name="T25" fmla="*/ 0 h 183"/>
                    <a:gd name="T26" fmla="*/ 0 w 128"/>
                    <a:gd name="T27" fmla="*/ 0 h 183"/>
                    <a:gd name="T28" fmla="*/ 0 w 128"/>
                    <a:gd name="T29" fmla="*/ 0 h 183"/>
                    <a:gd name="T30" fmla="*/ 0 w 128"/>
                    <a:gd name="T31" fmla="*/ 0 h 183"/>
                    <a:gd name="T32" fmla="*/ 0 w 128"/>
                    <a:gd name="T33" fmla="*/ 0 h 183"/>
                    <a:gd name="T34" fmla="*/ 0 w 128"/>
                    <a:gd name="T35" fmla="*/ 0 h 183"/>
                    <a:gd name="T36" fmla="*/ 0 w 128"/>
                    <a:gd name="T37" fmla="*/ 0 h 183"/>
                    <a:gd name="T38" fmla="*/ 0 w 128"/>
                    <a:gd name="T39" fmla="*/ 0 h 183"/>
                    <a:gd name="T40" fmla="*/ 0 w 128"/>
                    <a:gd name="T41" fmla="*/ 0 h 183"/>
                    <a:gd name="T42" fmla="*/ 0 w 128"/>
                    <a:gd name="T43" fmla="*/ 0 h 183"/>
                    <a:gd name="T44" fmla="*/ 0 w 128"/>
                    <a:gd name="T45" fmla="*/ 0 h 183"/>
                    <a:gd name="T46" fmla="*/ 0 w 128"/>
                    <a:gd name="T47" fmla="*/ 0 h 183"/>
                    <a:gd name="T48" fmla="*/ 0 w 128"/>
                    <a:gd name="T49" fmla="*/ 0 h 183"/>
                    <a:gd name="T50" fmla="*/ 0 w 128"/>
                    <a:gd name="T51" fmla="*/ 0 h 183"/>
                    <a:gd name="T52" fmla="*/ 0 w 128"/>
                    <a:gd name="T53" fmla="*/ 0 h 183"/>
                    <a:gd name="T54" fmla="*/ 0 w 128"/>
                    <a:gd name="T55" fmla="*/ 0 h 183"/>
                    <a:gd name="T56" fmla="*/ 0 w 128"/>
                    <a:gd name="T57" fmla="*/ 0 h 183"/>
                    <a:gd name="T58" fmla="*/ 0 w 128"/>
                    <a:gd name="T59" fmla="*/ 0 h 183"/>
                    <a:gd name="T60" fmla="*/ 0 w 128"/>
                    <a:gd name="T61" fmla="*/ 0 h 183"/>
                    <a:gd name="T62" fmla="*/ 0 w 128"/>
                    <a:gd name="T63" fmla="*/ 0 h 183"/>
                    <a:gd name="T64" fmla="*/ 0 w 128"/>
                    <a:gd name="T65" fmla="*/ 0 h 183"/>
                    <a:gd name="T66" fmla="*/ 0 w 128"/>
                    <a:gd name="T67" fmla="*/ 0 h 183"/>
                    <a:gd name="T68" fmla="*/ 0 w 128"/>
                    <a:gd name="T69" fmla="*/ 0 h 183"/>
                    <a:gd name="T70" fmla="*/ 0 w 128"/>
                    <a:gd name="T71" fmla="*/ 0 h 183"/>
                    <a:gd name="T72" fmla="*/ 0 w 128"/>
                    <a:gd name="T73" fmla="*/ 0 h 183"/>
                    <a:gd name="T74" fmla="*/ 0 w 128"/>
                    <a:gd name="T75" fmla="*/ 0 h 183"/>
                    <a:gd name="T76" fmla="*/ 0 w 128"/>
                    <a:gd name="T77" fmla="*/ 0 h 183"/>
                    <a:gd name="T78" fmla="*/ 0 w 128"/>
                    <a:gd name="T79" fmla="*/ 0 h 183"/>
                    <a:gd name="T80" fmla="*/ 0 w 128"/>
                    <a:gd name="T81" fmla="*/ 0 h 183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w 128"/>
                    <a:gd name="T124" fmla="*/ 0 h 183"/>
                    <a:gd name="T125" fmla="*/ 128 w 128"/>
                    <a:gd name="T126" fmla="*/ 183 h 183"/>
                  </a:gdLst>
                  <a:ahLst/>
                  <a:cxnLst>
                    <a:cxn ang="T82">
                      <a:pos x="T0" y="T1"/>
                    </a:cxn>
                    <a:cxn ang="T83">
                      <a:pos x="T2" y="T3"/>
                    </a:cxn>
                    <a:cxn ang="T84">
                      <a:pos x="T4" y="T5"/>
                    </a:cxn>
                    <a:cxn ang="T85">
                      <a:pos x="T6" y="T7"/>
                    </a:cxn>
                    <a:cxn ang="T86">
                      <a:pos x="T8" y="T9"/>
                    </a:cxn>
                    <a:cxn ang="T87">
                      <a:pos x="T10" y="T11"/>
                    </a:cxn>
                    <a:cxn ang="T88">
                      <a:pos x="T12" y="T13"/>
                    </a:cxn>
                    <a:cxn ang="T89">
                      <a:pos x="T14" y="T15"/>
                    </a:cxn>
                    <a:cxn ang="T90">
                      <a:pos x="T16" y="T17"/>
                    </a:cxn>
                    <a:cxn ang="T91">
                      <a:pos x="T18" y="T19"/>
                    </a:cxn>
                    <a:cxn ang="T92">
                      <a:pos x="T20" y="T21"/>
                    </a:cxn>
                    <a:cxn ang="T93">
                      <a:pos x="T22" y="T23"/>
                    </a:cxn>
                    <a:cxn ang="T94">
                      <a:pos x="T24" y="T25"/>
                    </a:cxn>
                    <a:cxn ang="T95">
                      <a:pos x="T26" y="T27"/>
                    </a:cxn>
                    <a:cxn ang="T96">
                      <a:pos x="T28" y="T29"/>
                    </a:cxn>
                    <a:cxn ang="T97">
                      <a:pos x="T30" y="T31"/>
                    </a:cxn>
                    <a:cxn ang="T98">
                      <a:pos x="T32" y="T33"/>
                    </a:cxn>
                    <a:cxn ang="T99">
                      <a:pos x="T34" y="T35"/>
                    </a:cxn>
                    <a:cxn ang="T100">
                      <a:pos x="T36" y="T37"/>
                    </a:cxn>
                    <a:cxn ang="T101">
                      <a:pos x="T38" y="T39"/>
                    </a:cxn>
                    <a:cxn ang="T102">
                      <a:pos x="T40" y="T41"/>
                    </a:cxn>
                    <a:cxn ang="T103">
                      <a:pos x="T42" y="T43"/>
                    </a:cxn>
                    <a:cxn ang="T104">
                      <a:pos x="T44" y="T45"/>
                    </a:cxn>
                    <a:cxn ang="T105">
                      <a:pos x="T46" y="T47"/>
                    </a:cxn>
                    <a:cxn ang="T106">
                      <a:pos x="T48" y="T49"/>
                    </a:cxn>
                    <a:cxn ang="T107">
                      <a:pos x="T50" y="T51"/>
                    </a:cxn>
                    <a:cxn ang="T108">
                      <a:pos x="T52" y="T53"/>
                    </a:cxn>
                    <a:cxn ang="T109">
                      <a:pos x="T54" y="T55"/>
                    </a:cxn>
                    <a:cxn ang="T110">
                      <a:pos x="T56" y="T57"/>
                    </a:cxn>
                    <a:cxn ang="T111">
                      <a:pos x="T58" y="T59"/>
                    </a:cxn>
                    <a:cxn ang="T112">
                      <a:pos x="T60" y="T61"/>
                    </a:cxn>
                    <a:cxn ang="T113">
                      <a:pos x="T62" y="T63"/>
                    </a:cxn>
                    <a:cxn ang="T114">
                      <a:pos x="T64" y="T65"/>
                    </a:cxn>
                    <a:cxn ang="T115">
                      <a:pos x="T66" y="T67"/>
                    </a:cxn>
                    <a:cxn ang="T116">
                      <a:pos x="T68" y="T69"/>
                    </a:cxn>
                    <a:cxn ang="T117">
                      <a:pos x="T70" y="T71"/>
                    </a:cxn>
                    <a:cxn ang="T118">
                      <a:pos x="T72" y="T73"/>
                    </a:cxn>
                    <a:cxn ang="T119">
                      <a:pos x="T74" y="T75"/>
                    </a:cxn>
                    <a:cxn ang="T120">
                      <a:pos x="T76" y="T77"/>
                    </a:cxn>
                    <a:cxn ang="T121">
                      <a:pos x="T78" y="T79"/>
                    </a:cxn>
                    <a:cxn ang="T122">
                      <a:pos x="T80" y="T81"/>
                    </a:cxn>
                  </a:cxnLst>
                  <a:rect l="T123" t="T124" r="T125" b="T126"/>
                  <a:pathLst>
                    <a:path w="128" h="183">
                      <a:moveTo>
                        <a:pt x="108" y="61"/>
                      </a:moveTo>
                      <a:lnTo>
                        <a:pt x="111" y="80"/>
                      </a:lnTo>
                      <a:lnTo>
                        <a:pt x="109" y="97"/>
                      </a:lnTo>
                      <a:lnTo>
                        <a:pt x="101" y="110"/>
                      </a:lnTo>
                      <a:lnTo>
                        <a:pt x="89" y="123"/>
                      </a:lnTo>
                      <a:lnTo>
                        <a:pt x="75" y="134"/>
                      </a:lnTo>
                      <a:lnTo>
                        <a:pt x="60" y="145"/>
                      </a:lnTo>
                      <a:lnTo>
                        <a:pt x="43" y="156"/>
                      </a:lnTo>
                      <a:lnTo>
                        <a:pt x="29" y="167"/>
                      </a:lnTo>
                      <a:lnTo>
                        <a:pt x="27" y="170"/>
                      </a:lnTo>
                      <a:lnTo>
                        <a:pt x="26" y="172"/>
                      </a:lnTo>
                      <a:lnTo>
                        <a:pt x="26" y="176"/>
                      </a:lnTo>
                      <a:lnTo>
                        <a:pt x="28" y="179"/>
                      </a:lnTo>
                      <a:lnTo>
                        <a:pt x="30" y="182"/>
                      </a:lnTo>
                      <a:lnTo>
                        <a:pt x="34" y="183"/>
                      </a:lnTo>
                      <a:lnTo>
                        <a:pt x="37" y="183"/>
                      </a:lnTo>
                      <a:lnTo>
                        <a:pt x="41" y="182"/>
                      </a:lnTo>
                      <a:lnTo>
                        <a:pt x="58" y="171"/>
                      </a:lnTo>
                      <a:lnTo>
                        <a:pt x="76" y="160"/>
                      </a:lnTo>
                      <a:lnTo>
                        <a:pt x="92" y="147"/>
                      </a:lnTo>
                      <a:lnTo>
                        <a:pt x="108" y="132"/>
                      </a:lnTo>
                      <a:lnTo>
                        <a:pt x="118" y="116"/>
                      </a:lnTo>
                      <a:lnTo>
                        <a:pt x="125" y="98"/>
                      </a:lnTo>
                      <a:lnTo>
                        <a:pt x="128" y="78"/>
                      </a:lnTo>
                      <a:lnTo>
                        <a:pt x="123" y="58"/>
                      </a:lnTo>
                      <a:lnTo>
                        <a:pt x="112" y="41"/>
                      </a:lnTo>
                      <a:lnTo>
                        <a:pt x="98" y="28"/>
                      </a:lnTo>
                      <a:lnTo>
                        <a:pt x="80" y="16"/>
                      </a:lnTo>
                      <a:lnTo>
                        <a:pt x="61" y="8"/>
                      </a:lnTo>
                      <a:lnTo>
                        <a:pt x="41" y="2"/>
                      </a:lnTo>
                      <a:lnTo>
                        <a:pt x="23" y="0"/>
                      </a:lnTo>
                      <a:lnTo>
                        <a:pt x="9" y="1"/>
                      </a:lnTo>
                      <a:lnTo>
                        <a:pt x="0" y="6"/>
                      </a:lnTo>
                      <a:lnTo>
                        <a:pt x="16" y="10"/>
                      </a:lnTo>
                      <a:lnTo>
                        <a:pt x="33" y="14"/>
                      </a:lnTo>
                      <a:lnTo>
                        <a:pt x="48" y="17"/>
                      </a:lnTo>
                      <a:lnTo>
                        <a:pt x="63" y="22"/>
                      </a:lnTo>
                      <a:lnTo>
                        <a:pt x="77" y="28"/>
                      </a:lnTo>
                      <a:lnTo>
                        <a:pt x="90" y="36"/>
                      </a:lnTo>
                      <a:lnTo>
                        <a:pt x="101" y="46"/>
                      </a:lnTo>
                      <a:lnTo>
                        <a:pt x="108" y="6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pt-BR"/>
                </a:p>
              </p:txBody>
            </p:sp>
            <p:sp>
              <p:nvSpPr>
                <p:cNvPr id="854" name="Freeform 761"/>
                <p:cNvSpPr>
                  <a:spLocks/>
                </p:cNvSpPr>
                <p:nvPr/>
              </p:nvSpPr>
              <p:spPr bwMode="auto">
                <a:xfrm>
                  <a:off x="5070" y="2650"/>
                  <a:ext cx="112" cy="88"/>
                </a:xfrm>
                <a:custGeom>
                  <a:avLst/>
                  <a:gdLst>
                    <a:gd name="T0" fmla="*/ 0 w 323"/>
                    <a:gd name="T1" fmla="*/ 0 h 379"/>
                    <a:gd name="T2" fmla="*/ 0 w 323"/>
                    <a:gd name="T3" fmla="*/ 0 h 379"/>
                    <a:gd name="T4" fmla="*/ 0 w 323"/>
                    <a:gd name="T5" fmla="*/ 0 h 379"/>
                    <a:gd name="T6" fmla="*/ 0 w 323"/>
                    <a:gd name="T7" fmla="*/ 0 h 379"/>
                    <a:gd name="T8" fmla="*/ 0 w 323"/>
                    <a:gd name="T9" fmla="*/ 0 h 379"/>
                    <a:gd name="T10" fmla="*/ 0 w 323"/>
                    <a:gd name="T11" fmla="*/ 0 h 379"/>
                    <a:gd name="T12" fmla="*/ 0 w 323"/>
                    <a:gd name="T13" fmla="*/ 0 h 379"/>
                    <a:gd name="T14" fmla="*/ 0 w 323"/>
                    <a:gd name="T15" fmla="*/ 0 h 379"/>
                    <a:gd name="T16" fmla="*/ 0 w 323"/>
                    <a:gd name="T17" fmla="*/ 0 h 379"/>
                    <a:gd name="T18" fmla="*/ 0 w 323"/>
                    <a:gd name="T19" fmla="*/ 0 h 379"/>
                    <a:gd name="T20" fmla="*/ 0 w 323"/>
                    <a:gd name="T21" fmla="*/ 0 h 379"/>
                    <a:gd name="T22" fmla="*/ 0 w 323"/>
                    <a:gd name="T23" fmla="*/ 0 h 379"/>
                    <a:gd name="T24" fmla="*/ 0 w 323"/>
                    <a:gd name="T25" fmla="*/ 0 h 379"/>
                    <a:gd name="T26" fmla="*/ 0 w 323"/>
                    <a:gd name="T27" fmla="*/ 0 h 379"/>
                    <a:gd name="T28" fmla="*/ 0 w 323"/>
                    <a:gd name="T29" fmla="*/ 0 h 379"/>
                    <a:gd name="T30" fmla="*/ 0 w 323"/>
                    <a:gd name="T31" fmla="*/ 0 h 379"/>
                    <a:gd name="T32" fmla="*/ 0 w 323"/>
                    <a:gd name="T33" fmla="*/ 0 h 379"/>
                    <a:gd name="T34" fmla="*/ 0 w 323"/>
                    <a:gd name="T35" fmla="*/ 0 h 379"/>
                    <a:gd name="T36" fmla="*/ 0 w 323"/>
                    <a:gd name="T37" fmla="*/ 0 h 379"/>
                    <a:gd name="T38" fmla="*/ 0 w 323"/>
                    <a:gd name="T39" fmla="*/ 0 h 379"/>
                    <a:gd name="T40" fmla="*/ 0 w 323"/>
                    <a:gd name="T41" fmla="*/ 0 h 379"/>
                    <a:gd name="T42" fmla="*/ 0 w 323"/>
                    <a:gd name="T43" fmla="*/ 0 h 379"/>
                    <a:gd name="T44" fmla="*/ 0 w 323"/>
                    <a:gd name="T45" fmla="*/ 0 h 379"/>
                    <a:gd name="T46" fmla="*/ 0 w 323"/>
                    <a:gd name="T47" fmla="*/ 0 h 379"/>
                    <a:gd name="T48" fmla="*/ 0 w 323"/>
                    <a:gd name="T49" fmla="*/ 0 h 379"/>
                    <a:gd name="T50" fmla="*/ 0 w 323"/>
                    <a:gd name="T51" fmla="*/ 0 h 379"/>
                    <a:gd name="T52" fmla="*/ 0 w 323"/>
                    <a:gd name="T53" fmla="*/ 0 h 379"/>
                    <a:gd name="T54" fmla="*/ 0 w 323"/>
                    <a:gd name="T55" fmla="*/ 0 h 379"/>
                    <a:gd name="T56" fmla="*/ 0 w 323"/>
                    <a:gd name="T57" fmla="*/ 0 h 379"/>
                    <a:gd name="T58" fmla="*/ 0 w 323"/>
                    <a:gd name="T59" fmla="*/ 0 h 379"/>
                    <a:gd name="T60" fmla="*/ 0 w 323"/>
                    <a:gd name="T61" fmla="*/ 0 h 379"/>
                    <a:gd name="T62" fmla="*/ 0 w 323"/>
                    <a:gd name="T63" fmla="*/ 0 h 379"/>
                    <a:gd name="T64" fmla="*/ 0 w 323"/>
                    <a:gd name="T65" fmla="*/ 0 h 379"/>
                    <a:gd name="T66" fmla="*/ 0 w 323"/>
                    <a:gd name="T67" fmla="*/ 0 h 379"/>
                    <a:gd name="T68" fmla="*/ 0 w 323"/>
                    <a:gd name="T69" fmla="*/ 0 h 379"/>
                    <a:gd name="T70" fmla="*/ 0 w 323"/>
                    <a:gd name="T71" fmla="*/ 0 h 379"/>
                    <a:gd name="T72" fmla="*/ 0 w 323"/>
                    <a:gd name="T73" fmla="*/ 0 h 379"/>
                    <a:gd name="T74" fmla="*/ 0 w 323"/>
                    <a:gd name="T75" fmla="*/ 0 h 379"/>
                    <a:gd name="T76" fmla="*/ 0 w 323"/>
                    <a:gd name="T77" fmla="*/ 0 h 379"/>
                    <a:gd name="T78" fmla="*/ 0 w 323"/>
                    <a:gd name="T79" fmla="*/ 0 h 379"/>
                    <a:gd name="T80" fmla="*/ 0 w 323"/>
                    <a:gd name="T81" fmla="*/ 0 h 379"/>
                    <a:gd name="T82" fmla="*/ 0 w 323"/>
                    <a:gd name="T83" fmla="*/ 0 h 379"/>
                    <a:gd name="T84" fmla="*/ 0 w 323"/>
                    <a:gd name="T85" fmla="*/ 0 h 379"/>
                    <a:gd name="T86" fmla="*/ 0 w 323"/>
                    <a:gd name="T87" fmla="*/ 0 h 379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w 323"/>
                    <a:gd name="T133" fmla="*/ 0 h 379"/>
                    <a:gd name="T134" fmla="*/ 323 w 323"/>
                    <a:gd name="T135" fmla="*/ 379 h 379"/>
                  </a:gdLst>
                  <a:ahLst/>
                  <a:cxnLst>
                    <a:cxn ang="T88">
                      <a:pos x="T0" y="T1"/>
                    </a:cxn>
                    <a:cxn ang="T89">
                      <a:pos x="T2" y="T3"/>
                    </a:cxn>
                    <a:cxn ang="T90">
                      <a:pos x="T4" y="T5"/>
                    </a:cxn>
                    <a:cxn ang="T91">
                      <a:pos x="T6" y="T7"/>
                    </a:cxn>
                    <a:cxn ang="T92">
                      <a:pos x="T8" y="T9"/>
                    </a:cxn>
                    <a:cxn ang="T93">
                      <a:pos x="T10" y="T11"/>
                    </a:cxn>
                    <a:cxn ang="T94">
                      <a:pos x="T12" y="T13"/>
                    </a:cxn>
                    <a:cxn ang="T95">
                      <a:pos x="T14" y="T15"/>
                    </a:cxn>
                    <a:cxn ang="T96">
                      <a:pos x="T16" y="T17"/>
                    </a:cxn>
                    <a:cxn ang="T97">
                      <a:pos x="T18" y="T19"/>
                    </a:cxn>
                    <a:cxn ang="T98">
                      <a:pos x="T20" y="T21"/>
                    </a:cxn>
                    <a:cxn ang="T99">
                      <a:pos x="T22" y="T23"/>
                    </a:cxn>
                    <a:cxn ang="T100">
                      <a:pos x="T24" y="T25"/>
                    </a:cxn>
                    <a:cxn ang="T101">
                      <a:pos x="T26" y="T27"/>
                    </a:cxn>
                    <a:cxn ang="T102">
                      <a:pos x="T28" y="T29"/>
                    </a:cxn>
                    <a:cxn ang="T103">
                      <a:pos x="T30" y="T31"/>
                    </a:cxn>
                    <a:cxn ang="T104">
                      <a:pos x="T32" y="T33"/>
                    </a:cxn>
                    <a:cxn ang="T105">
                      <a:pos x="T34" y="T35"/>
                    </a:cxn>
                    <a:cxn ang="T106">
                      <a:pos x="T36" y="T37"/>
                    </a:cxn>
                    <a:cxn ang="T107">
                      <a:pos x="T38" y="T39"/>
                    </a:cxn>
                    <a:cxn ang="T108">
                      <a:pos x="T40" y="T41"/>
                    </a:cxn>
                    <a:cxn ang="T109">
                      <a:pos x="T42" y="T43"/>
                    </a:cxn>
                    <a:cxn ang="T110">
                      <a:pos x="T44" y="T45"/>
                    </a:cxn>
                    <a:cxn ang="T111">
                      <a:pos x="T46" y="T47"/>
                    </a:cxn>
                    <a:cxn ang="T112">
                      <a:pos x="T48" y="T49"/>
                    </a:cxn>
                    <a:cxn ang="T113">
                      <a:pos x="T50" y="T51"/>
                    </a:cxn>
                    <a:cxn ang="T114">
                      <a:pos x="T52" y="T53"/>
                    </a:cxn>
                    <a:cxn ang="T115">
                      <a:pos x="T54" y="T55"/>
                    </a:cxn>
                    <a:cxn ang="T116">
                      <a:pos x="T56" y="T57"/>
                    </a:cxn>
                    <a:cxn ang="T117">
                      <a:pos x="T58" y="T59"/>
                    </a:cxn>
                    <a:cxn ang="T118">
                      <a:pos x="T60" y="T61"/>
                    </a:cxn>
                    <a:cxn ang="T119">
                      <a:pos x="T62" y="T63"/>
                    </a:cxn>
                    <a:cxn ang="T120">
                      <a:pos x="T64" y="T65"/>
                    </a:cxn>
                    <a:cxn ang="T121">
                      <a:pos x="T66" y="T67"/>
                    </a:cxn>
                    <a:cxn ang="T122">
                      <a:pos x="T68" y="T69"/>
                    </a:cxn>
                    <a:cxn ang="T123">
                      <a:pos x="T70" y="T71"/>
                    </a:cxn>
                    <a:cxn ang="T124">
                      <a:pos x="T72" y="T73"/>
                    </a:cxn>
                    <a:cxn ang="T125">
                      <a:pos x="T74" y="T75"/>
                    </a:cxn>
                    <a:cxn ang="T126">
                      <a:pos x="T76" y="T77"/>
                    </a:cxn>
                    <a:cxn ang="T127">
                      <a:pos x="T78" y="T79"/>
                    </a:cxn>
                    <a:cxn ang="T128">
                      <a:pos x="T80" y="T81"/>
                    </a:cxn>
                    <a:cxn ang="T129">
                      <a:pos x="T82" y="T83"/>
                    </a:cxn>
                    <a:cxn ang="T130">
                      <a:pos x="T84" y="T85"/>
                    </a:cxn>
                    <a:cxn ang="T131">
                      <a:pos x="T86" y="T87"/>
                    </a:cxn>
                  </a:cxnLst>
                  <a:rect l="T132" t="T133" r="T134" b="T135"/>
                  <a:pathLst>
                    <a:path w="323" h="379">
                      <a:moveTo>
                        <a:pt x="126" y="50"/>
                      </a:moveTo>
                      <a:lnTo>
                        <a:pt x="101" y="70"/>
                      </a:lnTo>
                      <a:lnTo>
                        <a:pt x="76" y="92"/>
                      </a:lnTo>
                      <a:lnTo>
                        <a:pt x="54" y="115"/>
                      </a:lnTo>
                      <a:lnTo>
                        <a:pt x="34" y="140"/>
                      </a:lnTo>
                      <a:lnTo>
                        <a:pt x="18" y="167"/>
                      </a:lnTo>
                      <a:lnTo>
                        <a:pt x="6" y="196"/>
                      </a:lnTo>
                      <a:lnTo>
                        <a:pt x="0" y="227"/>
                      </a:lnTo>
                      <a:lnTo>
                        <a:pt x="1" y="259"/>
                      </a:lnTo>
                      <a:lnTo>
                        <a:pt x="4" y="267"/>
                      </a:lnTo>
                      <a:lnTo>
                        <a:pt x="7" y="277"/>
                      </a:lnTo>
                      <a:lnTo>
                        <a:pt x="11" y="283"/>
                      </a:lnTo>
                      <a:lnTo>
                        <a:pt x="15" y="291"/>
                      </a:lnTo>
                      <a:lnTo>
                        <a:pt x="21" y="298"/>
                      </a:lnTo>
                      <a:lnTo>
                        <a:pt x="27" y="305"/>
                      </a:lnTo>
                      <a:lnTo>
                        <a:pt x="34" y="311"/>
                      </a:lnTo>
                      <a:lnTo>
                        <a:pt x="41" y="316"/>
                      </a:lnTo>
                      <a:lnTo>
                        <a:pt x="57" y="325"/>
                      </a:lnTo>
                      <a:lnTo>
                        <a:pt x="72" y="333"/>
                      </a:lnTo>
                      <a:lnTo>
                        <a:pt x="87" y="340"/>
                      </a:lnTo>
                      <a:lnTo>
                        <a:pt x="103" y="345"/>
                      </a:lnTo>
                      <a:lnTo>
                        <a:pt x="120" y="351"/>
                      </a:lnTo>
                      <a:lnTo>
                        <a:pt x="136" y="356"/>
                      </a:lnTo>
                      <a:lnTo>
                        <a:pt x="153" y="360"/>
                      </a:lnTo>
                      <a:lnTo>
                        <a:pt x="169" y="364"/>
                      </a:lnTo>
                      <a:lnTo>
                        <a:pt x="187" y="367"/>
                      </a:lnTo>
                      <a:lnTo>
                        <a:pt x="204" y="370"/>
                      </a:lnTo>
                      <a:lnTo>
                        <a:pt x="221" y="372"/>
                      </a:lnTo>
                      <a:lnTo>
                        <a:pt x="238" y="374"/>
                      </a:lnTo>
                      <a:lnTo>
                        <a:pt x="256" y="375"/>
                      </a:lnTo>
                      <a:lnTo>
                        <a:pt x="273" y="376"/>
                      </a:lnTo>
                      <a:lnTo>
                        <a:pt x="290" y="378"/>
                      </a:lnTo>
                      <a:lnTo>
                        <a:pt x="307" y="379"/>
                      </a:lnTo>
                      <a:lnTo>
                        <a:pt x="312" y="379"/>
                      </a:lnTo>
                      <a:lnTo>
                        <a:pt x="317" y="375"/>
                      </a:lnTo>
                      <a:lnTo>
                        <a:pt x="320" y="372"/>
                      </a:lnTo>
                      <a:lnTo>
                        <a:pt x="323" y="366"/>
                      </a:lnTo>
                      <a:lnTo>
                        <a:pt x="323" y="360"/>
                      </a:lnTo>
                      <a:lnTo>
                        <a:pt x="320" y="356"/>
                      </a:lnTo>
                      <a:lnTo>
                        <a:pt x="316" y="352"/>
                      </a:lnTo>
                      <a:lnTo>
                        <a:pt x="311" y="351"/>
                      </a:lnTo>
                      <a:lnTo>
                        <a:pt x="295" y="351"/>
                      </a:lnTo>
                      <a:lnTo>
                        <a:pt x="279" y="351"/>
                      </a:lnTo>
                      <a:lnTo>
                        <a:pt x="263" y="350"/>
                      </a:lnTo>
                      <a:lnTo>
                        <a:pt x="248" y="349"/>
                      </a:lnTo>
                      <a:lnTo>
                        <a:pt x="231" y="348"/>
                      </a:lnTo>
                      <a:lnTo>
                        <a:pt x="215" y="345"/>
                      </a:lnTo>
                      <a:lnTo>
                        <a:pt x="200" y="343"/>
                      </a:lnTo>
                      <a:lnTo>
                        <a:pt x="183" y="341"/>
                      </a:lnTo>
                      <a:lnTo>
                        <a:pt x="168" y="337"/>
                      </a:lnTo>
                      <a:lnTo>
                        <a:pt x="151" y="334"/>
                      </a:lnTo>
                      <a:lnTo>
                        <a:pt x="136" y="329"/>
                      </a:lnTo>
                      <a:lnTo>
                        <a:pt x="121" y="325"/>
                      </a:lnTo>
                      <a:lnTo>
                        <a:pt x="106" y="320"/>
                      </a:lnTo>
                      <a:lnTo>
                        <a:pt x="92" y="313"/>
                      </a:lnTo>
                      <a:lnTo>
                        <a:pt x="76" y="306"/>
                      </a:lnTo>
                      <a:lnTo>
                        <a:pt x="62" y="300"/>
                      </a:lnTo>
                      <a:lnTo>
                        <a:pt x="51" y="291"/>
                      </a:lnTo>
                      <a:lnTo>
                        <a:pt x="41" y="280"/>
                      </a:lnTo>
                      <a:lnTo>
                        <a:pt x="35" y="269"/>
                      </a:lnTo>
                      <a:lnTo>
                        <a:pt x="31" y="255"/>
                      </a:lnTo>
                      <a:lnTo>
                        <a:pt x="31" y="239"/>
                      </a:lnTo>
                      <a:lnTo>
                        <a:pt x="33" y="218"/>
                      </a:lnTo>
                      <a:lnTo>
                        <a:pt x="38" y="197"/>
                      </a:lnTo>
                      <a:lnTo>
                        <a:pt x="42" y="182"/>
                      </a:lnTo>
                      <a:lnTo>
                        <a:pt x="51" y="165"/>
                      </a:lnTo>
                      <a:lnTo>
                        <a:pt x="60" y="150"/>
                      </a:lnTo>
                      <a:lnTo>
                        <a:pt x="68" y="136"/>
                      </a:lnTo>
                      <a:lnTo>
                        <a:pt x="79" y="124"/>
                      </a:lnTo>
                      <a:lnTo>
                        <a:pt x="89" y="111"/>
                      </a:lnTo>
                      <a:lnTo>
                        <a:pt x="101" y="100"/>
                      </a:lnTo>
                      <a:lnTo>
                        <a:pt x="114" y="88"/>
                      </a:lnTo>
                      <a:lnTo>
                        <a:pt x="129" y="76"/>
                      </a:lnTo>
                      <a:lnTo>
                        <a:pt x="144" y="64"/>
                      </a:lnTo>
                      <a:lnTo>
                        <a:pt x="162" y="53"/>
                      </a:lnTo>
                      <a:lnTo>
                        <a:pt x="181" y="41"/>
                      </a:lnTo>
                      <a:lnTo>
                        <a:pt x="201" y="31"/>
                      </a:lnTo>
                      <a:lnTo>
                        <a:pt x="219" y="22"/>
                      </a:lnTo>
                      <a:lnTo>
                        <a:pt x="237" y="14"/>
                      </a:lnTo>
                      <a:lnTo>
                        <a:pt x="253" y="7"/>
                      </a:lnTo>
                      <a:lnTo>
                        <a:pt x="268" y="1"/>
                      </a:lnTo>
                      <a:lnTo>
                        <a:pt x="255" y="0"/>
                      </a:lnTo>
                      <a:lnTo>
                        <a:pt x="238" y="1"/>
                      </a:lnTo>
                      <a:lnTo>
                        <a:pt x="221" y="5"/>
                      </a:lnTo>
                      <a:lnTo>
                        <a:pt x="201" y="11"/>
                      </a:lnTo>
                      <a:lnTo>
                        <a:pt x="181" y="19"/>
                      </a:lnTo>
                      <a:lnTo>
                        <a:pt x="161" y="28"/>
                      </a:lnTo>
                      <a:lnTo>
                        <a:pt x="142" y="39"/>
                      </a:lnTo>
                      <a:lnTo>
                        <a:pt x="126" y="5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pt-BR"/>
                </a:p>
              </p:txBody>
            </p:sp>
            <p:sp>
              <p:nvSpPr>
                <p:cNvPr id="855" name="Freeform 762"/>
                <p:cNvSpPr>
                  <a:spLocks/>
                </p:cNvSpPr>
                <p:nvPr/>
              </p:nvSpPr>
              <p:spPr bwMode="auto">
                <a:xfrm>
                  <a:off x="5229" y="2647"/>
                  <a:ext cx="99" cy="59"/>
                </a:xfrm>
                <a:custGeom>
                  <a:avLst/>
                  <a:gdLst>
                    <a:gd name="T0" fmla="*/ 0 w 282"/>
                    <a:gd name="T1" fmla="*/ 0 h 253"/>
                    <a:gd name="T2" fmla="*/ 0 w 282"/>
                    <a:gd name="T3" fmla="*/ 0 h 253"/>
                    <a:gd name="T4" fmla="*/ 0 w 282"/>
                    <a:gd name="T5" fmla="*/ 0 h 253"/>
                    <a:gd name="T6" fmla="*/ 0 w 282"/>
                    <a:gd name="T7" fmla="*/ 0 h 253"/>
                    <a:gd name="T8" fmla="*/ 0 w 282"/>
                    <a:gd name="T9" fmla="*/ 0 h 253"/>
                    <a:gd name="T10" fmla="*/ 0 w 282"/>
                    <a:gd name="T11" fmla="*/ 0 h 253"/>
                    <a:gd name="T12" fmla="*/ 0 w 282"/>
                    <a:gd name="T13" fmla="*/ 0 h 253"/>
                    <a:gd name="T14" fmla="*/ 0 w 282"/>
                    <a:gd name="T15" fmla="*/ 0 h 253"/>
                    <a:gd name="T16" fmla="*/ 0 w 282"/>
                    <a:gd name="T17" fmla="*/ 0 h 253"/>
                    <a:gd name="T18" fmla="*/ 0 w 282"/>
                    <a:gd name="T19" fmla="*/ 0 h 253"/>
                    <a:gd name="T20" fmla="*/ 0 w 282"/>
                    <a:gd name="T21" fmla="*/ 0 h 253"/>
                    <a:gd name="T22" fmla="*/ 0 w 282"/>
                    <a:gd name="T23" fmla="*/ 0 h 253"/>
                    <a:gd name="T24" fmla="*/ 0 w 282"/>
                    <a:gd name="T25" fmla="*/ 0 h 253"/>
                    <a:gd name="T26" fmla="*/ 0 w 282"/>
                    <a:gd name="T27" fmla="*/ 0 h 253"/>
                    <a:gd name="T28" fmla="*/ 0 w 282"/>
                    <a:gd name="T29" fmla="*/ 0 h 253"/>
                    <a:gd name="T30" fmla="*/ 0 w 282"/>
                    <a:gd name="T31" fmla="*/ 0 h 253"/>
                    <a:gd name="T32" fmla="*/ 0 w 282"/>
                    <a:gd name="T33" fmla="*/ 0 h 253"/>
                    <a:gd name="T34" fmla="*/ 0 w 282"/>
                    <a:gd name="T35" fmla="*/ 0 h 253"/>
                    <a:gd name="T36" fmla="*/ 0 w 282"/>
                    <a:gd name="T37" fmla="*/ 0 h 253"/>
                    <a:gd name="T38" fmla="*/ 0 w 282"/>
                    <a:gd name="T39" fmla="*/ 0 h 253"/>
                    <a:gd name="T40" fmla="*/ 0 w 282"/>
                    <a:gd name="T41" fmla="*/ 0 h 253"/>
                    <a:gd name="T42" fmla="*/ 0 w 282"/>
                    <a:gd name="T43" fmla="*/ 0 h 253"/>
                    <a:gd name="T44" fmla="*/ 0 w 282"/>
                    <a:gd name="T45" fmla="*/ 0 h 253"/>
                    <a:gd name="T46" fmla="*/ 0 w 282"/>
                    <a:gd name="T47" fmla="*/ 0 h 253"/>
                    <a:gd name="T48" fmla="*/ 0 w 282"/>
                    <a:gd name="T49" fmla="*/ 0 h 253"/>
                    <a:gd name="T50" fmla="*/ 0 w 282"/>
                    <a:gd name="T51" fmla="*/ 0 h 253"/>
                    <a:gd name="T52" fmla="*/ 0 w 282"/>
                    <a:gd name="T53" fmla="*/ 0 h 253"/>
                    <a:gd name="T54" fmla="*/ 0 w 282"/>
                    <a:gd name="T55" fmla="*/ 0 h 253"/>
                    <a:gd name="T56" fmla="*/ 0 w 282"/>
                    <a:gd name="T57" fmla="*/ 0 h 253"/>
                    <a:gd name="T58" fmla="*/ 0 w 282"/>
                    <a:gd name="T59" fmla="*/ 0 h 253"/>
                    <a:gd name="T60" fmla="*/ 0 w 282"/>
                    <a:gd name="T61" fmla="*/ 0 h 253"/>
                    <a:gd name="T62" fmla="*/ 0 w 282"/>
                    <a:gd name="T63" fmla="*/ 0 h 253"/>
                    <a:gd name="T64" fmla="*/ 0 w 282"/>
                    <a:gd name="T65" fmla="*/ 0 h 253"/>
                    <a:gd name="T66" fmla="*/ 0 w 282"/>
                    <a:gd name="T67" fmla="*/ 0 h 253"/>
                    <a:gd name="T68" fmla="*/ 0 w 282"/>
                    <a:gd name="T69" fmla="*/ 0 h 253"/>
                    <a:gd name="T70" fmla="*/ 0 w 282"/>
                    <a:gd name="T71" fmla="*/ 0 h 253"/>
                    <a:gd name="T72" fmla="*/ 0 w 282"/>
                    <a:gd name="T73" fmla="*/ 0 h 253"/>
                    <a:gd name="T74" fmla="*/ 0 w 282"/>
                    <a:gd name="T75" fmla="*/ 0 h 253"/>
                    <a:gd name="T76" fmla="*/ 0 w 282"/>
                    <a:gd name="T77" fmla="*/ 0 h 253"/>
                    <a:gd name="T78" fmla="*/ 0 w 282"/>
                    <a:gd name="T79" fmla="*/ 0 h 253"/>
                    <a:gd name="T80" fmla="*/ 0 w 282"/>
                    <a:gd name="T81" fmla="*/ 0 h 253"/>
                    <a:gd name="T82" fmla="*/ 0 w 282"/>
                    <a:gd name="T83" fmla="*/ 0 h 253"/>
                    <a:gd name="T84" fmla="*/ 0 w 282"/>
                    <a:gd name="T85" fmla="*/ 0 h 253"/>
                    <a:gd name="T86" fmla="*/ 0 w 282"/>
                    <a:gd name="T87" fmla="*/ 0 h 253"/>
                    <a:gd name="T88" fmla="*/ 0 w 282"/>
                    <a:gd name="T89" fmla="*/ 0 h 253"/>
                    <a:gd name="T90" fmla="*/ 0 w 282"/>
                    <a:gd name="T91" fmla="*/ 0 h 253"/>
                    <a:gd name="T92" fmla="*/ 0 w 282"/>
                    <a:gd name="T93" fmla="*/ 0 h 253"/>
                    <a:gd name="T94" fmla="*/ 0 w 282"/>
                    <a:gd name="T95" fmla="*/ 0 h 253"/>
                    <a:gd name="T96" fmla="*/ 0 w 282"/>
                    <a:gd name="T97" fmla="*/ 0 h 253"/>
                    <a:gd name="T98" fmla="*/ 0 w 282"/>
                    <a:gd name="T99" fmla="*/ 0 h 253"/>
                    <a:gd name="T100" fmla="*/ 0 w 282"/>
                    <a:gd name="T101" fmla="*/ 0 h 253"/>
                    <a:gd name="T102" fmla="*/ 0 w 282"/>
                    <a:gd name="T103" fmla="*/ 0 h 253"/>
                    <a:gd name="T104" fmla="*/ 0 w 282"/>
                    <a:gd name="T105" fmla="*/ 0 h 253"/>
                    <a:gd name="T106" fmla="*/ 0 w 282"/>
                    <a:gd name="T107" fmla="*/ 0 h 253"/>
                    <a:gd name="T108" fmla="*/ 0 w 282"/>
                    <a:gd name="T109" fmla="*/ 0 h 253"/>
                    <a:gd name="T110" fmla="*/ 0 w 282"/>
                    <a:gd name="T111" fmla="*/ 0 h 253"/>
                    <a:gd name="T112" fmla="*/ 0 w 282"/>
                    <a:gd name="T113" fmla="*/ 0 h 253"/>
                    <a:gd name="T114" fmla="*/ 0 w 282"/>
                    <a:gd name="T115" fmla="*/ 0 h 253"/>
                    <a:gd name="T116" fmla="*/ 0 w 282"/>
                    <a:gd name="T117" fmla="*/ 0 h 253"/>
                    <a:gd name="T118" fmla="*/ 0 w 282"/>
                    <a:gd name="T119" fmla="*/ 0 h 253"/>
                    <a:gd name="T120" fmla="*/ 0 w 282"/>
                    <a:gd name="T121" fmla="*/ 0 h 253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w 282"/>
                    <a:gd name="T184" fmla="*/ 0 h 253"/>
                    <a:gd name="T185" fmla="*/ 282 w 282"/>
                    <a:gd name="T186" fmla="*/ 253 h 253"/>
                  </a:gdLst>
                  <a:ahLst/>
                  <a:cxnLst>
                    <a:cxn ang="T122">
                      <a:pos x="T0" y="T1"/>
                    </a:cxn>
                    <a:cxn ang="T123">
                      <a:pos x="T2" y="T3"/>
                    </a:cxn>
                    <a:cxn ang="T124">
                      <a:pos x="T4" y="T5"/>
                    </a:cxn>
                    <a:cxn ang="T125">
                      <a:pos x="T6" y="T7"/>
                    </a:cxn>
                    <a:cxn ang="T126">
                      <a:pos x="T8" y="T9"/>
                    </a:cxn>
                    <a:cxn ang="T127">
                      <a:pos x="T10" y="T11"/>
                    </a:cxn>
                    <a:cxn ang="T128">
                      <a:pos x="T12" y="T13"/>
                    </a:cxn>
                    <a:cxn ang="T129">
                      <a:pos x="T14" y="T15"/>
                    </a:cxn>
                    <a:cxn ang="T130">
                      <a:pos x="T16" y="T17"/>
                    </a:cxn>
                    <a:cxn ang="T131">
                      <a:pos x="T18" y="T19"/>
                    </a:cxn>
                    <a:cxn ang="T132">
                      <a:pos x="T20" y="T21"/>
                    </a:cxn>
                    <a:cxn ang="T133">
                      <a:pos x="T22" y="T23"/>
                    </a:cxn>
                    <a:cxn ang="T134">
                      <a:pos x="T24" y="T25"/>
                    </a:cxn>
                    <a:cxn ang="T135">
                      <a:pos x="T26" y="T27"/>
                    </a:cxn>
                    <a:cxn ang="T136">
                      <a:pos x="T28" y="T29"/>
                    </a:cxn>
                    <a:cxn ang="T137">
                      <a:pos x="T30" y="T31"/>
                    </a:cxn>
                    <a:cxn ang="T138">
                      <a:pos x="T32" y="T33"/>
                    </a:cxn>
                    <a:cxn ang="T139">
                      <a:pos x="T34" y="T35"/>
                    </a:cxn>
                    <a:cxn ang="T140">
                      <a:pos x="T36" y="T37"/>
                    </a:cxn>
                    <a:cxn ang="T141">
                      <a:pos x="T38" y="T39"/>
                    </a:cxn>
                    <a:cxn ang="T142">
                      <a:pos x="T40" y="T41"/>
                    </a:cxn>
                    <a:cxn ang="T143">
                      <a:pos x="T42" y="T43"/>
                    </a:cxn>
                    <a:cxn ang="T144">
                      <a:pos x="T44" y="T45"/>
                    </a:cxn>
                    <a:cxn ang="T145">
                      <a:pos x="T46" y="T47"/>
                    </a:cxn>
                    <a:cxn ang="T146">
                      <a:pos x="T48" y="T49"/>
                    </a:cxn>
                    <a:cxn ang="T147">
                      <a:pos x="T50" y="T51"/>
                    </a:cxn>
                    <a:cxn ang="T148">
                      <a:pos x="T52" y="T53"/>
                    </a:cxn>
                    <a:cxn ang="T149">
                      <a:pos x="T54" y="T55"/>
                    </a:cxn>
                    <a:cxn ang="T150">
                      <a:pos x="T56" y="T57"/>
                    </a:cxn>
                    <a:cxn ang="T151">
                      <a:pos x="T58" y="T59"/>
                    </a:cxn>
                    <a:cxn ang="T152">
                      <a:pos x="T60" y="T61"/>
                    </a:cxn>
                    <a:cxn ang="T153">
                      <a:pos x="T62" y="T63"/>
                    </a:cxn>
                    <a:cxn ang="T154">
                      <a:pos x="T64" y="T65"/>
                    </a:cxn>
                    <a:cxn ang="T155">
                      <a:pos x="T66" y="T67"/>
                    </a:cxn>
                    <a:cxn ang="T156">
                      <a:pos x="T68" y="T69"/>
                    </a:cxn>
                    <a:cxn ang="T157">
                      <a:pos x="T70" y="T71"/>
                    </a:cxn>
                    <a:cxn ang="T158">
                      <a:pos x="T72" y="T73"/>
                    </a:cxn>
                    <a:cxn ang="T159">
                      <a:pos x="T74" y="T75"/>
                    </a:cxn>
                    <a:cxn ang="T160">
                      <a:pos x="T76" y="T77"/>
                    </a:cxn>
                    <a:cxn ang="T161">
                      <a:pos x="T78" y="T79"/>
                    </a:cxn>
                    <a:cxn ang="T162">
                      <a:pos x="T80" y="T81"/>
                    </a:cxn>
                    <a:cxn ang="T163">
                      <a:pos x="T82" y="T83"/>
                    </a:cxn>
                    <a:cxn ang="T164">
                      <a:pos x="T84" y="T85"/>
                    </a:cxn>
                    <a:cxn ang="T165">
                      <a:pos x="T86" y="T87"/>
                    </a:cxn>
                    <a:cxn ang="T166">
                      <a:pos x="T88" y="T89"/>
                    </a:cxn>
                    <a:cxn ang="T167">
                      <a:pos x="T90" y="T91"/>
                    </a:cxn>
                    <a:cxn ang="T168">
                      <a:pos x="T92" y="T93"/>
                    </a:cxn>
                    <a:cxn ang="T169">
                      <a:pos x="T94" y="T95"/>
                    </a:cxn>
                    <a:cxn ang="T170">
                      <a:pos x="T96" y="T97"/>
                    </a:cxn>
                    <a:cxn ang="T171">
                      <a:pos x="T98" y="T99"/>
                    </a:cxn>
                    <a:cxn ang="T172">
                      <a:pos x="T100" y="T101"/>
                    </a:cxn>
                    <a:cxn ang="T173">
                      <a:pos x="T102" y="T103"/>
                    </a:cxn>
                    <a:cxn ang="T174">
                      <a:pos x="T104" y="T105"/>
                    </a:cxn>
                    <a:cxn ang="T175">
                      <a:pos x="T106" y="T107"/>
                    </a:cxn>
                    <a:cxn ang="T176">
                      <a:pos x="T108" y="T109"/>
                    </a:cxn>
                    <a:cxn ang="T177">
                      <a:pos x="T110" y="T111"/>
                    </a:cxn>
                    <a:cxn ang="T178">
                      <a:pos x="T112" y="T113"/>
                    </a:cxn>
                    <a:cxn ang="T179">
                      <a:pos x="T114" y="T115"/>
                    </a:cxn>
                    <a:cxn ang="T180">
                      <a:pos x="T116" y="T117"/>
                    </a:cxn>
                    <a:cxn ang="T181">
                      <a:pos x="T118" y="T119"/>
                    </a:cxn>
                    <a:cxn ang="T182">
                      <a:pos x="T120" y="T121"/>
                    </a:cxn>
                  </a:cxnLst>
                  <a:rect l="T183" t="T184" r="T185" b="T186"/>
                  <a:pathLst>
                    <a:path w="282" h="253">
                      <a:moveTo>
                        <a:pt x="235" y="78"/>
                      </a:moveTo>
                      <a:lnTo>
                        <a:pt x="248" y="92"/>
                      </a:lnTo>
                      <a:lnTo>
                        <a:pt x="255" y="108"/>
                      </a:lnTo>
                      <a:lnTo>
                        <a:pt x="259" y="125"/>
                      </a:lnTo>
                      <a:lnTo>
                        <a:pt x="259" y="144"/>
                      </a:lnTo>
                      <a:lnTo>
                        <a:pt x="257" y="159"/>
                      </a:lnTo>
                      <a:lnTo>
                        <a:pt x="252" y="171"/>
                      </a:lnTo>
                      <a:lnTo>
                        <a:pt x="244" y="184"/>
                      </a:lnTo>
                      <a:lnTo>
                        <a:pt x="236" y="194"/>
                      </a:lnTo>
                      <a:lnTo>
                        <a:pt x="225" y="206"/>
                      </a:lnTo>
                      <a:lnTo>
                        <a:pt x="215" y="215"/>
                      </a:lnTo>
                      <a:lnTo>
                        <a:pt x="204" y="225"/>
                      </a:lnTo>
                      <a:lnTo>
                        <a:pt x="194" y="236"/>
                      </a:lnTo>
                      <a:lnTo>
                        <a:pt x="191" y="239"/>
                      </a:lnTo>
                      <a:lnTo>
                        <a:pt x="190" y="242"/>
                      </a:lnTo>
                      <a:lnTo>
                        <a:pt x="191" y="246"/>
                      </a:lnTo>
                      <a:lnTo>
                        <a:pt x="194" y="249"/>
                      </a:lnTo>
                      <a:lnTo>
                        <a:pt x="197" y="252"/>
                      </a:lnTo>
                      <a:lnTo>
                        <a:pt x="201" y="253"/>
                      </a:lnTo>
                      <a:lnTo>
                        <a:pt x="205" y="252"/>
                      </a:lnTo>
                      <a:lnTo>
                        <a:pt x="209" y="249"/>
                      </a:lnTo>
                      <a:lnTo>
                        <a:pt x="232" y="234"/>
                      </a:lnTo>
                      <a:lnTo>
                        <a:pt x="251" y="215"/>
                      </a:lnTo>
                      <a:lnTo>
                        <a:pt x="267" y="192"/>
                      </a:lnTo>
                      <a:lnTo>
                        <a:pt x="278" y="168"/>
                      </a:lnTo>
                      <a:lnTo>
                        <a:pt x="282" y="141"/>
                      </a:lnTo>
                      <a:lnTo>
                        <a:pt x="279" y="116"/>
                      </a:lnTo>
                      <a:lnTo>
                        <a:pt x="270" y="92"/>
                      </a:lnTo>
                      <a:lnTo>
                        <a:pt x="251" y="70"/>
                      </a:lnTo>
                      <a:lnTo>
                        <a:pt x="237" y="59"/>
                      </a:lnTo>
                      <a:lnTo>
                        <a:pt x="221" y="48"/>
                      </a:lnTo>
                      <a:lnTo>
                        <a:pt x="202" y="39"/>
                      </a:lnTo>
                      <a:lnTo>
                        <a:pt x="183" y="31"/>
                      </a:lnTo>
                      <a:lnTo>
                        <a:pt x="163" y="24"/>
                      </a:lnTo>
                      <a:lnTo>
                        <a:pt x="142" y="18"/>
                      </a:lnTo>
                      <a:lnTo>
                        <a:pt x="122" y="13"/>
                      </a:lnTo>
                      <a:lnTo>
                        <a:pt x="101" y="8"/>
                      </a:lnTo>
                      <a:lnTo>
                        <a:pt x="82" y="5"/>
                      </a:lnTo>
                      <a:lnTo>
                        <a:pt x="63" y="2"/>
                      </a:lnTo>
                      <a:lnTo>
                        <a:pt x="47" y="0"/>
                      </a:lnTo>
                      <a:lnTo>
                        <a:pt x="32" y="0"/>
                      </a:lnTo>
                      <a:lnTo>
                        <a:pt x="19" y="0"/>
                      </a:lnTo>
                      <a:lnTo>
                        <a:pt x="10" y="1"/>
                      </a:lnTo>
                      <a:lnTo>
                        <a:pt x="4" y="4"/>
                      </a:lnTo>
                      <a:lnTo>
                        <a:pt x="0" y="6"/>
                      </a:lnTo>
                      <a:lnTo>
                        <a:pt x="12" y="8"/>
                      </a:lnTo>
                      <a:lnTo>
                        <a:pt x="25" y="9"/>
                      </a:lnTo>
                      <a:lnTo>
                        <a:pt x="38" y="12"/>
                      </a:lnTo>
                      <a:lnTo>
                        <a:pt x="52" y="14"/>
                      </a:lnTo>
                      <a:lnTo>
                        <a:pt x="67" y="16"/>
                      </a:lnTo>
                      <a:lnTo>
                        <a:pt x="82" y="18"/>
                      </a:lnTo>
                      <a:lnTo>
                        <a:pt x="97" y="22"/>
                      </a:lnTo>
                      <a:lnTo>
                        <a:pt x="114" y="25"/>
                      </a:lnTo>
                      <a:lnTo>
                        <a:pt x="129" y="30"/>
                      </a:lnTo>
                      <a:lnTo>
                        <a:pt x="146" y="35"/>
                      </a:lnTo>
                      <a:lnTo>
                        <a:pt x="162" y="40"/>
                      </a:lnTo>
                      <a:lnTo>
                        <a:pt x="177" y="46"/>
                      </a:lnTo>
                      <a:lnTo>
                        <a:pt x="192" y="53"/>
                      </a:lnTo>
                      <a:lnTo>
                        <a:pt x="208" y="60"/>
                      </a:lnTo>
                      <a:lnTo>
                        <a:pt x="222" y="69"/>
                      </a:lnTo>
                      <a:lnTo>
                        <a:pt x="235" y="7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pt-BR"/>
                </a:p>
              </p:txBody>
            </p:sp>
            <p:sp>
              <p:nvSpPr>
                <p:cNvPr id="856" name="Freeform 763"/>
                <p:cNvSpPr>
                  <a:spLocks/>
                </p:cNvSpPr>
                <p:nvPr/>
              </p:nvSpPr>
              <p:spPr bwMode="auto">
                <a:xfrm>
                  <a:off x="5030" y="2680"/>
                  <a:ext cx="40" cy="54"/>
                </a:xfrm>
                <a:custGeom>
                  <a:avLst/>
                  <a:gdLst>
                    <a:gd name="T0" fmla="*/ 0 w 115"/>
                    <a:gd name="T1" fmla="*/ 0 h 236"/>
                    <a:gd name="T2" fmla="*/ 0 w 115"/>
                    <a:gd name="T3" fmla="*/ 0 h 236"/>
                    <a:gd name="T4" fmla="*/ 0 w 115"/>
                    <a:gd name="T5" fmla="*/ 0 h 236"/>
                    <a:gd name="T6" fmla="*/ 0 w 115"/>
                    <a:gd name="T7" fmla="*/ 0 h 236"/>
                    <a:gd name="T8" fmla="*/ 0 w 115"/>
                    <a:gd name="T9" fmla="*/ 0 h 236"/>
                    <a:gd name="T10" fmla="*/ 0 w 115"/>
                    <a:gd name="T11" fmla="*/ 0 h 236"/>
                    <a:gd name="T12" fmla="*/ 0 w 115"/>
                    <a:gd name="T13" fmla="*/ 0 h 236"/>
                    <a:gd name="T14" fmla="*/ 0 w 115"/>
                    <a:gd name="T15" fmla="*/ 0 h 236"/>
                    <a:gd name="T16" fmla="*/ 0 w 115"/>
                    <a:gd name="T17" fmla="*/ 0 h 236"/>
                    <a:gd name="T18" fmla="*/ 0 w 115"/>
                    <a:gd name="T19" fmla="*/ 0 h 236"/>
                    <a:gd name="T20" fmla="*/ 0 w 115"/>
                    <a:gd name="T21" fmla="*/ 0 h 236"/>
                    <a:gd name="T22" fmla="*/ 0 w 115"/>
                    <a:gd name="T23" fmla="*/ 0 h 236"/>
                    <a:gd name="T24" fmla="*/ 0 w 115"/>
                    <a:gd name="T25" fmla="*/ 0 h 236"/>
                    <a:gd name="T26" fmla="*/ 0 w 115"/>
                    <a:gd name="T27" fmla="*/ 0 h 236"/>
                    <a:gd name="T28" fmla="*/ 0 w 115"/>
                    <a:gd name="T29" fmla="*/ 0 h 236"/>
                    <a:gd name="T30" fmla="*/ 0 w 115"/>
                    <a:gd name="T31" fmla="*/ 0 h 236"/>
                    <a:gd name="T32" fmla="*/ 0 w 115"/>
                    <a:gd name="T33" fmla="*/ 0 h 236"/>
                    <a:gd name="T34" fmla="*/ 0 w 115"/>
                    <a:gd name="T35" fmla="*/ 0 h 236"/>
                    <a:gd name="T36" fmla="*/ 0 w 115"/>
                    <a:gd name="T37" fmla="*/ 0 h 236"/>
                    <a:gd name="T38" fmla="*/ 0 w 115"/>
                    <a:gd name="T39" fmla="*/ 0 h 236"/>
                    <a:gd name="T40" fmla="*/ 0 w 115"/>
                    <a:gd name="T41" fmla="*/ 0 h 236"/>
                    <a:gd name="T42" fmla="*/ 0 w 115"/>
                    <a:gd name="T43" fmla="*/ 0 h 236"/>
                    <a:gd name="T44" fmla="*/ 0 w 115"/>
                    <a:gd name="T45" fmla="*/ 0 h 236"/>
                    <a:gd name="T46" fmla="*/ 0 w 115"/>
                    <a:gd name="T47" fmla="*/ 0 h 236"/>
                    <a:gd name="T48" fmla="*/ 0 w 115"/>
                    <a:gd name="T49" fmla="*/ 0 h 236"/>
                    <a:gd name="T50" fmla="*/ 0 w 115"/>
                    <a:gd name="T51" fmla="*/ 0 h 236"/>
                    <a:gd name="T52" fmla="*/ 0 w 115"/>
                    <a:gd name="T53" fmla="*/ 0 h 236"/>
                    <a:gd name="T54" fmla="*/ 0 w 115"/>
                    <a:gd name="T55" fmla="*/ 0 h 236"/>
                    <a:gd name="T56" fmla="*/ 0 w 115"/>
                    <a:gd name="T57" fmla="*/ 0 h 236"/>
                    <a:gd name="T58" fmla="*/ 0 w 115"/>
                    <a:gd name="T59" fmla="*/ 0 h 236"/>
                    <a:gd name="T60" fmla="*/ 0 w 115"/>
                    <a:gd name="T61" fmla="*/ 0 h 236"/>
                    <a:gd name="T62" fmla="*/ 0 w 115"/>
                    <a:gd name="T63" fmla="*/ 0 h 236"/>
                    <a:gd name="T64" fmla="*/ 0 w 115"/>
                    <a:gd name="T65" fmla="*/ 0 h 236"/>
                    <a:gd name="T66" fmla="*/ 0 w 115"/>
                    <a:gd name="T67" fmla="*/ 0 h 236"/>
                    <a:gd name="T68" fmla="*/ 0 w 115"/>
                    <a:gd name="T69" fmla="*/ 0 h 236"/>
                    <a:gd name="T70" fmla="*/ 0 w 115"/>
                    <a:gd name="T71" fmla="*/ 0 h 236"/>
                    <a:gd name="T72" fmla="*/ 0 w 115"/>
                    <a:gd name="T73" fmla="*/ 0 h 236"/>
                    <a:gd name="T74" fmla="*/ 0 w 115"/>
                    <a:gd name="T75" fmla="*/ 0 h 236"/>
                    <a:gd name="T76" fmla="*/ 0 w 115"/>
                    <a:gd name="T77" fmla="*/ 0 h 236"/>
                    <a:gd name="T78" fmla="*/ 0 w 115"/>
                    <a:gd name="T79" fmla="*/ 0 h 236"/>
                    <a:gd name="T80" fmla="*/ 0 w 115"/>
                    <a:gd name="T81" fmla="*/ 0 h 2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w 115"/>
                    <a:gd name="T124" fmla="*/ 0 h 236"/>
                    <a:gd name="T125" fmla="*/ 115 w 115"/>
                    <a:gd name="T126" fmla="*/ 236 h 236"/>
                  </a:gdLst>
                  <a:ahLst/>
                  <a:cxnLst>
                    <a:cxn ang="T82">
                      <a:pos x="T0" y="T1"/>
                    </a:cxn>
                    <a:cxn ang="T83">
                      <a:pos x="T2" y="T3"/>
                    </a:cxn>
                    <a:cxn ang="T84">
                      <a:pos x="T4" y="T5"/>
                    </a:cxn>
                    <a:cxn ang="T85">
                      <a:pos x="T6" y="T7"/>
                    </a:cxn>
                    <a:cxn ang="T86">
                      <a:pos x="T8" y="T9"/>
                    </a:cxn>
                    <a:cxn ang="T87">
                      <a:pos x="T10" y="T11"/>
                    </a:cxn>
                    <a:cxn ang="T88">
                      <a:pos x="T12" y="T13"/>
                    </a:cxn>
                    <a:cxn ang="T89">
                      <a:pos x="T14" y="T15"/>
                    </a:cxn>
                    <a:cxn ang="T90">
                      <a:pos x="T16" y="T17"/>
                    </a:cxn>
                    <a:cxn ang="T91">
                      <a:pos x="T18" y="T19"/>
                    </a:cxn>
                    <a:cxn ang="T92">
                      <a:pos x="T20" y="T21"/>
                    </a:cxn>
                    <a:cxn ang="T93">
                      <a:pos x="T22" y="T23"/>
                    </a:cxn>
                    <a:cxn ang="T94">
                      <a:pos x="T24" y="T25"/>
                    </a:cxn>
                    <a:cxn ang="T95">
                      <a:pos x="T26" y="T27"/>
                    </a:cxn>
                    <a:cxn ang="T96">
                      <a:pos x="T28" y="T29"/>
                    </a:cxn>
                    <a:cxn ang="T97">
                      <a:pos x="T30" y="T31"/>
                    </a:cxn>
                    <a:cxn ang="T98">
                      <a:pos x="T32" y="T33"/>
                    </a:cxn>
                    <a:cxn ang="T99">
                      <a:pos x="T34" y="T35"/>
                    </a:cxn>
                    <a:cxn ang="T100">
                      <a:pos x="T36" y="T37"/>
                    </a:cxn>
                    <a:cxn ang="T101">
                      <a:pos x="T38" y="T39"/>
                    </a:cxn>
                    <a:cxn ang="T102">
                      <a:pos x="T40" y="T41"/>
                    </a:cxn>
                    <a:cxn ang="T103">
                      <a:pos x="T42" y="T43"/>
                    </a:cxn>
                    <a:cxn ang="T104">
                      <a:pos x="T44" y="T45"/>
                    </a:cxn>
                    <a:cxn ang="T105">
                      <a:pos x="T46" y="T47"/>
                    </a:cxn>
                    <a:cxn ang="T106">
                      <a:pos x="T48" y="T49"/>
                    </a:cxn>
                    <a:cxn ang="T107">
                      <a:pos x="T50" y="T51"/>
                    </a:cxn>
                    <a:cxn ang="T108">
                      <a:pos x="T52" y="T53"/>
                    </a:cxn>
                    <a:cxn ang="T109">
                      <a:pos x="T54" y="T55"/>
                    </a:cxn>
                    <a:cxn ang="T110">
                      <a:pos x="T56" y="T57"/>
                    </a:cxn>
                    <a:cxn ang="T111">
                      <a:pos x="T58" y="T59"/>
                    </a:cxn>
                    <a:cxn ang="T112">
                      <a:pos x="T60" y="T61"/>
                    </a:cxn>
                    <a:cxn ang="T113">
                      <a:pos x="T62" y="T63"/>
                    </a:cxn>
                    <a:cxn ang="T114">
                      <a:pos x="T64" y="T65"/>
                    </a:cxn>
                    <a:cxn ang="T115">
                      <a:pos x="T66" y="T67"/>
                    </a:cxn>
                    <a:cxn ang="T116">
                      <a:pos x="T68" y="T69"/>
                    </a:cxn>
                    <a:cxn ang="T117">
                      <a:pos x="T70" y="T71"/>
                    </a:cxn>
                    <a:cxn ang="T118">
                      <a:pos x="T72" y="T73"/>
                    </a:cxn>
                    <a:cxn ang="T119">
                      <a:pos x="T74" y="T75"/>
                    </a:cxn>
                    <a:cxn ang="T120">
                      <a:pos x="T76" y="T77"/>
                    </a:cxn>
                    <a:cxn ang="T121">
                      <a:pos x="T78" y="T79"/>
                    </a:cxn>
                    <a:cxn ang="T122">
                      <a:pos x="T80" y="T81"/>
                    </a:cxn>
                  </a:cxnLst>
                  <a:rect l="T123" t="T124" r="T125" b="T126"/>
                  <a:pathLst>
                    <a:path w="115" h="236">
                      <a:moveTo>
                        <a:pt x="0" y="128"/>
                      </a:moveTo>
                      <a:lnTo>
                        <a:pt x="0" y="148"/>
                      </a:lnTo>
                      <a:lnTo>
                        <a:pt x="5" y="166"/>
                      </a:lnTo>
                      <a:lnTo>
                        <a:pt x="13" y="184"/>
                      </a:lnTo>
                      <a:lnTo>
                        <a:pt x="24" y="198"/>
                      </a:lnTo>
                      <a:lnTo>
                        <a:pt x="39" y="211"/>
                      </a:lnTo>
                      <a:lnTo>
                        <a:pt x="55" y="223"/>
                      </a:lnTo>
                      <a:lnTo>
                        <a:pt x="74" y="231"/>
                      </a:lnTo>
                      <a:lnTo>
                        <a:pt x="92" y="235"/>
                      </a:lnTo>
                      <a:lnTo>
                        <a:pt x="98" y="236"/>
                      </a:lnTo>
                      <a:lnTo>
                        <a:pt x="104" y="234"/>
                      </a:lnTo>
                      <a:lnTo>
                        <a:pt x="109" y="231"/>
                      </a:lnTo>
                      <a:lnTo>
                        <a:pt x="111" y="226"/>
                      </a:lnTo>
                      <a:lnTo>
                        <a:pt x="111" y="220"/>
                      </a:lnTo>
                      <a:lnTo>
                        <a:pt x="110" y="215"/>
                      </a:lnTo>
                      <a:lnTo>
                        <a:pt x="107" y="210"/>
                      </a:lnTo>
                      <a:lnTo>
                        <a:pt x="101" y="208"/>
                      </a:lnTo>
                      <a:lnTo>
                        <a:pt x="82" y="201"/>
                      </a:lnTo>
                      <a:lnTo>
                        <a:pt x="64" y="192"/>
                      </a:lnTo>
                      <a:lnTo>
                        <a:pt x="50" y="179"/>
                      </a:lnTo>
                      <a:lnTo>
                        <a:pt x="40" y="165"/>
                      </a:lnTo>
                      <a:lnTo>
                        <a:pt x="33" y="148"/>
                      </a:lnTo>
                      <a:lnTo>
                        <a:pt x="29" y="130"/>
                      </a:lnTo>
                      <a:lnTo>
                        <a:pt x="29" y="110"/>
                      </a:lnTo>
                      <a:lnTo>
                        <a:pt x="35" y="89"/>
                      </a:lnTo>
                      <a:lnTo>
                        <a:pt x="43" y="74"/>
                      </a:lnTo>
                      <a:lnTo>
                        <a:pt x="56" y="60"/>
                      </a:lnTo>
                      <a:lnTo>
                        <a:pt x="70" y="46"/>
                      </a:lnTo>
                      <a:lnTo>
                        <a:pt x="85" y="33"/>
                      </a:lnTo>
                      <a:lnTo>
                        <a:pt x="98" y="23"/>
                      </a:lnTo>
                      <a:lnTo>
                        <a:pt x="109" y="12"/>
                      </a:lnTo>
                      <a:lnTo>
                        <a:pt x="115" y="6"/>
                      </a:lnTo>
                      <a:lnTo>
                        <a:pt x="115" y="0"/>
                      </a:lnTo>
                      <a:lnTo>
                        <a:pt x="102" y="4"/>
                      </a:lnTo>
                      <a:lnTo>
                        <a:pt x="85" y="12"/>
                      </a:lnTo>
                      <a:lnTo>
                        <a:pt x="68" y="26"/>
                      </a:lnTo>
                      <a:lnTo>
                        <a:pt x="49" y="42"/>
                      </a:lnTo>
                      <a:lnTo>
                        <a:pt x="32" y="61"/>
                      </a:lnTo>
                      <a:lnTo>
                        <a:pt x="17" y="82"/>
                      </a:lnTo>
                      <a:lnTo>
                        <a:pt x="6" y="105"/>
                      </a:lnTo>
                      <a:lnTo>
                        <a:pt x="0" y="12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pt-BR"/>
                </a:p>
              </p:txBody>
            </p:sp>
            <p:sp>
              <p:nvSpPr>
                <p:cNvPr id="857" name="Freeform 764"/>
                <p:cNvSpPr>
                  <a:spLocks/>
                </p:cNvSpPr>
                <p:nvPr/>
              </p:nvSpPr>
              <p:spPr bwMode="auto">
                <a:xfrm>
                  <a:off x="5311" y="2643"/>
                  <a:ext cx="87" cy="73"/>
                </a:xfrm>
                <a:custGeom>
                  <a:avLst/>
                  <a:gdLst>
                    <a:gd name="T0" fmla="*/ 0 w 245"/>
                    <a:gd name="T1" fmla="*/ 0 h 310"/>
                    <a:gd name="T2" fmla="*/ 0 w 245"/>
                    <a:gd name="T3" fmla="*/ 0 h 310"/>
                    <a:gd name="T4" fmla="*/ 0 w 245"/>
                    <a:gd name="T5" fmla="*/ 0 h 310"/>
                    <a:gd name="T6" fmla="*/ 0 w 245"/>
                    <a:gd name="T7" fmla="*/ 0 h 310"/>
                    <a:gd name="T8" fmla="*/ 0 w 245"/>
                    <a:gd name="T9" fmla="*/ 0 h 310"/>
                    <a:gd name="T10" fmla="*/ 0 w 245"/>
                    <a:gd name="T11" fmla="*/ 0 h 310"/>
                    <a:gd name="T12" fmla="*/ 0 w 245"/>
                    <a:gd name="T13" fmla="*/ 0 h 310"/>
                    <a:gd name="T14" fmla="*/ 0 w 245"/>
                    <a:gd name="T15" fmla="*/ 0 h 310"/>
                    <a:gd name="T16" fmla="*/ 0 w 245"/>
                    <a:gd name="T17" fmla="*/ 0 h 310"/>
                    <a:gd name="T18" fmla="*/ 0 w 245"/>
                    <a:gd name="T19" fmla="*/ 0 h 310"/>
                    <a:gd name="T20" fmla="*/ 0 w 245"/>
                    <a:gd name="T21" fmla="*/ 0 h 310"/>
                    <a:gd name="T22" fmla="*/ 0 w 245"/>
                    <a:gd name="T23" fmla="*/ 0 h 310"/>
                    <a:gd name="T24" fmla="*/ 0 w 245"/>
                    <a:gd name="T25" fmla="*/ 0 h 310"/>
                    <a:gd name="T26" fmla="*/ 0 w 245"/>
                    <a:gd name="T27" fmla="*/ 0 h 310"/>
                    <a:gd name="T28" fmla="*/ 0 w 245"/>
                    <a:gd name="T29" fmla="*/ 0 h 310"/>
                    <a:gd name="T30" fmla="*/ 0 w 245"/>
                    <a:gd name="T31" fmla="*/ 0 h 310"/>
                    <a:gd name="T32" fmla="*/ 0 w 245"/>
                    <a:gd name="T33" fmla="*/ 0 h 310"/>
                    <a:gd name="T34" fmla="*/ 0 w 245"/>
                    <a:gd name="T35" fmla="*/ 0 h 310"/>
                    <a:gd name="T36" fmla="*/ 0 w 245"/>
                    <a:gd name="T37" fmla="*/ 0 h 310"/>
                    <a:gd name="T38" fmla="*/ 0 w 245"/>
                    <a:gd name="T39" fmla="*/ 0 h 310"/>
                    <a:gd name="T40" fmla="*/ 0 w 245"/>
                    <a:gd name="T41" fmla="*/ 0 h 310"/>
                    <a:gd name="T42" fmla="*/ 0 w 245"/>
                    <a:gd name="T43" fmla="*/ 0 h 310"/>
                    <a:gd name="T44" fmla="*/ 0 w 245"/>
                    <a:gd name="T45" fmla="*/ 0 h 310"/>
                    <a:gd name="T46" fmla="*/ 0 w 245"/>
                    <a:gd name="T47" fmla="*/ 0 h 310"/>
                    <a:gd name="T48" fmla="*/ 0 w 245"/>
                    <a:gd name="T49" fmla="*/ 0 h 310"/>
                    <a:gd name="T50" fmla="*/ 0 w 245"/>
                    <a:gd name="T51" fmla="*/ 0 h 310"/>
                    <a:gd name="T52" fmla="*/ 0 w 245"/>
                    <a:gd name="T53" fmla="*/ 0 h 310"/>
                    <a:gd name="T54" fmla="*/ 0 w 245"/>
                    <a:gd name="T55" fmla="*/ 0 h 310"/>
                    <a:gd name="T56" fmla="*/ 0 w 245"/>
                    <a:gd name="T57" fmla="*/ 0 h 310"/>
                    <a:gd name="T58" fmla="*/ 0 w 245"/>
                    <a:gd name="T59" fmla="*/ 0 h 310"/>
                    <a:gd name="T60" fmla="*/ 0 w 245"/>
                    <a:gd name="T61" fmla="*/ 0 h 310"/>
                    <a:gd name="T62" fmla="*/ 0 w 245"/>
                    <a:gd name="T63" fmla="*/ 0 h 310"/>
                    <a:gd name="T64" fmla="*/ 0 w 245"/>
                    <a:gd name="T65" fmla="*/ 0 h 310"/>
                    <a:gd name="T66" fmla="*/ 0 w 245"/>
                    <a:gd name="T67" fmla="*/ 0 h 310"/>
                    <a:gd name="T68" fmla="*/ 0 w 245"/>
                    <a:gd name="T69" fmla="*/ 0 h 310"/>
                    <a:gd name="T70" fmla="*/ 0 w 245"/>
                    <a:gd name="T71" fmla="*/ 0 h 310"/>
                    <a:gd name="T72" fmla="*/ 0 w 245"/>
                    <a:gd name="T73" fmla="*/ 0 h 310"/>
                    <a:gd name="T74" fmla="*/ 0 w 245"/>
                    <a:gd name="T75" fmla="*/ 0 h 310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w 245"/>
                    <a:gd name="T115" fmla="*/ 0 h 310"/>
                    <a:gd name="T116" fmla="*/ 245 w 245"/>
                    <a:gd name="T117" fmla="*/ 310 h 310"/>
                  </a:gdLst>
                  <a:ahLst/>
                  <a:cxnLst>
                    <a:cxn ang="T76">
                      <a:pos x="T0" y="T1"/>
                    </a:cxn>
                    <a:cxn ang="T77">
                      <a:pos x="T2" y="T3"/>
                    </a:cxn>
                    <a:cxn ang="T78">
                      <a:pos x="T4" y="T5"/>
                    </a:cxn>
                    <a:cxn ang="T79">
                      <a:pos x="T6" y="T7"/>
                    </a:cxn>
                    <a:cxn ang="T80">
                      <a:pos x="T8" y="T9"/>
                    </a:cxn>
                    <a:cxn ang="T81">
                      <a:pos x="T10" y="T11"/>
                    </a:cxn>
                    <a:cxn ang="T82">
                      <a:pos x="T12" y="T13"/>
                    </a:cxn>
                    <a:cxn ang="T83">
                      <a:pos x="T14" y="T15"/>
                    </a:cxn>
                    <a:cxn ang="T84">
                      <a:pos x="T16" y="T17"/>
                    </a:cxn>
                    <a:cxn ang="T85">
                      <a:pos x="T18" y="T19"/>
                    </a:cxn>
                    <a:cxn ang="T86">
                      <a:pos x="T20" y="T21"/>
                    </a:cxn>
                    <a:cxn ang="T87">
                      <a:pos x="T22" y="T23"/>
                    </a:cxn>
                    <a:cxn ang="T88">
                      <a:pos x="T24" y="T25"/>
                    </a:cxn>
                    <a:cxn ang="T89">
                      <a:pos x="T26" y="T27"/>
                    </a:cxn>
                    <a:cxn ang="T90">
                      <a:pos x="T28" y="T29"/>
                    </a:cxn>
                    <a:cxn ang="T91">
                      <a:pos x="T30" y="T31"/>
                    </a:cxn>
                    <a:cxn ang="T92">
                      <a:pos x="T32" y="T33"/>
                    </a:cxn>
                    <a:cxn ang="T93">
                      <a:pos x="T34" y="T35"/>
                    </a:cxn>
                    <a:cxn ang="T94">
                      <a:pos x="T36" y="T37"/>
                    </a:cxn>
                    <a:cxn ang="T95">
                      <a:pos x="T38" y="T39"/>
                    </a:cxn>
                    <a:cxn ang="T96">
                      <a:pos x="T40" y="T41"/>
                    </a:cxn>
                    <a:cxn ang="T97">
                      <a:pos x="T42" y="T43"/>
                    </a:cxn>
                    <a:cxn ang="T98">
                      <a:pos x="T44" y="T45"/>
                    </a:cxn>
                    <a:cxn ang="T99">
                      <a:pos x="T46" y="T47"/>
                    </a:cxn>
                    <a:cxn ang="T100">
                      <a:pos x="T48" y="T49"/>
                    </a:cxn>
                    <a:cxn ang="T101">
                      <a:pos x="T50" y="T51"/>
                    </a:cxn>
                    <a:cxn ang="T102">
                      <a:pos x="T52" y="T53"/>
                    </a:cxn>
                    <a:cxn ang="T103">
                      <a:pos x="T54" y="T55"/>
                    </a:cxn>
                    <a:cxn ang="T104">
                      <a:pos x="T56" y="T57"/>
                    </a:cxn>
                    <a:cxn ang="T105">
                      <a:pos x="T58" y="T59"/>
                    </a:cxn>
                    <a:cxn ang="T106">
                      <a:pos x="T60" y="T61"/>
                    </a:cxn>
                    <a:cxn ang="T107">
                      <a:pos x="T62" y="T63"/>
                    </a:cxn>
                    <a:cxn ang="T108">
                      <a:pos x="T64" y="T65"/>
                    </a:cxn>
                    <a:cxn ang="T109">
                      <a:pos x="T66" y="T67"/>
                    </a:cxn>
                    <a:cxn ang="T110">
                      <a:pos x="T68" y="T69"/>
                    </a:cxn>
                    <a:cxn ang="T111">
                      <a:pos x="T70" y="T71"/>
                    </a:cxn>
                    <a:cxn ang="T112">
                      <a:pos x="T72" y="T73"/>
                    </a:cxn>
                    <a:cxn ang="T113">
                      <a:pos x="T74" y="T75"/>
                    </a:cxn>
                  </a:cxnLst>
                  <a:rect l="T114" t="T115" r="T116" b="T117"/>
                  <a:pathLst>
                    <a:path w="245" h="310">
                      <a:moveTo>
                        <a:pt x="200" y="116"/>
                      </a:moveTo>
                      <a:lnTo>
                        <a:pt x="208" y="124"/>
                      </a:lnTo>
                      <a:lnTo>
                        <a:pt x="214" y="133"/>
                      </a:lnTo>
                      <a:lnTo>
                        <a:pt x="220" y="144"/>
                      </a:lnTo>
                      <a:lnTo>
                        <a:pt x="223" y="154"/>
                      </a:lnTo>
                      <a:lnTo>
                        <a:pt x="226" y="164"/>
                      </a:lnTo>
                      <a:lnTo>
                        <a:pt x="224" y="176"/>
                      </a:lnTo>
                      <a:lnTo>
                        <a:pt x="222" y="187"/>
                      </a:lnTo>
                      <a:lnTo>
                        <a:pt x="216" y="198"/>
                      </a:lnTo>
                      <a:lnTo>
                        <a:pt x="208" y="209"/>
                      </a:lnTo>
                      <a:lnTo>
                        <a:pt x="199" y="219"/>
                      </a:lnTo>
                      <a:lnTo>
                        <a:pt x="188" y="229"/>
                      </a:lnTo>
                      <a:lnTo>
                        <a:pt x="177" y="238"/>
                      </a:lnTo>
                      <a:lnTo>
                        <a:pt x="166" y="246"/>
                      </a:lnTo>
                      <a:lnTo>
                        <a:pt x="154" y="255"/>
                      </a:lnTo>
                      <a:lnTo>
                        <a:pt x="142" y="264"/>
                      </a:lnTo>
                      <a:lnTo>
                        <a:pt x="132" y="275"/>
                      </a:lnTo>
                      <a:lnTo>
                        <a:pt x="128" y="278"/>
                      </a:lnTo>
                      <a:lnTo>
                        <a:pt x="126" y="283"/>
                      </a:lnTo>
                      <a:lnTo>
                        <a:pt x="124" y="287"/>
                      </a:lnTo>
                      <a:lnTo>
                        <a:pt x="121" y="292"/>
                      </a:lnTo>
                      <a:lnTo>
                        <a:pt x="120" y="296"/>
                      </a:lnTo>
                      <a:lnTo>
                        <a:pt x="120" y="301"/>
                      </a:lnTo>
                      <a:lnTo>
                        <a:pt x="122" y="306"/>
                      </a:lnTo>
                      <a:lnTo>
                        <a:pt x="126" y="309"/>
                      </a:lnTo>
                      <a:lnTo>
                        <a:pt x="131" y="310"/>
                      </a:lnTo>
                      <a:lnTo>
                        <a:pt x="135" y="310"/>
                      </a:lnTo>
                      <a:lnTo>
                        <a:pt x="139" y="309"/>
                      </a:lnTo>
                      <a:lnTo>
                        <a:pt x="142" y="306"/>
                      </a:lnTo>
                      <a:lnTo>
                        <a:pt x="154" y="292"/>
                      </a:lnTo>
                      <a:lnTo>
                        <a:pt x="167" y="280"/>
                      </a:lnTo>
                      <a:lnTo>
                        <a:pt x="180" y="269"/>
                      </a:lnTo>
                      <a:lnTo>
                        <a:pt x="194" y="257"/>
                      </a:lnTo>
                      <a:lnTo>
                        <a:pt x="207" y="246"/>
                      </a:lnTo>
                      <a:lnTo>
                        <a:pt x="220" y="233"/>
                      </a:lnTo>
                      <a:lnTo>
                        <a:pt x="230" y="219"/>
                      </a:lnTo>
                      <a:lnTo>
                        <a:pt x="238" y="204"/>
                      </a:lnTo>
                      <a:lnTo>
                        <a:pt x="244" y="186"/>
                      </a:lnTo>
                      <a:lnTo>
                        <a:pt x="245" y="169"/>
                      </a:lnTo>
                      <a:lnTo>
                        <a:pt x="243" y="152"/>
                      </a:lnTo>
                      <a:lnTo>
                        <a:pt x="237" y="134"/>
                      </a:lnTo>
                      <a:lnTo>
                        <a:pt x="228" y="119"/>
                      </a:lnTo>
                      <a:lnTo>
                        <a:pt x="217" y="105"/>
                      </a:lnTo>
                      <a:lnTo>
                        <a:pt x="203" y="93"/>
                      </a:lnTo>
                      <a:lnTo>
                        <a:pt x="188" y="83"/>
                      </a:lnTo>
                      <a:lnTo>
                        <a:pt x="176" y="76"/>
                      </a:lnTo>
                      <a:lnTo>
                        <a:pt x="163" y="69"/>
                      </a:lnTo>
                      <a:lnTo>
                        <a:pt x="151" y="61"/>
                      </a:lnTo>
                      <a:lnTo>
                        <a:pt x="136" y="54"/>
                      </a:lnTo>
                      <a:lnTo>
                        <a:pt x="122" y="46"/>
                      </a:lnTo>
                      <a:lnTo>
                        <a:pt x="107" y="39"/>
                      </a:lnTo>
                      <a:lnTo>
                        <a:pt x="93" y="31"/>
                      </a:lnTo>
                      <a:lnTo>
                        <a:pt x="79" y="24"/>
                      </a:lnTo>
                      <a:lnTo>
                        <a:pt x="66" y="18"/>
                      </a:lnTo>
                      <a:lnTo>
                        <a:pt x="53" y="13"/>
                      </a:lnTo>
                      <a:lnTo>
                        <a:pt x="40" y="8"/>
                      </a:lnTo>
                      <a:lnTo>
                        <a:pt x="30" y="5"/>
                      </a:lnTo>
                      <a:lnTo>
                        <a:pt x="20" y="1"/>
                      </a:lnTo>
                      <a:lnTo>
                        <a:pt x="1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lnTo>
                        <a:pt x="11" y="8"/>
                      </a:lnTo>
                      <a:lnTo>
                        <a:pt x="23" y="14"/>
                      </a:lnTo>
                      <a:lnTo>
                        <a:pt x="36" y="20"/>
                      </a:lnTo>
                      <a:lnTo>
                        <a:pt x="47" y="25"/>
                      </a:lnTo>
                      <a:lnTo>
                        <a:pt x="60" y="31"/>
                      </a:lnTo>
                      <a:lnTo>
                        <a:pt x="73" y="37"/>
                      </a:lnTo>
                      <a:lnTo>
                        <a:pt x="86" y="44"/>
                      </a:lnTo>
                      <a:lnTo>
                        <a:pt x="99" y="51"/>
                      </a:lnTo>
                      <a:lnTo>
                        <a:pt x="113" y="57"/>
                      </a:lnTo>
                      <a:lnTo>
                        <a:pt x="126" y="64"/>
                      </a:lnTo>
                      <a:lnTo>
                        <a:pt x="139" y="71"/>
                      </a:lnTo>
                      <a:lnTo>
                        <a:pt x="152" y="79"/>
                      </a:lnTo>
                      <a:lnTo>
                        <a:pt x="165" y="88"/>
                      </a:lnTo>
                      <a:lnTo>
                        <a:pt x="176" y="96"/>
                      </a:lnTo>
                      <a:lnTo>
                        <a:pt x="188" y="106"/>
                      </a:lnTo>
                      <a:lnTo>
                        <a:pt x="200" y="11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pt-BR"/>
                </a:p>
              </p:txBody>
            </p:sp>
          </p:grpSp>
          <p:pic>
            <p:nvPicPr>
              <p:cNvPr id="845" name="Picture 765" descr="access_point_stylized_gray_small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72" y="3642"/>
                <a:ext cx="430" cy="3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662" name="Line 766"/>
            <p:cNvSpPr>
              <a:spLocks noChangeShapeType="1"/>
            </p:cNvSpPr>
            <p:nvPr/>
          </p:nvSpPr>
          <p:spPr bwMode="auto">
            <a:xfrm rot="5400000" flipV="1">
              <a:off x="5034" y="3427"/>
              <a:ext cx="2" cy="54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grpSp>
          <p:nvGrpSpPr>
            <p:cNvPr id="663" name="Group 767"/>
            <p:cNvGrpSpPr>
              <a:grpSpLocks/>
            </p:cNvGrpSpPr>
            <p:nvPr/>
          </p:nvGrpSpPr>
          <p:grpSpPr bwMode="auto">
            <a:xfrm flipH="1">
              <a:off x="3638" y="2856"/>
              <a:ext cx="261" cy="235"/>
              <a:chOff x="2839" y="3501"/>
              <a:chExt cx="755" cy="803"/>
            </a:xfrm>
          </p:grpSpPr>
          <p:pic>
            <p:nvPicPr>
              <p:cNvPr id="842" name="Picture 768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843" name="Freeform 769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pt-BR"/>
              </a:p>
            </p:txBody>
          </p:sp>
        </p:grpSp>
        <p:grpSp>
          <p:nvGrpSpPr>
            <p:cNvPr id="664" name="Group 770"/>
            <p:cNvGrpSpPr>
              <a:grpSpLocks/>
            </p:cNvGrpSpPr>
            <p:nvPr/>
          </p:nvGrpSpPr>
          <p:grpSpPr bwMode="auto">
            <a:xfrm flipH="1">
              <a:off x="3438" y="3121"/>
              <a:ext cx="304" cy="256"/>
              <a:chOff x="2839" y="3501"/>
              <a:chExt cx="755" cy="803"/>
            </a:xfrm>
          </p:grpSpPr>
          <p:pic>
            <p:nvPicPr>
              <p:cNvPr id="840" name="Picture 771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841" name="Freeform 772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pt-BR"/>
              </a:p>
            </p:txBody>
          </p:sp>
        </p:grpSp>
        <p:grpSp>
          <p:nvGrpSpPr>
            <p:cNvPr id="665" name="Group 773"/>
            <p:cNvGrpSpPr>
              <a:grpSpLocks/>
            </p:cNvGrpSpPr>
            <p:nvPr/>
          </p:nvGrpSpPr>
          <p:grpSpPr bwMode="auto">
            <a:xfrm flipH="1">
              <a:off x="3739" y="3311"/>
              <a:ext cx="269" cy="220"/>
              <a:chOff x="2839" y="3501"/>
              <a:chExt cx="755" cy="803"/>
            </a:xfrm>
          </p:grpSpPr>
          <p:pic>
            <p:nvPicPr>
              <p:cNvPr id="838" name="Picture 774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839" name="Freeform 775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pt-BR"/>
              </a:p>
            </p:txBody>
          </p:sp>
        </p:grpSp>
        <p:grpSp>
          <p:nvGrpSpPr>
            <p:cNvPr id="666" name="Group 776"/>
            <p:cNvGrpSpPr>
              <a:grpSpLocks/>
            </p:cNvGrpSpPr>
            <p:nvPr/>
          </p:nvGrpSpPr>
          <p:grpSpPr bwMode="auto">
            <a:xfrm>
              <a:off x="4126" y="3300"/>
              <a:ext cx="269" cy="221"/>
              <a:chOff x="2839" y="3501"/>
              <a:chExt cx="755" cy="803"/>
            </a:xfrm>
          </p:grpSpPr>
          <p:pic>
            <p:nvPicPr>
              <p:cNvPr id="836" name="Picture 777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837" name="Freeform 778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pt-BR"/>
              </a:p>
            </p:txBody>
          </p:sp>
        </p:grpSp>
        <p:pic>
          <p:nvPicPr>
            <p:cNvPr id="667" name="Picture 779" descr="car_icon_small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95" y="1084"/>
              <a:ext cx="535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668" name="Group 780"/>
            <p:cNvGrpSpPr>
              <a:grpSpLocks/>
            </p:cNvGrpSpPr>
            <p:nvPr/>
          </p:nvGrpSpPr>
          <p:grpSpPr bwMode="auto">
            <a:xfrm>
              <a:off x="3536" y="974"/>
              <a:ext cx="262" cy="243"/>
              <a:chOff x="2751" y="1851"/>
              <a:chExt cx="462" cy="478"/>
            </a:xfrm>
          </p:grpSpPr>
          <p:pic>
            <p:nvPicPr>
              <p:cNvPr id="834" name="Picture 781" descr="iphone_stylized_small"/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28" y="1922"/>
                <a:ext cx="152" cy="4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835" name="Picture 782" descr="antenna_radiation_stylized"/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51" y="1851"/>
                <a:ext cx="462" cy="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669" name="Group 783"/>
            <p:cNvGrpSpPr>
              <a:grpSpLocks/>
            </p:cNvGrpSpPr>
            <p:nvPr/>
          </p:nvGrpSpPr>
          <p:grpSpPr bwMode="auto">
            <a:xfrm>
              <a:off x="5191" y="3151"/>
              <a:ext cx="143" cy="303"/>
              <a:chOff x="4140" y="429"/>
              <a:chExt cx="1425" cy="2396"/>
            </a:xfrm>
          </p:grpSpPr>
          <p:sp>
            <p:nvSpPr>
              <p:cNvPr id="802" name="Freeform 784"/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7 w 354"/>
                  <a:gd name="T1" fmla="*/ 0 h 2742"/>
                  <a:gd name="T2" fmla="*/ 38 w 354"/>
                  <a:gd name="T3" fmla="*/ 55 h 2742"/>
                  <a:gd name="T4" fmla="*/ 37 w 354"/>
                  <a:gd name="T5" fmla="*/ 425 h 2742"/>
                  <a:gd name="T6" fmla="*/ 0 w 354"/>
                  <a:gd name="T7" fmla="*/ 445 h 2742"/>
                  <a:gd name="T8" fmla="*/ 7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03" name="Rectangle 785"/>
              <p:cNvSpPr>
                <a:spLocks noChangeArrowheads="1"/>
              </p:cNvSpPr>
              <p:nvPr/>
            </p:nvSpPr>
            <p:spPr bwMode="auto">
              <a:xfrm>
                <a:off x="4210" y="429"/>
                <a:ext cx="1046" cy="2285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804" name="Freeform 786"/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23 w 211"/>
                  <a:gd name="T3" fmla="*/ 36 h 2537"/>
                  <a:gd name="T4" fmla="*/ 2 w 211"/>
                  <a:gd name="T5" fmla="*/ 405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05" name="Freeform 787"/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36 w 328"/>
                  <a:gd name="T3" fmla="*/ 21 h 226"/>
                  <a:gd name="T4" fmla="*/ 36 w 328"/>
                  <a:gd name="T5" fmla="*/ 38 h 226"/>
                  <a:gd name="T6" fmla="*/ 0 w 328"/>
                  <a:gd name="T7" fmla="*/ 16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06" name="Rectangle 788"/>
              <p:cNvSpPr>
                <a:spLocks noChangeArrowheads="1"/>
              </p:cNvSpPr>
              <p:nvPr/>
            </p:nvSpPr>
            <p:spPr bwMode="auto">
              <a:xfrm>
                <a:off x="4210" y="690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grpSp>
            <p:nvGrpSpPr>
              <p:cNvPr id="807" name="Group 789"/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832" name="AutoShape 790"/>
                <p:cNvSpPr>
                  <a:spLocks noChangeArrowheads="1"/>
                </p:cNvSpPr>
                <p:nvPr/>
              </p:nvSpPr>
              <p:spPr bwMode="auto">
                <a:xfrm>
                  <a:off x="613" y="2566"/>
                  <a:ext cx="721" cy="14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pt-BR"/>
                </a:p>
              </p:txBody>
            </p:sp>
            <p:sp>
              <p:nvSpPr>
                <p:cNvPr id="833" name="AutoShape 791"/>
                <p:cNvSpPr>
                  <a:spLocks noChangeArrowheads="1"/>
                </p:cNvSpPr>
                <p:nvPr/>
              </p:nvSpPr>
              <p:spPr bwMode="auto">
                <a:xfrm>
                  <a:off x="625" y="2581"/>
                  <a:ext cx="696" cy="11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pt-BR"/>
                </a:p>
              </p:txBody>
            </p:sp>
          </p:grpSp>
          <p:sp>
            <p:nvSpPr>
              <p:cNvPr id="808" name="Rectangle 792"/>
              <p:cNvSpPr>
                <a:spLocks noChangeArrowheads="1"/>
              </p:cNvSpPr>
              <p:nvPr/>
            </p:nvSpPr>
            <p:spPr bwMode="auto">
              <a:xfrm>
                <a:off x="4220" y="1022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grpSp>
            <p:nvGrpSpPr>
              <p:cNvPr id="809" name="Group 793"/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830" name="AutoShape 794"/>
                <p:cNvSpPr>
                  <a:spLocks noChangeArrowheads="1"/>
                </p:cNvSpPr>
                <p:nvPr/>
              </p:nvSpPr>
              <p:spPr bwMode="auto">
                <a:xfrm>
                  <a:off x="615" y="2564"/>
                  <a:ext cx="721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pt-BR"/>
                </a:p>
              </p:txBody>
            </p:sp>
            <p:sp>
              <p:nvSpPr>
                <p:cNvPr id="831" name="AutoShape 795"/>
                <p:cNvSpPr>
                  <a:spLocks noChangeArrowheads="1"/>
                </p:cNvSpPr>
                <p:nvPr/>
              </p:nvSpPr>
              <p:spPr bwMode="auto">
                <a:xfrm>
                  <a:off x="628" y="2581"/>
                  <a:ext cx="696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pt-BR"/>
                </a:p>
              </p:txBody>
            </p:sp>
          </p:grpSp>
          <p:sp>
            <p:nvSpPr>
              <p:cNvPr id="810" name="Rectangle 796"/>
              <p:cNvSpPr>
                <a:spLocks noChangeArrowheads="1"/>
              </p:cNvSpPr>
              <p:nvPr/>
            </p:nvSpPr>
            <p:spPr bwMode="auto">
              <a:xfrm>
                <a:off x="4220" y="1354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811" name="Rectangle 797"/>
              <p:cNvSpPr>
                <a:spLocks noChangeArrowheads="1"/>
              </p:cNvSpPr>
              <p:nvPr/>
            </p:nvSpPr>
            <p:spPr bwMode="auto">
              <a:xfrm>
                <a:off x="4230" y="1655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grpSp>
            <p:nvGrpSpPr>
              <p:cNvPr id="812" name="Group 798"/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828" name="AutoShape 799"/>
                <p:cNvSpPr>
                  <a:spLocks noChangeArrowheads="1"/>
                </p:cNvSpPr>
                <p:nvPr/>
              </p:nvSpPr>
              <p:spPr bwMode="auto">
                <a:xfrm>
                  <a:off x="618" y="2586"/>
                  <a:ext cx="720" cy="12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pt-BR"/>
                </a:p>
              </p:txBody>
            </p:sp>
            <p:sp>
              <p:nvSpPr>
                <p:cNvPr id="829" name="AutoShape 800"/>
                <p:cNvSpPr>
                  <a:spLocks noChangeArrowheads="1"/>
                </p:cNvSpPr>
                <p:nvPr/>
              </p:nvSpPr>
              <p:spPr bwMode="auto">
                <a:xfrm>
                  <a:off x="630" y="2586"/>
                  <a:ext cx="695" cy="10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pt-BR"/>
                </a:p>
              </p:txBody>
            </p:sp>
          </p:grpSp>
          <p:sp>
            <p:nvSpPr>
              <p:cNvPr id="813" name="Freeform 801"/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36 w 328"/>
                  <a:gd name="T3" fmla="*/ 20 h 226"/>
                  <a:gd name="T4" fmla="*/ 36 w 328"/>
                  <a:gd name="T5" fmla="*/ 36 h 226"/>
                  <a:gd name="T6" fmla="*/ 0 w 328"/>
                  <a:gd name="T7" fmla="*/ 15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grpSp>
            <p:nvGrpSpPr>
              <p:cNvPr id="814" name="Group 802"/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826" name="AutoShape 803"/>
                <p:cNvSpPr>
                  <a:spLocks noChangeArrowheads="1"/>
                </p:cNvSpPr>
                <p:nvPr/>
              </p:nvSpPr>
              <p:spPr bwMode="auto">
                <a:xfrm>
                  <a:off x="613" y="2571"/>
                  <a:ext cx="732" cy="13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pt-BR"/>
                </a:p>
              </p:txBody>
            </p:sp>
            <p:sp>
              <p:nvSpPr>
                <p:cNvPr id="827" name="AutoShape 804"/>
                <p:cNvSpPr>
                  <a:spLocks noChangeArrowheads="1"/>
                </p:cNvSpPr>
                <p:nvPr/>
              </p:nvSpPr>
              <p:spPr bwMode="auto">
                <a:xfrm>
                  <a:off x="625" y="2587"/>
                  <a:ext cx="720" cy="103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pt-BR"/>
                </a:p>
              </p:txBody>
            </p:sp>
          </p:grpSp>
          <p:sp>
            <p:nvSpPr>
              <p:cNvPr id="815" name="Rectangle 805"/>
              <p:cNvSpPr>
                <a:spLocks noChangeArrowheads="1"/>
              </p:cNvSpPr>
              <p:nvPr/>
            </p:nvSpPr>
            <p:spPr bwMode="auto">
              <a:xfrm>
                <a:off x="5246" y="429"/>
                <a:ext cx="70" cy="2285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816" name="Freeform 806"/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32 w 296"/>
                  <a:gd name="T3" fmla="*/ 22 h 256"/>
                  <a:gd name="T4" fmla="*/ 32 w 296"/>
                  <a:gd name="T5" fmla="*/ 41 h 256"/>
                  <a:gd name="T6" fmla="*/ 0 w 296"/>
                  <a:gd name="T7" fmla="*/ 15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17" name="Freeform 807"/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34 w 304"/>
                  <a:gd name="T3" fmla="*/ 27 h 288"/>
                  <a:gd name="T4" fmla="*/ 31 w 304"/>
                  <a:gd name="T5" fmla="*/ 47 h 288"/>
                  <a:gd name="T6" fmla="*/ 2 w 304"/>
                  <a:gd name="T7" fmla="*/ 20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18" name="Oval 808"/>
              <p:cNvSpPr>
                <a:spLocks noChangeArrowheads="1"/>
              </p:cNvSpPr>
              <p:nvPr/>
            </p:nvSpPr>
            <p:spPr bwMode="auto">
              <a:xfrm>
                <a:off x="5515" y="2611"/>
                <a:ext cx="50" cy="95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819" name="Freeform 809"/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18 h 240"/>
                  <a:gd name="T2" fmla="*/ 2 w 306"/>
                  <a:gd name="T3" fmla="*/ 40 h 240"/>
                  <a:gd name="T4" fmla="*/ 34 w 306"/>
                  <a:gd name="T5" fmla="*/ 18 h 240"/>
                  <a:gd name="T6" fmla="*/ 32 w 306"/>
                  <a:gd name="T7" fmla="*/ 0 h 240"/>
                  <a:gd name="T8" fmla="*/ 0 w 306"/>
                  <a:gd name="T9" fmla="*/ 18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20" name="AutoShape 810"/>
              <p:cNvSpPr>
                <a:spLocks noChangeArrowheads="1"/>
              </p:cNvSpPr>
              <p:nvPr/>
            </p:nvSpPr>
            <p:spPr bwMode="auto">
              <a:xfrm>
                <a:off x="4140" y="2675"/>
                <a:ext cx="1196" cy="15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821" name="AutoShape 811"/>
              <p:cNvSpPr>
                <a:spLocks noChangeArrowheads="1"/>
              </p:cNvSpPr>
              <p:nvPr/>
            </p:nvSpPr>
            <p:spPr bwMode="auto">
              <a:xfrm>
                <a:off x="4210" y="2714"/>
                <a:ext cx="1066" cy="7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822" name="Oval 812"/>
              <p:cNvSpPr>
                <a:spLocks noChangeArrowheads="1"/>
              </p:cNvSpPr>
              <p:nvPr/>
            </p:nvSpPr>
            <p:spPr bwMode="auto">
              <a:xfrm>
                <a:off x="4309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823" name="Oval 813"/>
              <p:cNvSpPr>
                <a:spLocks noChangeArrowheads="1"/>
              </p:cNvSpPr>
              <p:nvPr/>
            </p:nvSpPr>
            <p:spPr bwMode="auto">
              <a:xfrm>
                <a:off x="4489" y="2382"/>
                <a:ext cx="159" cy="142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pt-BR" sz="1800">
                  <a:solidFill>
                    <a:srgbClr val="FF0000"/>
                  </a:solidFill>
                  <a:cs typeface="Arial" pitchFamily="34" charset="0"/>
                </a:endParaRPr>
              </a:p>
            </p:txBody>
          </p:sp>
          <p:sp>
            <p:nvSpPr>
              <p:cNvPr id="824" name="Oval 814"/>
              <p:cNvSpPr>
                <a:spLocks noChangeArrowheads="1"/>
              </p:cNvSpPr>
              <p:nvPr/>
            </p:nvSpPr>
            <p:spPr bwMode="auto">
              <a:xfrm>
                <a:off x="4658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825" name="Rectangle 815"/>
              <p:cNvSpPr>
                <a:spLocks noChangeArrowheads="1"/>
              </p:cNvSpPr>
              <p:nvPr/>
            </p:nvSpPr>
            <p:spPr bwMode="auto">
              <a:xfrm>
                <a:off x="5067" y="1837"/>
                <a:ext cx="80" cy="759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</p:grpSp>
        <p:grpSp>
          <p:nvGrpSpPr>
            <p:cNvPr id="670" name="Group 816"/>
            <p:cNvGrpSpPr>
              <a:grpSpLocks/>
            </p:cNvGrpSpPr>
            <p:nvPr/>
          </p:nvGrpSpPr>
          <p:grpSpPr bwMode="auto">
            <a:xfrm>
              <a:off x="4992" y="3341"/>
              <a:ext cx="143" cy="303"/>
              <a:chOff x="4140" y="429"/>
              <a:chExt cx="1425" cy="2396"/>
            </a:xfrm>
          </p:grpSpPr>
          <p:sp>
            <p:nvSpPr>
              <p:cNvPr id="770" name="Freeform 817"/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7 w 354"/>
                  <a:gd name="T1" fmla="*/ 0 h 2742"/>
                  <a:gd name="T2" fmla="*/ 38 w 354"/>
                  <a:gd name="T3" fmla="*/ 55 h 2742"/>
                  <a:gd name="T4" fmla="*/ 37 w 354"/>
                  <a:gd name="T5" fmla="*/ 425 h 2742"/>
                  <a:gd name="T6" fmla="*/ 0 w 354"/>
                  <a:gd name="T7" fmla="*/ 445 h 2742"/>
                  <a:gd name="T8" fmla="*/ 7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71" name="Rectangle 818"/>
              <p:cNvSpPr>
                <a:spLocks noChangeArrowheads="1"/>
              </p:cNvSpPr>
              <p:nvPr/>
            </p:nvSpPr>
            <p:spPr bwMode="auto">
              <a:xfrm>
                <a:off x="4210" y="429"/>
                <a:ext cx="1046" cy="2285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772" name="Freeform 819"/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23 w 211"/>
                  <a:gd name="T3" fmla="*/ 36 h 2537"/>
                  <a:gd name="T4" fmla="*/ 2 w 211"/>
                  <a:gd name="T5" fmla="*/ 405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73" name="Freeform 820"/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36 w 328"/>
                  <a:gd name="T3" fmla="*/ 21 h 226"/>
                  <a:gd name="T4" fmla="*/ 36 w 328"/>
                  <a:gd name="T5" fmla="*/ 38 h 226"/>
                  <a:gd name="T6" fmla="*/ 0 w 328"/>
                  <a:gd name="T7" fmla="*/ 16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74" name="Rectangle 821"/>
              <p:cNvSpPr>
                <a:spLocks noChangeArrowheads="1"/>
              </p:cNvSpPr>
              <p:nvPr/>
            </p:nvSpPr>
            <p:spPr bwMode="auto">
              <a:xfrm>
                <a:off x="4210" y="690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grpSp>
            <p:nvGrpSpPr>
              <p:cNvPr id="775" name="Group 822"/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800" name="AutoShape 823"/>
                <p:cNvSpPr>
                  <a:spLocks noChangeArrowheads="1"/>
                </p:cNvSpPr>
                <p:nvPr/>
              </p:nvSpPr>
              <p:spPr bwMode="auto">
                <a:xfrm>
                  <a:off x="613" y="2566"/>
                  <a:ext cx="721" cy="14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pt-BR"/>
                </a:p>
              </p:txBody>
            </p:sp>
            <p:sp>
              <p:nvSpPr>
                <p:cNvPr id="801" name="AutoShape 824"/>
                <p:cNvSpPr>
                  <a:spLocks noChangeArrowheads="1"/>
                </p:cNvSpPr>
                <p:nvPr/>
              </p:nvSpPr>
              <p:spPr bwMode="auto">
                <a:xfrm>
                  <a:off x="625" y="2581"/>
                  <a:ext cx="696" cy="11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pt-BR"/>
                </a:p>
              </p:txBody>
            </p:sp>
          </p:grpSp>
          <p:sp>
            <p:nvSpPr>
              <p:cNvPr id="776" name="Rectangle 825"/>
              <p:cNvSpPr>
                <a:spLocks noChangeArrowheads="1"/>
              </p:cNvSpPr>
              <p:nvPr/>
            </p:nvSpPr>
            <p:spPr bwMode="auto">
              <a:xfrm>
                <a:off x="4220" y="1022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grpSp>
            <p:nvGrpSpPr>
              <p:cNvPr id="777" name="Group 826"/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798" name="AutoShape 827"/>
                <p:cNvSpPr>
                  <a:spLocks noChangeArrowheads="1"/>
                </p:cNvSpPr>
                <p:nvPr/>
              </p:nvSpPr>
              <p:spPr bwMode="auto">
                <a:xfrm>
                  <a:off x="615" y="2564"/>
                  <a:ext cx="721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pt-BR"/>
                </a:p>
              </p:txBody>
            </p:sp>
            <p:sp>
              <p:nvSpPr>
                <p:cNvPr id="799" name="AutoShape 828"/>
                <p:cNvSpPr>
                  <a:spLocks noChangeArrowheads="1"/>
                </p:cNvSpPr>
                <p:nvPr/>
              </p:nvSpPr>
              <p:spPr bwMode="auto">
                <a:xfrm>
                  <a:off x="628" y="2581"/>
                  <a:ext cx="696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pt-BR"/>
                </a:p>
              </p:txBody>
            </p:sp>
          </p:grpSp>
          <p:sp>
            <p:nvSpPr>
              <p:cNvPr id="778" name="Rectangle 829"/>
              <p:cNvSpPr>
                <a:spLocks noChangeArrowheads="1"/>
              </p:cNvSpPr>
              <p:nvPr/>
            </p:nvSpPr>
            <p:spPr bwMode="auto">
              <a:xfrm>
                <a:off x="4220" y="1354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779" name="Rectangle 830"/>
              <p:cNvSpPr>
                <a:spLocks noChangeArrowheads="1"/>
              </p:cNvSpPr>
              <p:nvPr/>
            </p:nvSpPr>
            <p:spPr bwMode="auto">
              <a:xfrm>
                <a:off x="4230" y="1655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grpSp>
            <p:nvGrpSpPr>
              <p:cNvPr id="780" name="Group 831"/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796" name="AutoShape 832"/>
                <p:cNvSpPr>
                  <a:spLocks noChangeArrowheads="1"/>
                </p:cNvSpPr>
                <p:nvPr/>
              </p:nvSpPr>
              <p:spPr bwMode="auto">
                <a:xfrm>
                  <a:off x="618" y="2586"/>
                  <a:ext cx="720" cy="12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pt-BR"/>
                </a:p>
              </p:txBody>
            </p:sp>
            <p:sp>
              <p:nvSpPr>
                <p:cNvPr id="797" name="AutoShape 833"/>
                <p:cNvSpPr>
                  <a:spLocks noChangeArrowheads="1"/>
                </p:cNvSpPr>
                <p:nvPr/>
              </p:nvSpPr>
              <p:spPr bwMode="auto">
                <a:xfrm>
                  <a:off x="630" y="2586"/>
                  <a:ext cx="695" cy="10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pt-BR"/>
                </a:p>
              </p:txBody>
            </p:sp>
          </p:grpSp>
          <p:sp>
            <p:nvSpPr>
              <p:cNvPr id="781" name="Freeform 834"/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36 w 328"/>
                  <a:gd name="T3" fmla="*/ 20 h 226"/>
                  <a:gd name="T4" fmla="*/ 36 w 328"/>
                  <a:gd name="T5" fmla="*/ 36 h 226"/>
                  <a:gd name="T6" fmla="*/ 0 w 328"/>
                  <a:gd name="T7" fmla="*/ 15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grpSp>
            <p:nvGrpSpPr>
              <p:cNvPr id="782" name="Group 835"/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794" name="AutoShape 836"/>
                <p:cNvSpPr>
                  <a:spLocks noChangeArrowheads="1"/>
                </p:cNvSpPr>
                <p:nvPr/>
              </p:nvSpPr>
              <p:spPr bwMode="auto">
                <a:xfrm>
                  <a:off x="613" y="2571"/>
                  <a:ext cx="732" cy="13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pt-BR"/>
                </a:p>
              </p:txBody>
            </p:sp>
            <p:sp>
              <p:nvSpPr>
                <p:cNvPr id="795" name="AutoShape 837"/>
                <p:cNvSpPr>
                  <a:spLocks noChangeArrowheads="1"/>
                </p:cNvSpPr>
                <p:nvPr/>
              </p:nvSpPr>
              <p:spPr bwMode="auto">
                <a:xfrm>
                  <a:off x="625" y="2587"/>
                  <a:ext cx="720" cy="103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pt-BR"/>
                </a:p>
              </p:txBody>
            </p:sp>
          </p:grpSp>
          <p:sp>
            <p:nvSpPr>
              <p:cNvPr id="783" name="Rectangle 838"/>
              <p:cNvSpPr>
                <a:spLocks noChangeArrowheads="1"/>
              </p:cNvSpPr>
              <p:nvPr/>
            </p:nvSpPr>
            <p:spPr bwMode="auto">
              <a:xfrm>
                <a:off x="5246" y="429"/>
                <a:ext cx="70" cy="2285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784" name="Freeform 839"/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32 w 296"/>
                  <a:gd name="T3" fmla="*/ 22 h 256"/>
                  <a:gd name="T4" fmla="*/ 32 w 296"/>
                  <a:gd name="T5" fmla="*/ 41 h 256"/>
                  <a:gd name="T6" fmla="*/ 0 w 296"/>
                  <a:gd name="T7" fmla="*/ 15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85" name="Freeform 840"/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34 w 304"/>
                  <a:gd name="T3" fmla="*/ 27 h 288"/>
                  <a:gd name="T4" fmla="*/ 31 w 304"/>
                  <a:gd name="T5" fmla="*/ 47 h 288"/>
                  <a:gd name="T6" fmla="*/ 2 w 304"/>
                  <a:gd name="T7" fmla="*/ 20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86" name="Oval 841"/>
              <p:cNvSpPr>
                <a:spLocks noChangeArrowheads="1"/>
              </p:cNvSpPr>
              <p:nvPr/>
            </p:nvSpPr>
            <p:spPr bwMode="auto">
              <a:xfrm>
                <a:off x="5515" y="2611"/>
                <a:ext cx="50" cy="95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787" name="Freeform 842"/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18 h 240"/>
                  <a:gd name="T2" fmla="*/ 2 w 306"/>
                  <a:gd name="T3" fmla="*/ 40 h 240"/>
                  <a:gd name="T4" fmla="*/ 34 w 306"/>
                  <a:gd name="T5" fmla="*/ 18 h 240"/>
                  <a:gd name="T6" fmla="*/ 32 w 306"/>
                  <a:gd name="T7" fmla="*/ 0 h 240"/>
                  <a:gd name="T8" fmla="*/ 0 w 306"/>
                  <a:gd name="T9" fmla="*/ 18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88" name="AutoShape 843"/>
              <p:cNvSpPr>
                <a:spLocks noChangeArrowheads="1"/>
              </p:cNvSpPr>
              <p:nvPr/>
            </p:nvSpPr>
            <p:spPr bwMode="auto">
              <a:xfrm>
                <a:off x="4140" y="2675"/>
                <a:ext cx="1196" cy="15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789" name="AutoShape 844"/>
              <p:cNvSpPr>
                <a:spLocks noChangeArrowheads="1"/>
              </p:cNvSpPr>
              <p:nvPr/>
            </p:nvSpPr>
            <p:spPr bwMode="auto">
              <a:xfrm>
                <a:off x="4210" y="2714"/>
                <a:ext cx="1066" cy="7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790" name="Oval 845"/>
              <p:cNvSpPr>
                <a:spLocks noChangeArrowheads="1"/>
              </p:cNvSpPr>
              <p:nvPr/>
            </p:nvSpPr>
            <p:spPr bwMode="auto">
              <a:xfrm>
                <a:off x="4309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791" name="Oval 846"/>
              <p:cNvSpPr>
                <a:spLocks noChangeArrowheads="1"/>
              </p:cNvSpPr>
              <p:nvPr/>
            </p:nvSpPr>
            <p:spPr bwMode="auto">
              <a:xfrm>
                <a:off x="4489" y="2382"/>
                <a:ext cx="159" cy="142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pt-BR" sz="1800">
                  <a:solidFill>
                    <a:srgbClr val="FF0000"/>
                  </a:solidFill>
                  <a:cs typeface="Arial" pitchFamily="34" charset="0"/>
                </a:endParaRPr>
              </a:p>
            </p:txBody>
          </p:sp>
          <p:sp>
            <p:nvSpPr>
              <p:cNvPr id="792" name="Oval 847"/>
              <p:cNvSpPr>
                <a:spLocks noChangeArrowheads="1"/>
              </p:cNvSpPr>
              <p:nvPr/>
            </p:nvSpPr>
            <p:spPr bwMode="auto">
              <a:xfrm>
                <a:off x="4658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793" name="Rectangle 848"/>
              <p:cNvSpPr>
                <a:spLocks noChangeArrowheads="1"/>
              </p:cNvSpPr>
              <p:nvPr/>
            </p:nvSpPr>
            <p:spPr bwMode="auto">
              <a:xfrm>
                <a:off x="5067" y="1837"/>
                <a:ext cx="80" cy="759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</p:grpSp>
        <p:grpSp>
          <p:nvGrpSpPr>
            <p:cNvPr id="671" name="Group 849"/>
            <p:cNvGrpSpPr>
              <a:grpSpLocks/>
            </p:cNvGrpSpPr>
            <p:nvPr/>
          </p:nvGrpSpPr>
          <p:grpSpPr bwMode="auto">
            <a:xfrm>
              <a:off x="3340" y="1287"/>
              <a:ext cx="337" cy="257"/>
              <a:chOff x="877" y="1008"/>
              <a:chExt cx="2747" cy="2591"/>
            </a:xfrm>
          </p:grpSpPr>
          <p:pic>
            <p:nvPicPr>
              <p:cNvPr id="747" name="Picture 850" descr="antenna_stylized"/>
              <p:cNvPicPr>
                <a:picLocks noChangeAspect="1" noChangeArrowheads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77" y="1008"/>
                <a:ext cx="2725" cy="14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748" name="Picture 851" descr="laptop_keyboard"/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9064" flipH="1">
                <a:off x="1009" y="2586"/>
                <a:ext cx="2245" cy="10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49" name="Freeform 852"/>
              <p:cNvSpPr>
                <a:spLocks/>
              </p:cNvSpPr>
              <p:nvPr/>
            </p:nvSpPr>
            <p:spPr bwMode="auto">
              <a:xfrm>
                <a:off x="1753" y="1603"/>
                <a:ext cx="1807" cy="1322"/>
              </a:xfrm>
              <a:custGeom>
                <a:avLst/>
                <a:gdLst>
                  <a:gd name="T0" fmla="*/ 4 w 2982"/>
                  <a:gd name="T1" fmla="*/ 0 h 2442"/>
                  <a:gd name="T2" fmla="*/ 0 w 2982"/>
                  <a:gd name="T3" fmla="*/ 4 h 2442"/>
                  <a:gd name="T4" fmla="*/ 16 w 2982"/>
                  <a:gd name="T5" fmla="*/ 5 h 2442"/>
                  <a:gd name="T6" fmla="*/ 20 w 2982"/>
                  <a:gd name="T7" fmla="*/ 1 h 2442"/>
                  <a:gd name="T8" fmla="*/ 4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pic>
            <p:nvPicPr>
              <p:cNvPr id="750" name="Picture 853" descr="screen"/>
              <p:cNvPicPr>
                <a:picLocks noChangeAspect="1" noChangeArrowheads="1"/>
              </p:cNvPicPr>
              <p:nvPr/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42" y="1637"/>
                <a:ext cx="1642" cy="12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51" name="Freeform 854"/>
              <p:cNvSpPr>
                <a:spLocks/>
              </p:cNvSpPr>
              <p:nvPr/>
            </p:nvSpPr>
            <p:spPr bwMode="auto">
              <a:xfrm>
                <a:off x="2082" y="1564"/>
                <a:ext cx="1531" cy="246"/>
              </a:xfrm>
              <a:custGeom>
                <a:avLst/>
                <a:gdLst>
                  <a:gd name="T0" fmla="*/ 1 w 2528"/>
                  <a:gd name="T1" fmla="*/ 0 h 455"/>
                  <a:gd name="T2" fmla="*/ 17 w 2528"/>
                  <a:gd name="T3" fmla="*/ 1 h 455"/>
                  <a:gd name="T4" fmla="*/ 16 w 2528"/>
                  <a:gd name="T5" fmla="*/ 1 h 455"/>
                  <a:gd name="T6" fmla="*/ 0 w 2528"/>
                  <a:gd name="T7" fmla="*/ 1 h 455"/>
                  <a:gd name="T8" fmla="*/ 1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52" name="Freeform 855"/>
              <p:cNvSpPr>
                <a:spLocks/>
              </p:cNvSpPr>
              <p:nvPr/>
            </p:nvSpPr>
            <p:spPr bwMode="auto">
              <a:xfrm>
                <a:off x="1737" y="1562"/>
                <a:ext cx="425" cy="1024"/>
              </a:xfrm>
              <a:custGeom>
                <a:avLst/>
                <a:gdLst>
                  <a:gd name="T0" fmla="*/ 4 w 702"/>
                  <a:gd name="T1" fmla="*/ 0 h 1893"/>
                  <a:gd name="T2" fmla="*/ 0 w 702"/>
                  <a:gd name="T3" fmla="*/ 4 h 1893"/>
                  <a:gd name="T4" fmla="*/ 1 w 702"/>
                  <a:gd name="T5" fmla="*/ 4 h 1893"/>
                  <a:gd name="T6" fmla="*/ 5 w 702"/>
                  <a:gd name="T7" fmla="*/ 1 h 1893"/>
                  <a:gd name="T8" fmla="*/ 4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53" name="Freeform 856"/>
              <p:cNvSpPr>
                <a:spLocks/>
              </p:cNvSpPr>
              <p:nvPr/>
            </p:nvSpPr>
            <p:spPr bwMode="auto">
              <a:xfrm>
                <a:off x="3144" y="1745"/>
                <a:ext cx="458" cy="1182"/>
              </a:xfrm>
              <a:custGeom>
                <a:avLst/>
                <a:gdLst>
                  <a:gd name="T0" fmla="*/ 5 w 756"/>
                  <a:gd name="T1" fmla="*/ 0 h 2184"/>
                  <a:gd name="T2" fmla="*/ 1 w 756"/>
                  <a:gd name="T3" fmla="*/ 5 h 2184"/>
                  <a:gd name="T4" fmla="*/ 0 w 756"/>
                  <a:gd name="T5" fmla="*/ 5 h 2184"/>
                  <a:gd name="T6" fmla="*/ 4 w 756"/>
                  <a:gd name="T7" fmla="*/ 1 h 2184"/>
                  <a:gd name="T8" fmla="*/ 5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54" name="Freeform 857"/>
              <p:cNvSpPr>
                <a:spLocks/>
              </p:cNvSpPr>
              <p:nvPr/>
            </p:nvSpPr>
            <p:spPr bwMode="auto">
              <a:xfrm>
                <a:off x="1732" y="2534"/>
                <a:ext cx="1680" cy="399"/>
              </a:xfrm>
              <a:custGeom>
                <a:avLst/>
                <a:gdLst>
                  <a:gd name="T0" fmla="*/ 1 w 2773"/>
                  <a:gd name="T1" fmla="*/ 0 h 738"/>
                  <a:gd name="T2" fmla="*/ 0 w 2773"/>
                  <a:gd name="T3" fmla="*/ 1 h 738"/>
                  <a:gd name="T4" fmla="*/ 16 w 2773"/>
                  <a:gd name="T5" fmla="*/ 2 h 738"/>
                  <a:gd name="T6" fmla="*/ 16 w 2773"/>
                  <a:gd name="T7" fmla="*/ 1 h 738"/>
                  <a:gd name="T8" fmla="*/ 1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55" name="Freeform 858"/>
              <p:cNvSpPr>
                <a:spLocks/>
              </p:cNvSpPr>
              <p:nvPr/>
            </p:nvSpPr>
            <p:spPr bwMode="auto">
              <a:xfrm>
                <a:off x="3195" y="1755"/>
                <a:ext cx="429" cy="1187"/>
              </a:xfrm>
              <a:custGeom>
                <a:avLst/>
                <a:gdLst>
                  <a:gd name="T0" fmla="*/ 12 w 637"/>
                  <a:gd name="T1" fmla="*/ 0 h 1659"/>
                  <a:gd name="T2" fmla="*/ 12 w 637"/>
                  <a:gd name="T3" fmla="*/ 0 h 1659"/>
                  <a:gd name="T4" fmla="*/ 1 w 637"/>
                  <a:gd name="T5" fmla="*/ 59 h 1659"/>
                  <a:gd name="T6" fmla="*/ 0 w 637"/>
                  <a:gd name="T7" fmla="*/ 57 h 1659"/>
                  <a:gd name="T8" fmla="*/ 12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56" name="Freeform 859"/>
              <p:cNvSpPr>
                <a:spLocks/>
              </p:cNvSpPr>
              <p:nvPr/>
            </p:nvSpPr>
            <p:spPr bwMode="auto">
              <a:xfrm>
                <a:off x="1734" y="2587"/>
                <a:ext cx="1494" cy="394"/>
              </a:xfrm>
              <a:custGeom>
                <a:avLst/>
                <a:gdLst>
                  <a:gd name="T0" fmla="*/ 0 w 2216"/>
                  <a:gd name="T1" fmla="*/ 0 h 550"/>
                  <a:gd name="T2" fmla="*/ 1 w 2216"/>
                  <a:gd name="T3" fmla="*/ 2 h 550"/>
                  <a:gd name="T4" fmla="*/ 42 w 2216"/>
                  <a:gd name="T5" fmla="*/ 20 h 550"/>
                  <a:gd name="T6" fmla="*/ 42 w 2216"/>
                  <a:gd name="T7" fmla="*/ 17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grpSp>
            <p:nvGrpSpPr>
              <p:cNvPr id="757" name="Group 860"/>
              <p:cNvGrpSpPr>
                <a:grpSpLocks/>
              </p:cNvGrpSpPr>
              <p:nvPr/>
            </p:nvGrpSpPr>
            <p:grpSpPr bwMode="auto">
              <a:xfrm>
                <a:off x="1709" y="3008"/>
                <a:ext cx="507" cy="234"/>
                <a:chOff x="1740" y="2642"/>
                <a:chExt cx="752" cy="327"/>
              </a:xfrm>
            </p:grpSpPr>
            <p:sp>
              <p:nvSpPr>
                <p:cNvPr id="764" name="Freeform 861"/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pt-BR"/>
                </a:p>
              </p:txBody>
            </p:sp>
            <p:sp>
              <p:nvSpPr>
                <p:cNvPr id="765" name="Freeform 862"/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pt-BR"/>
                </a:p>
              </p:txBody>
            </p:sp>
            <p:sp>
              <p:nvSpPr>
                <p:cNvPr id="766" name="Freeform 863"/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pt-BR"/>
                </a:p>
              </p:txBody>
            </p:sp>
            <p:sp>
              <p:nvSpPr>
                <p:cNvPr id="767" name="Freeform 864"/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pt-BR"/>
                </a:p>
              </p:txBody>
            </p:sp>
            <p:sp>
              <p:nvSpPr>
                <p:cNvPr id="768" name="Freeform 865"/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pt-BR"/>
                </a:p>
              </p:txBody>
            </p:sp>
            <p:sp>
              <p:nvSpPr>
                <p:cNvPr id="769" name="Freeform 866"/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pt-BR"/>
                </a:p>
              </p:txBody>
            </p:sp>
          </p:grpSp>
          <p:sp>
            <p:nvSpPr>
              <p:cNvPr id="758" name="Freeform 867"/>
              <p:cNvSpPr>
                <a:spLocks/>
              </p:cNvSpPr>
              <p:nvPr/>
            </p:nvSpPr>
            <p:spPr bwMode="auto">
              <a:xfrm>
                <a:off x="2577" y="3043"/>
                <a:ext cx="614" cy="514"/>
              </a:xfrm>
              <a:custGeom>
                <a:avLst/>
                <a:gdLst>
                  <a:gd name="T0" fmla="*/ 1 w 990"/>
                  <a:gd name="T1" fmla="*/ 10 h 792"/>
                  <a:gd name="T2" fmla="*/ 9 w 990"/>
                  <a:gd name="T3" fmla="*/ 0 h 792"/>
                  <a:gd name="T4" fmla="*/ 9 w 990"/>
                  <a:gd name="T5" fmla="*/ 1 h 792"/>
                  <a:gd name="T6" fmla="*/ 0 w 990"/>
                  <a:gd name="T7" fmla="*/ 10 h 792"/>
                  <a:gd name="T8" fmla="*/ 1 w 990"/>
                  <a:gd name="T9" fmla="*/ 10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59" name="Freeform 868"/>
              <p:cNvSpPr>
                <a:spLocks/>
              </p:cNvSpPr>
              <p:nvPr/>
            </p:nvSpPr>
            <p:spPr bwMode="auto">
              <a:xfrm>
                <a:off x="1010" y="3084"/>
                <a:ext cx="1571" cy="469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22 w 2532"/>
                  <a:gd name="T5" fmla="*/ 9 h 723"/>
                  <a:gd name="T6" fmla="*/ 22 w 2532"/>
                  <a:gd name="T7" fmla="*/ 10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60" name="Freeform 869"/>
              <p:cNvSpPr>
                <a:spLocks/>
              </p:cNvSpPr>
              <p:nvPr/>
            </p:nvSpPr>
            <p:spPr bwMode="auto">
              <a:xfrm>
                <a:off x="1011" y="2998"/>
                <a:ext cx="17" cy="95"/>
              </a:xfrm>
              <a:custGeom>
                <a:avLst/>
                <a:gdLst>
                  <a:gd name="T0" fmla="*/ 1 w 26"/>
                  <a:gd name="T1" fmla="*/ 1 h 147"/>
                  <a:gd name="T2" fmla="*/ 1 w 26"/>
                  <a:gd name="T3" fmla="*/ 2 h 147"/>
                  <a:gd name="T4" fmla="*/ 0 w 26"/>
                  <a:gd name="T5" fmla="*/ 2 h 147"/>
                  <a:gd name="T6" fmla="*/ 1 w 26"/>
                  <a:gd name="T7" fmla="*/ 0 h 147"/>
                  <a:gd name="T8" fmla="*/ 1 w 26"/>
                  <a:gd name="T9" fmla="*/ 1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61" name="Freeform 870"/>
              <p:cNvSpPr>
                <a:spLocks/>
              </p:cNvSpPr>
              <p:nvPr/>
            </p:nvSpPr>
            <p:spPr bwMode="auto">
              <a:xfrm>
                <a:off x="1012" y="2611"/>
                <a:ext cx="730" cy="393"/>
              </a:xfrm>
              <a:custGeom>
                <a:avLst/>
                <a:gdLst>
                  <a:gd name="T0" fmla="*/ 10 w 1176"/>
                  <a:gd name="T1" fmla="*/ 0 h 606"/>
                  <a:gd name="T2" fmla="*/ 0 w 1176"/>
                  <a:gd name="T3" fmla="*/ 8 h 606"/>
                  <a:gd name="T4" fmla="*/ 1 w 1176"/>
                  <a:gd name="T5" fmla="*/ 8 h 606"/>
                  <a:gd name="T6" fmla="*/ 10 w 1176"/>
                  <a:gd name="T7" fmla="*/ 1 h 606"/>
                  <a:gd name="T8" fmla="*/ 10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62" name="Freeform 871"/>
              <p:cNvSpPr>
                <a:spLocks/>
              </p:cNvSpPr>
              <p:nvPr/>
            </p:nvSpPr>
            <p:spPr bwMode="auto">
              <a:xfrm>
                <a:off x="1061" y="3018"/>
                <a:ext cx="1490" cy="451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12 w 2532"/>
                  <a:gd name="T5" fmla="*/ 6 h 723"/>
                  <a:gd name="T6" fmla="*/ 12 w 2532"/>
                  <a:gd name="T7" fmla="*/ 6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63" name="Freeform 872"/>
              <p:cNvSpPr>
                <a:spLocks/>
              </p:cNvSpPr>
              <p:nvPr/>
            </p:nvSpPr>
            <p:spPr bwMode="auto">
              <a:xfrm flipV="1">
                <a:off x="2549" y="2986"/>
                <a:ext cx="608" cy="467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9 h 723"/>
                  <a:gd name="T6" fmla="*/ 0 w 2532"/>
                  <a:gd name="T7" fmla="*/ 9 h 723"/>
                  <a:gd name="T8" fmla="*/ 0 w 2532"/>
                  <a:gd name="T9" fmla="*/ 1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72" name="Group 873"/>
            <p:cNvGrpSpPr>
              <a:grpSpLocks/>
            </p:cNvGrpSpPr>
            <p:nvPr/>
          </p:nvGrpSpPr>
          <p:grpSpPr bwMode="auto">
            <a:xfrm>
              <a:off x="4329" y="3456"/>
              <a:ext cx="299" cy="257"/>
              <a:chOff x="877" y="1008"/>
              <a:chExt cx="2747" cy="2591"/>
            </a:xfrm>
          </p:grpSpPr>
          <p:pic>
            <p:nvPicPr>
              <p:cNvPr id="724" name="Picture 874" descr="antenna_stylized"/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77" y="1008"/>
                <a:ext cx="2725" cy="14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725" name="Picture 875" descr="laptop_keyboard"/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9064" flipH="1">
                <a:off x="1009" y="2586"/>
                <a:ext cx="2245" cy="10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26" name="Freeform 876"/>
              <p:cNvSpPr>
                <a:spLocks/>
              </p:cNvSpPr>
              <p:nvPr/>
            </p:nvSpPr>
            <p:spPr bwMode="auto">
              <a:xfrm>
                <a:off x="1753" y="1603"/>
                <a:ext cx="1807" cy="1322"/>
              </a:xfrm>
              <a:custGeom>
                <a:avLst/>
                <a:gdLst>
                  <a:gd name="T0" fmla="*/ 4 w 2982"/>
                  <a:gd name="T1" fmla="*/ 0 h 2442"/>
                  <a:gd name="T2" fmla="*/ 0 w 2982"/>
                  <a:gd name="T3" fmla="*/ 4 h 2442"/>
                  <a:gd name="T4" fmla="*/ 16 w 2982"/>
                  <a:gd name="T5" fmla="*/ 5 h 2442"/>
                  <a:gd name="T6" fmla="*/ 20 w 2982"/>
                  <a:gd name="T7" fmla="*/ 1 h 2442"/>
                  <a:gd name="T8" fmla="*/ 4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pic>
            <p:nvPicPr>
              <p:cNvPr id="727" name="Picture 877" descr="screen"/>
              <p:cNvPicPr>
                <a:picLocks noChangeAspect="1" noChangeArrowheads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42" y="1637"/>
                <a:ext cx="1642" cy="12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28" name="Freeform 878"/>
              <p:cNvSpPr>
                <a:spLocks/>
              </p:cNvSpPr>
              <p:nvPr/>
            </p:nvSpPr>
            <p:spPr bwMode="auto">
              <a:xfrm>
                <a:off x="2082" y="1564"/>
                <a:ext cx="1531" cy="246"/>
              </a:xfrm>
              <a:custGeom>
                <a:avLst/>
                <a:gdLst>
                  <a:gd name="T0" fmla="*/ 1 w 2528"/>
                  <a:gd name="T1" fmla="*/ 0 h 455"/>
                  <a:gd name="T2" fmla="*/ 17 w 2528"/>
                  <a:gd name="T3" fmla="*/ 1 h 455"/>
                  <a:gd name="T4" fmla="*/ 16 w 2528"/>
                  <a:gd name="T5" fmla="*/ 1 h 455"/>
                  <a:gd name="T6" fmla="*/ 0 w 2528"/>
                  <a:gd name="T7" fmla="*/ 1 h 455"/>
                  <a:gd name="T8" fmla="*/ 1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29" name="Freeform 879"/>
              <p:cNvSpPr>
                <a:spLocks/>
              </p:cNvSpPr>
              <p:nvPr/>
            </p:nvSpPr>
            <p:spPr bwMode="auto">
              <a:xfrm>
                <a:off x="1737" y="1562"/>
                <a:ext cx="425" cy="1024"/>
              </a:xfrm>
              <a:custGeom>
                <a:avLst/>
                <a:gdLst>
                  <a:gd name="T0" fmla="*/ 4 w 702"/>
                  <a:gd name="T1" fmla="*/ 0 h 1893"/>
                  <a:gd name="T2" fmla="*/ 0 w 702"/>
                  <a:gd name="T3" fmla="*/ 4 h 1893"/>
                  <a:gd name="T4" fmla="*/ 1 w 702"/>
                  <a:gd name="T5" fmla="*/ 4 h 1893"/>
                  <a:gd name="T6" fmla="*/ 5 w 702"/>
                  <a:gd name="T7" fmla="*/ 1 h 1893"/>
                  <a:gd name="T8" fmla="*/ 4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30" name="Freeform 880"/>
              <p:cNvSpPr>
                <a:spLocks/>
              </p:cNvSpPr>
              <p:nvPr/>
            </p:nvSpPr>
            <p:spPr bwMode="auto">
              <a:xfrm>
                <a:off x="3144" y="1745"/>
                <a:ext cx="458" cy="1182"/>
              </a:xfrm>
              <a:custGeom>
                <a:avLst/>
                <a:gdLst>
                  <a:gd name="T0" fmla="*/ 5 w 756"/>
                  <a:gd name="T1" fmla="*/ 0 h 2184"/>
                  <a:gd name="T2" fmla="*/ 1 w 756"/>
                  <a:gd name="T3" fmla="*/ 5 h 2184"/>
                  <a:gd name="T4" fmla="*/ 0 w 756"/>
                  <a:gd name="T5" fmla="*/ 5 h 2184"/>
                  <a:gd name="T6" fmla="*/ 4 w 756"/>
                  <a:gd name="T7" fmla="*/ 1 h 2184"/>
                  <a:gd name="T8" fmla="*/ 5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31" name="Freeform 881"/>
              <p:cNvSpPr>
                <a:spLocks/>
              </p:cNvSpPr>
              <p:nvPr/>
            </p:nvSpPr>
            <p:spPr bwMode="auto">
              <a:xfrm>
                <a:off x="1732" y="2534"/>
                <a:ext cx="1680" cy="399"/>
              </a:xfrm>
              <a:custGeom>
                <a:avLst/>
                <a:gdLst>
                  <a:gd name="T0" fmla="*/ 1 w 2773"/>
                  <a:gd name="T1" fmla="*/ 0 h 738"/>
                  <a:gd name="T2" fmla="*/ 0 w 2773"/>
                  <a:gd name="T3" fmla="*/ 1 h 738"/>
                  <a:gd name="T4" fmla="*/ 16 w 2773"/>
                  <a:gd name="T5" fmla="*/ 2 h 738"/>
                  <a:gd name="T6" fmla="*/ 16 w 2773"/>
                  <a:gd name="T7" fmla="*/ 1 h 738"/>
                  <a:gd name="T8" fmla="*/ 1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32" name="Freeform 882"/>
              <p:cNvSpPr>
                <a:spLocks/>
              </p:cNvSpPr>
              <p:nvPr/>
            </p:nvSpPr>
            <p:spPr bwMode="auto">
              <a:xfrm>
                <a:off x="3195" y="1755"/>
                <a:ext cx="429" cy="1187"/>
              </a:xfrm>
              <a:custGeom>
                <a:avLst/>
                <a:gdLst>
                  <a:gd name="T0" fmla="*/ 12 w 637"/>
                  <a:gd name="T1" fmla="*/ 0 h 1659"/>
                  <a:gd name="T2" fmla="*/ 12 w 637"/>
                  <a:gd name="T3" fmla="*/ 0 h 1659"/>
                  <a:gd name="T4" fmla="*/ 1 w 637"/>
                  <a:gd name="T5" fmla="*/ 59 h 1659"/>
                  <a:gd name="T6" fmla="*/ 0 w 637"/>
                  <a:gd name="T7" fmla="*/ 57 h 1659"/>
                  <a:gd name="T8" fmla="*/ 12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33" name="Freeform 883"/>
              <p:cNvSpPr>
                <a:spLocks/>
              </p:cNvSpPr>
              <p:nvPr/>
            </p:nvSpPr>
            <p:spPr bwMode="auto">
              <a:xfrm>
                <a:off x="1734" y="2587"/>
                <a:ext cx="1494" cy="394"/>
              </a:xfrm>
              <a:custGeom>
                <a:avLst/>
                <a:gdLst>
                  <a:gd name="T0" fmla="*/ 0 w 2216"/>
                  <a:gd name="T1" fmla="*/ 0 h 550"/>
                  <a:gd name="T2" fmla="*/ 1 w 2216"/>
                  <a:gd name="T3" fmla="*/ 2 h 550"/>
                  <a:gd name="T4" fmla="*/ 42 w 2216"/>
                  <a:gd name="T5" fmla="*/ 20 h 550"/>
                  <a:gd name="T6" fmla="*/ 42 w 2216"/>
                  <a:gd name="T7" fmla="*/ 17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grpSp>
            <p:nvGrpSpPr>
              <p:cNvPr id="734" name="Group 884"/>
              <p:cNvGrpSpPr>
                <a:grpSpLocks/>
              </p:cNvGrpSpPr>
              <p:nvPr/>
            </p:nvGrpSpPr>
            <p:grpSpPr bwMode="auto">
              <a:xfrm>
                <a:off x="1709" y="3008"/>
                <a:ext cx="507" cy="234"/>
                <a:chOff x="1740" y="2642"/>
                <a:chExt cx="752" cy="327"/>
              </a:xfrm>
            </p:grpSpPr>
            <p:sp>
              <p:nvSpPr>
                <p:cNvPr id="741" name="Freeform 885"/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pt-BR"/>
                </a:p>
              </p:txBody>
            </p:sp>
            <p:sp>
              <p:nvSpPr>
                <p:cNvPr id="742" name="Freeform 886"/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pt-BR"/>
                </a:p>
              </p:txBody>
            </p:sp>
            <p:sp>
              <p:nvSpPr>
                <p:cNvPr id="743" name="Freeform 887"/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pt-BR"/>
                </a:p>
              </p:txBody>
            </p:sp>
            <p:sp>
              <p:nvSpPr>
                <p:cNvPr id="744" name="Freeform 888"/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pt-BR"/>
                </a:p>
              </p:txBody>
            </p:sp>
            <p:sp>
              <p:nvSpPr>
                <p:cNvPr id="745" name="Freeform 889"/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pt-BR"/>
                </a:p>
              </p:txBody>
            </p:sp>
            <p:sp>
              <p:nvSpPr>
                <p:cNvPr id="746" name="Freeform 890"/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pt-BR"/>
                </a:p>
              </p:txBody>
            </p:sp>
          </p:grpSp>
          <p:sp>
            <p:nvSpPr>
              <p:cNvPr id="735" name="Freeform 891"/>
              <p:cNvSpPr>
                <a:spLocks/>
              </p:cNvSpPr>
              <p:nvPr/>
            </p:nvSpPr>
            <p:spPr bwMode="auto">
              <a:xfrm>
                <a:off x="2577" y="3043"/>
                <a:ext cx="614" cy="514"/>
              </a:xfrm>
              <a:custGeom>
                <a:avLst/>
                <a:gdLst>
                  <a:gd name="T0" fmla="*/ 1 w 990"/>
                  <a:gd name="T1" fmla="*/ 10 h 792"/>
                  <a:gd name="T2" fmla="*/ 9 w 990"/>
                  <a:gd name="T3" fmla="*/ 0 h 792"/>
                  <a:gd name="T4" fmla="*/ 9 w 990"/>
                  <a:gd name="T5" fmla="*/ 1 h 792"/>
                  <a:gd name="T6" fmla="*/ 0 w 990"/>
                  <a:gd name="T7" fmla="*/ 10 h 792"/>
                  <a:gd name="T8" fmla="*/ 1 w 990"/>
                  <a:gd name="T9" fmla="*/ 10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36" name="Freeform 892"/>
              <p:cNvSpPr>
                <a:spLocks/>
              </p:cNvSpPr>
              <p:nvPr/>
            </p:nvSpPr>
            <p:spPr bwMode="auto">
              <a:xfrm>
                <a:off x="1010" y="3084"/>
                <a:ext cx="1571" cy="469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22 w 2532"/>
                  <a:gd name="T5" fmla="*/ 9 h 723"/>
                  <a:gd name="T6" fmla="*/ 22 w 2532"/>
                  <a:gd name="T7" fmla="*/ 10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37" name="Freeform 893"/>
              <p:cNvSpPr>
                <a:spLocks/>
              </p:cNvSpPr>
              <p:nvPr/>
            </p:nvSpPr>
            <p:spPr bwMode="auto">
              <a:xfrm>
                <a:off x="1011" y="2998"/>
                <a:ext cx="17" cy="95"/>
              </a:xfrm>
              <a:custGeom>
                <a:avLst/>
                <a:gdLst>
                  <a:gd name="T0" fmla="*/ 1 w 26"/>
                  <a:gd name="T1" fmla="*/ 1 h 147"/>
                  <a:gd name="T2" fmla="*/ 1 w 26"/>
                  <a:gd name="T3" fmla="*/ 2 h 147"/>
                  <a:gd name="T4" fmla="*/ 0 w 26"/>
                  <a:gd name="T5" fmla="*/ 2 h 147"/>
                  <a:gd name="T6" fmla="*/ 1 w 26"/>
                  <a:gd name="T7" fmla="*/ 0 h 147"/>
                  <a:gd name="T8" fmla="*/ 1 w 26"/>
                  <a:gd name="T9" fmla="*/ 1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38" name="Freeform 894"/>
              <p:cNvSpPr>
                <a:spLocks/>
              </p:cNvSpPr>
              <p:nvPr/>
            </p:nvSpPr>
            <p:spPr bwMode="auto">
              <a:xfrm>
                <a:off x="1012" y="2611"/>
                <a:ext cx="730" cy="393"/>
              </a:xfrm>
              <a:custGeom>
                <a:avLst/>
                <a:gdLst>
                  <a:gd name="T0" fmla="*/ 10 w 1176"/>
                  <a:gd name="T1" fmla="*/ 0 h 606"/>
                  <a:gd name="T2" fmla="*/ 0 w 1176"/>
                  <a:gd name="T3" fmla="*/ 8 h 606"/>
                  <a:gd name="T4" fmla="*/ 1 w 1176"/>
                  <a:gd name="T5" fmla="*/ 8 h 606"/>
                  <a:gd name="T6" fmla="*/ 10 w 1176"/>
                  <a:gd name="T7" fmla="*/ 1 h 606"/>
                  <a:gd name="T8" fmla="*/ 10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39" name="Freeform 895"/>
              <p:cNvSpPr>
                <a:spLocks/>
              </p:cNvSpPr>
              <p:nvPr/>
            </p:nvSpPr>
            <p:spPr bwMode="auto">
              <a:xfrm>
                <a:off x="1061" y="3018"/>
                <a:ext cx="1490" cy="451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12 w 2532"/>
                  <a:gd name="T5" fmla="*/ 6 h 723"/>
                  <a:gd name="T6" fmla="*/ 12 w 2532"/>
                  <a:gd name="T7" fmla="*/ 6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40" name="Freeform 896"/>
              <p:cNvSpPr>
                <a:spLocks/>
              </p:cNvSpPr>
              <p:nvPr/>
            </p:nvSpPr>
            <p:spPr bwMode="auto">
              <a:xfrm flipV="1">
                <a:off x="2549" y="2986"/>
                <a:ext cx="608" cy="467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9 h 723"/>
                  <a:gd name="T6" fmla="*/ 0 w 2532"/>
                  <a:gd name="T7" fmla="*/ 9 h 723"/>
                  <a:gd name="T8" fmla="*/ 0 w 2532"/>
                  <a:gd name="T9" fmla="*/ 1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73" name="Group 897"/>
            <p:cNvGrpSpPr>
              <a:grpSpLocks/>
            </p:cNvGrpSpPr>
            <p:nvPr/>
          </p:nvGrpSpPr>
          <p:grpSpPr bwMode="auto">
            <a:xfrm>
              <a:off x="3503" y="1916"/>
              <a:ext cx="280" cy="257"/>
              <a:chOff x="877" y="1008"/>
              <a:chExt cx="2747" cy="2591"/>
            </a:xfrm>
          </p:grpSpPr>
          <p:pic>
            <p:nvPicPr>
              <p:cNvPr id="701" name="Picture 898" descr="antenna_stylized"/>
              <p:cNvPicPr>
                <a:picLocks noChangeAspect="1" noChangeArrowheads="1"/>
              </p:cNvPicPr>
              <p:nvPr/>
            </p:nvPicPr>
            <p:blipFill>
              <a:blip r:embed="rId20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77" y="1008"/>
                <a:ext cx="2725" cy="14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702" name="Picture 899" descr="laptop_keyboard"/>
              <p:cNvPicPr>
                <a:picLocks noChangeAspect="1" noChangeArrowheads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9064" flipH="1">
                <a:off x="1009" y="2586"/>
                <a:ext cx="2245" cy="10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03" name="Freeform 900"/>
              <p:cNvSpPr>
                <a:spLocks/>
              </p:cNvSpPr>
              <p:nvPr/>
            </p:nvSpPr>
            <p:spPr bwMode="auto">
              <a:xfrm>
                <a:off x="1753" y="1603"/>
                <a:ext cx="1807" cy="1322"/>
              </a:xfrm>
              <a:custGeom>
                <a:avLst/>
                <a:gdLst>
                  <a:gd name="T0" fmla="*/ 4 w 2982"/>
                  <a:gd name="T1" fmla="*/ 0 h 2442"/>
                  <a:gd name="T2" fmla="*/ 0 w 2982"/>
                  <a:gd name="T3" fmla="*/ 4 h 2442"/>
                  <a:gd name="T4" fmla="*/ 16 w 2982"/>
                  <a:gd name="T5" fmla="*/ 5 h 2442"/>
                  <a:gd name="T6" fmla="*/ 20 w 2982"/>
                  <a:gd name="T7" fmla="*/ 1 h 2442"/>
                  <a:gd name="T8" fmla="*/ 4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pic>
            <p:nvPicPr>
              <p:cNvPr id="704" name="Picture 901" descr="screen"/>
              <p:cNvPicPr>
                <a:picLocks noChangeAspect="1" noChangeArrowheads="1"/>
              </p:cNvPicPr>
              <p:nvPr/>
            </p:nvPicPr>
            <p:blipFill>
              <a:blip r:embed="rId22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42" y="1637"/>
                <a:ext cx="1642" cy="12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05" name="Freeform 902"/>
              <p:cNvSpPr>
                <a:spLocks/>
              </p:cNvSpPr>
              <p:nvPr/>
            </p:nvSpPr>
            <p:spPr bwMode="auto">
              <a:xfrm>
                <a:off x="2082" y="1564"/>
                <a:ext cx="1531" cy="246"/>
              </a:xfrm>
              <a:custGeom>
                <a:avLst/>
                <a:gdLst>
                  <a:gd name="T0" fmla="*/ 1 w 2528"/>
                  <a:gd name="T1" fmla="*/ 0 h 455"/>
                  <a:gd name="T2" fmla="*/ 17 w 2528"/>
                  <a:gd name="T3" fmla="*/ 1 h 455"/>
                  <a:gd name="T4" fmla="*/ 16 w 2528"/>
                  <a:gd name="T5" fmla="*/ 1 h 455"/>
                  <a:gd name="T6" fmla="*/ 0 w 2528"/>
                  <a:gd name="T7" fmla="*/ 1 h 455"/>
                  <a:gd name="T8" fmla="*/ 1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06" name="Freeform 903"/>
              <p:cNvSpPr>
                <a:spLocks/>
              </p:cNvSpPr>
              <p:nvPr/>
            </p:nvSpPr>
            <p:spPr bwMode="auto">
              <a:xfrm>
                <a:off x="1737" y="1562"/>
                <a:ext cx="425" cy="1024"/>
              </a:xfrm>
              <a:custGeom>
                <a:avLst/>
                <a:gdLst>
                  <a:gd name="T0" fmla="*/ 4 w 702"/>
                  <a:gd name="T1" fmla="*/ 0 h 1893"/>
                  <a:gd name="T2" fmla="*/ 0 w 702"/>
                  <a:gd name="T3" fmla="*/ 4 h 1893"/>
                  <a:gd name="T4" fmla="*/ 1 w 702"/>
                  <a:gd name="T5" fmla="*/ 4 h 1893"/>
                  <a:gd name="T6" fmla="*/ 5 w 702"/>
                  <a:gd name="T7" fmla="*/ 1 h 1893"/>
                  <a:gd name="T8" fmla="*/ 4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07" name="Freeform 904"/>
              <p:cNvSpPr>
                <a:spLocks/>
              </p:cNvSpPr>
              <p:nvPr/>
            </p:nvSpPr>
            <p:spPr bwMode="auto">
              <a:xfrm>
                <a:off x="3144" y="1745"/>
                <a:ext cx="458" cy="1182"/>
              </a:xfrm>
              <a:custGeom>
                <a:avLst/>
                <a:gdLst>
                  <a:gd name="T0" fmla="*/ 5 w 756"/>
                  <a:gd name="T1" fmla="*/ 0 h 2184"/>
                  <a:gd name="T2" fmla="*/ 1 w 756"/>
                  <a:gd name="T3" fmla="*/ 5 h 2184"/>
                  <a:gd name="T4" fmla="*/ 0 w 756"/>
                  <a:gd name="T5" fmla="*/ 5 h 2184"/>
                  <a:gd name="T6" fmla="*/ 4 w 756"/>
                  <a:gd name="T7" fmla="*/ 1 h 2184"/>
                  <a:gd name="T8" fmla="*/ 5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08" name="Freeform 905"/>
              <p:cNvSpPr>
                <a:spLocks/>
              </p:cNvSpPr>
              <p:nvPr/>
            </p:nvSpPr>
            <p:spPr bwMode="auto">
              <a:xfrm>
                <a:off x="1732" y="2534"/>
                <a:ext cx="1680" cy="399"/>
              </a:xfrm>
              <a:custGeom>
                <a:avLst/>
                <a:gdLst>
                  <a:gd name="T0" fmla="*/ 1 w 2773"/>
                  <a:gd name="T1" fmla="*/ 0 h 738"/>
                  <a:gd name="T2" fmla="*/ 0 w 2773"/>
                  <a:gd name="T3" fmla="*/ 1 h 738"/>
                  <a:gd name="T4" fmla="*/ 16 w 2773"/>
                  <a:gd name="T5" fmla="*/ 2 h 738"/>
                  <a:gd name="T6" fmla="*/ 16 w 2773"/>
                  <a:gd name="T7" fmla="*/ 1 h 738"/>
                  <a:gd name="T8" fmla="*/ 1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09" name="Freeform 906"/>
              <p:cNvSpPr>
                <a:spLocks/>
              </p:cNvSpPr>
              <p:nvPr/>
            </p:nvSpPr>
            <p:spPr bwMode="auto">
              <a:xfrm>
                <a:off x="3195" y="1755"/>
                <a:ext cx="429" cy="1187"/>
              </a:xfrm>
              <a:custGeom>
                <a:avLst/>
                <a:gdLst>
                  <a:gd name="T0" fmla="*/ 12 w 637"/>
                  <a:gd name="T1" fmla="*/ 0 h 1659"/>
                  <a:gd name="T2" fmla="*/ 12 w 637"/>
                  <a:gd name="T3" fmla="*/ 0 h 1659"/>
                  <a:gd name="T4" fmla="*/ 1 w 637"/>
                  <a:gd name="T5" fmla="*/ 59 h 1659"/>
                  <a:gd name="T6" fmla="*/ 0 w 637"/>
                  <a:gd name="T7" fmla="*/ 57 h 1659"/>
                  <a:gd name="T8" fmla="*/ 12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10" name="Freeform 907"/>
              <p:cNvSpPr>
                <a:spLocks/>
              </p:cNvSpPr>
              <p:nvPr/>
            </p:nvSpPr>
            <p:spPr bwMode="auto">
              <a:xfrm>
                <a:off x="1734" y="2587"/>
                <a:ext cx="1494" cy="394"/>
              </a:xfrm>
              <a:custGeom>
                <a:avLst/>
                <a:gdLst>
                  <a:gd name="T0" fmla="*/ 0 w 2216"/>
                  <a:gd name="T1" fmla="*/ 0 h 550"/>
                  <a:gd name="T2" fmla="*/ 1 w 2216"/>
                  <a:gd name="T3" fmla="*/ 2 h 550"/>
                  <a:gd name="T4" fmla="*/ 42 w 2216"/>
                  <a:gd name="T5" fmla="*/ 20 h 550"/>
                  <a:gd name="T6" fmla="*/ 42 w 2216"/>
                  <a:gd name="T7" fmla="*/ 17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grpSp>
            <p:nvGrpSpPr>
              <p:cNvPr id="711" name="Group 908"/>
              <p:cNvGrpSpPr>
                <a:grpSpLocks/>
              </p:cNvGrpSpPr>
              <p:nvPr/>
            </p:nvGrpSpPr>
            <p:grpSpPr bwMode="auto">
              <a:xfrm>
                <a:off x="1709" y="3008"/>
                <a:ext cx="507" cy="234"/>
                <a:chOff x="1740" y="2642"/>
                <a:chExt cx="752" cy="327"/>
              </a:xfrm>
            </p:grpSpPr>
            <p:sp>
              <p:nvSpPr>
                <p:cNvPr id="718" name="Freeform 909"/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pt-BR"/>
                </a:p>
              </p:txBody>
            </p:sp>
            <p:sp>
              <p:nvSpPr>
                <p:cNvPr id="719" name="Freeform 910"/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pt-BR"/>
                </a:p>
              </p:txBody>
            </p:sp>
            <p:sp>
              <p:nvSpPr>
                <p:cNvPr id="720" name="Freeform 911"/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pt-BR"/>
                </a:p>
              </p:txBody>
            </p:sp>
            <p:sp>
              <p:nvSpPr>
                <p:cNvPr id="721" name="Freeform 912"/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pt-BR"/>
                </a:p>
              </p:txBody>
            </p:sp>
            <p:sp>
              <p:nvSpPr>
                <p:cNvPr id="722" name="Freeform 913"/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pt-BR"/>
                </a:p>
              </p:txBody>
            </p:sp>
            <p:sp>
              <p:nvSpPr>
                <p:cNvPr id="723" name="Freeform 914"/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pt-BR"/>
                </a:p>
              </p:txBody>
            </p:sp>
          </p:grpSp>
          <p:sp>
            <p:nvSpPr>
              <p:cNvPr id="712" name="Freeform 915"/>
              <p:cNvSpPr>
                <a:spLocks/>
              </p:cNvSpPr>
              <p:nvPr/>
            </p:nvSpPr>
            <p:spPr bwMode="auto">
              <a:xfrm>
                <a:off x="2577" y="3043"/>
                <a:ext cx="614" cy="514"/>
              </a:xfrm>
              <a:custGeom>
                <a:avLst/>
                <a:gdLst>
                  <a:gd name="T0" fmla="*/ 1 w 990"/>
                  <a:gd name="T1" fmla="*/ 10 h 792"/>
                  <a:gd name="T2" fmla="*/ 9 w 990"/>
                  <a:gd name="T3" fmla="*/ 0 h 792"/>
                  <a:gd name="T4" fmla="*/ 9 w 990"/>
                  <a:gd name="T5" fmla="*/ 1 h 792"/>
                  <a:gd name="T6" fmla="*/ 0 w 990"/>
                  <a:gd name="T7" fmla="*/ 10 h 792"/>
                  <a:gd name="T8" fmla="*/ 1 w 990"/>
                  <a:gd name="T9" fmla="*/ 10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13" name="Freeform 916"/>
              <p:cNvSpPr>
                <a:spLocks/>
              </p:cNvSpPr>
              <p:nvPr/>
            </p:nvSpPr>
            <p:spPr bwMode="auto">
              <a:xfrm>
                <a:off x="1010" y="3084"/>
                <a:ext cx="1571" cy="469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22 w 2532"/>
                  <a:gd name="T5" fmla="*/ 9 h 723"/>
                  <a:gd name="T6" fmla="*/ 22 w 2532"/>
                  <a:gd name="T7" fmla="*/ 10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14" name="Freeform 917"/>
              <p:cNvSpPr>
                <a:spLocks/>
              </p:cNvSpPr>
              <p:nvPr/>
            </p:nvSpPr>
            <p:spPr bwMode="auto">
              <a:xfrm>
                <a:off x="1011" y="2998"/>
                <a:ext cx="17" cy="95"/>
              </a:xfrm>
              <a:custGeom>
                <a:avLst/>
                <a:gdLst>
                  <a:gd name="T0" fmla="*/ 1 w 26"/>
                  <a:gd name="T1" fmla="*/ 1 h 147"/>
                  <a:gd name="T2" fmla="*/ 1 w 26"/>
                  <a:gd name="T3" fmla="*/ 2 h 147"/>
                  <a:gd name="T4" fmla="*/ 0 w 26"/>
                  <a:gd name="T5" fmla="*/ 2 h 147"/>
                  <a:gd name="T6" fmla="*/ 1 w 26"/>
                  <a:gd name="T7" fmla="*/ 0 h 147"/>
                  <a:gd name="T8" fmla="*/ 1 w 26"/>
                  <a:gd name="T9" fmla="*/ 1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15" name="Freeform 918"/>
              <p:cNvSpPr>
                <a:spLocks/>
              </p:cNvSpPr>
              <p:nvPr/>
            </p:nvSpPr>
            <p:spPr bwMode="auto">
              <a:xfrm>
                <a:off x="1012" y="2611"/>
                <a:ext cx="730" cy="393"/>
              </a:xfrm>
              <a:custGeom>
                <a:avLst/>
                <a:gdLst>
                  <a:gd name="T0" fmla="*/ 10 w 1176"/>
                  <a:gd name="T1" fmla="*/ 0 h 606"/>
                  <a:gd name="T2" fmla="*/ 0 w 1176"/>
                  <a:gd name="T3" fmla="*/ 8 h 606"/>
                  <a:gd name="T4" fmla="*/ 1 w 1176"/>
                  <a:gd name="T5" fmla="*/ 8 h 606"/>
                  <a:gd name="T6" fmla="*/ 10 w 1176"/>
                  <a:gd name="T7" fmla="*/ 1 h 606"/>
                  <a:gd name="T8" fmla="*/ 10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16" name="Freeform 919"/>
              <p:cNvSpPr>
                <a:spLocks/>
              </p:cNvSpPr>
              <p:nvPr/>
            </p:nvSpPr>
            <p:spPr bwMode="auto">
              <a:xfrm>
                <a:off x="1061" y="3018"/>
                <a:ext cx="1490" cy="451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12 w 2532"/>
                  <a:gd name="T5" fmla="*/ 6 h 723"/>
                  <a:gd name="T6" fmla="*/ 12 w 2532"/>
                  <a:gd name="T7" fmla="*/ 6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17" name="Freeform 920"/>
              <p:cNvSpPr>
                <a:spLocks/>
              </p:cNvSpPr>
              <p:nvPr/>
            </p:nvSpPr>
            <p:spPr bwMode="auto">
              <a:xfrm flipV="1">
                <a:off x="2549" y="2986"/>
                <a:ext cx="608" cy="467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9 h 723"/>
                  <a:gd name="T6" fmla="*/ 0 w 2532"/>
                  <a:gd name="T7" fmla="*/ 9 h 723"/>
                  <a:gd name="T8" fmla="*/ 0 w 2532"/>
                  <a:gd name="T9" fmla="*/ 1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74" name="Group 921"/>
            <p:cNvGrpSpPr>
              <a:grpSpLocks/>
            </p:cNvGrpSpPr>
            <p:nvPr/>
          </p:nvGrpSpPr>
          <p:grpSpPr bwMode="auto">
            <a:xfrm flipH="1">
              <a:off x="3742" y="2030"/>
              <a:ext cx="261" cy="235"/>
              <a:chOff x="2839" y="3501"/>
              <a:chExt cx="755" cy="803"/>
            </a:xfrm>
          </p:grpSpPr>
          <p:pic>
            <p:nvPicPr>
              <p:cNvPr id="699" name="Picture 922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00" name="Freeform 923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pt-BR"/>
              </a:p>
            </p:txBody>
          </p:sp>
        </p:grpSp>
        <p:grpSp>
          <p:nvGrpSpPr>
            <p:cNvPr id="675" name="Group 924"/>
            <p:cNvGrpSpPr>
              <a:grpSpLocks/>
            </p:cNvGrpSpPr>
            <p:nvPr/>
          </p:nvGrpSpPr>
          <p:grpSpPr bwMode="auto">
            <a:xfrm>
              <a:off x="4603" y="3416"/>
              <a:ext cx="299" cy="257"/>
              <a:chOff x="877" y="1008"/>
              <a:chExt cx="2747" cy="2591"/>
            </a:xfrm>
          </p:grpSpPr>
          <p:pic>
            <p:nvPicPr>
              <p:cNvPr id="676" name="Picture 925" descr="antenna_stylized"/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77" y="1008"/>
                <a:ext cx="2725" cy="14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677" name="Picture 926" descr="laptop_keyboard"/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9064" flipH="1">
                <a:off x="1009" y="2586"/>
                <a:ext cx="2245" cy="10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678" name="Freeform 927"/>
              <p:cNvSpPr>
                <a:spLocks/>
              </p:cNvSpPr>
              <p:nvPr/>
            </p:nvSpPr>
            <p:spPr bwMode="auto">
              <a:xfrm>
                <a:off x="1753" y="1603"/>
                <a:ext cx="1807" cy="1322"/>
              </a:xfrm>
              <a:custGeom>
                <a:avLst/>
                <a:gdLst>
                  <a:gd name="T0" fmla="*/ 4 w 2982"/>
                  <a:gd name="T1" fmla="*/ 0 h 2442"/>
                  <a:gd name="T2" fmla="*/ 0 w 2982"/>
                  <a:gd name="T3" fmla="*/ 4 h 2442"/>
                  <a:gd name="T4" fmla="*/ 16 w 2982"/>
                  <a:gd name="T5" fmla="*/ 5 h 2442"/>
                  <a:gd name="T6" fmla="*/ 20 w 2982"/>
                  <a:gd name="T7" fmla="*/ 1 h 2442"/>
                  <a:gd name="T8" fmla="*/ 4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pic>
            <p:nvPicPr>
              <p:cNvPr id="679" name="Picture 928" descr="screen"/>
              <p:cNvPicPr>
                <a:picLocks noChangeAspect="1" noChangeArrowheads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42" y="1637"/>
                <a:ext cx="1642" cy="12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680" name="Freeform 929"/>
              <p:cNvSpPr>
                <a:spLocks/>
              </p:cNvSpPr>
              <p:nvPr/>
            </p:nvSpPr>
            <p:spPr bwMode="auto">
              <a:xfrm>
                <a:off x="2082" y="1564"/>
                <a:ext cx="1531" cy="246"/>
              </a:xfrm>
              <a:custGeom>
                <a:avLst/>
                <a:gdLst>
                  <a:gd name="T0" fmla="*/ 1 w 2528"/>
                  <a:gd name="T1" fmla="*/ 0 h 455"/>
                  <a:gd name="T2" fmla="*/ 17 w 2528"/>
                  <a:gd name="T3" fmla="*/ 1 h 455"/>
                  <a:gd name="T4" fmla="*/ 16 w 2528"/>
                  <a:gd name="T5" fmla="*/ 1 h 455"/>
                  <a:gd name="T6" fmla="*/ 0 w 2528"/>
                  <a:gd name="T7" fmla="*/ 1 h 455"/>
                  <a:gd name="T8" fmla="*/ 1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681" name="Freeform 930"/>
              <p:cNvSpPr>
                <a:spLocks/>
              </p:cNvSpPr>
              <p:nvPr/>
            </p:nvSpPr>
            <p:spPr bwMode="auto">
              <a:xfrm>
                <a:off x="1737" y="1562"/>
                <a:ext cx="425" cy="1024"/>
              </a:xfrm>
              <a:custGeom>
                <a:avLst/>
                <a:gdLst>
                  <a:gd name="T0" fmla="*/ 4 w 702"/>
                  <a:gd name="T1" fmla="*/ 0 h 1893"/>
                  <a:gd name="T2" fmla="*/ 0 w 702"/>
                  <a:gd name="T3" fmla="*/ 4 h 1893"/>
                  <a:gd name="T4" fmla="*/ 1 w 702"/>
                  <a:gd name="T5" fmla="*/ 4 h 1893"/>
                  <a:gd name="T6" fmla="*/ 5 w 702"/>
                  <a:gd name="T7" fmla="*/ 1 h 1893"/>
                  <a:gd name="T8" fmla="*/ 4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682" name="Freeform 931"/>
              <p:cNvSpPr>
                <a:spLocks/>
              </p:cNvSpPr>
              <p:nvPr/>
            </p:nvSpPr>
            <p:spPr bwMode="auto">
              <a:xfrm>
                <a:off x="3144" y="1745"/>
                <a:ext cx="458" cy="1182"/>
              </a:xfrm>
              <a:custGeom>
                <a:avLst/>
                <a:gdLst>
                  <a:gd name="T0" fmla="*/ 5 w 756"/>
                  <a:gd name="T1" fmla="*/ 0 h 2184"/>
                  <a:gd name="T2" fmla="*/ 1 w 756"/>
                  <a:gd name="T3" fmla="*/ 5 h 2184"/>
                  <a:gd name="T4" fmla="*/ 0 w 756"/>
                  <a:gd name="T5" fmla="*/ 5 h 2184"/>
                  <a:gd name="T6" fmla="*/ 4 w 756"/>
                  <a:gd name="T7" fmla="*/ 1 h 2184"/>
                  <a:gd name="T8" fmla="*/ 5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683" name="Freeform 932"/>
              <p:cNvSpPr>
                <a:spLocks/>
              </p:cNvSpPr>
              <p:nvPr/>
            </p:nvSpPr>
            <p:spPr bwMode="auto">
              <a:xfrm>
                <a:off x="1732" y="2534"/>
                <a:ext cx="1680" cy="399"/>
              </a:xfrm>
              <a:custGeom>
                <a:avLst/>
                <a:gdLst>
                  <a:gd name="T0" fmla="*/ 1 w 2773"/>
                  <a:gd name="T1" fmla="*/ 0 h 738"/>
                  <a:gd name="T2" fmla="*/ 0 w 2773"/>
                  <a:gd name="T3" fmla="*/ 1 h 738"/>
                  <a:gd name="T4" fmla="*/ 16 w 2773"/>
                  <a:gd name="T5" fmla="*/ 2 h 738"/>
                  <a:gd name="T6" fmla="*/ 16 w 2773"/>
                  <a:gd name="T7" fmla="*/ 1 h 738"/>
                  <a:gd name="T8" fmla="*/ 1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684" name="Freeform 933"/>
              <p:cNvSpPr>
                <a:spLocks/>
              </p:cNvSpPr>
              <p:nvPr/>
            </p:nvSpPr>
            <p:spPr bwMode="auto">
              <a:xfrm>
                <a:off x="3195" y="1755"/>
                <a:ext cx="429" cy="1187"/>
              </a:xfrm>
              <a:custGeom>
                <a:avLst/>
                <a:gdLst>
                  <a:gd name="T0" fmla="*/ 12 w 637"/>
                  <a:gd name="T1" fmla="*/ 0 h 1659"/>
                  <a:gd name="T2" fmla="*/ 12 w 637"/>
                  <a:gd name="T3" fmla="*/ 0 h 1659"/>
                  <a:gd name="T4" fmla="*/ 1 w 637"/>
                  <a:gd name="T5" fmla="*/ 59 h 1659"/>
                  <a:gd name="T6" fmla="*/ 0 w 637"/>
                  <a:gd name="T7" fmla="*/ 57 h 1659"/>
                  <a:gd name="T8" fmla="*/ 12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685" name="Freeform 934"/>
              <p:cNvSpPr>
                <a:spLocks/>
              </p:cNvSpPr>
              <p:nvPr/>
            </p:nvSpPr>
            <p:spPr bwMode="auto">
              <a:xfrm>
                <a:off x="1734" y="2587"/>
                <a:ext cx="1494" cy="394"/>
              </a:xfrm>
              <a:custGeom>
                <a:avLst/>
                <a:gdLst>
                  <a:gd name="T0" fmla="*/ 0 w 2216"/>
                  <a:gd name="T1" fmla="*/ 0 h 550"/>
                  <a:gd name="T2" fmla="*/ 1 w 2216"/>
                  <a:gd name="T3" fmla="*/ 2 h 550"/>
                  <a:gd name="T4" fmla="*/ 42 w 2216"/>
                  <a:gd name="T5" fmla="*/ 20 h 550"/>
                  <a:gd name="T6" fmla="*/ 42 w 2216"/>
                  <a:gd name="T7" fmla="*/ 17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grpSp>
            <p:nvGrpSpPr>
              <p:cNvPr id="686" name="Group 935"/>
              <p:cNvGrpSpPr>
                <a:grpSpLocks/>
              </p:cNvGrpSpPr>
              <p:nvPr/>
            </p:nvGrpSpPr>
            <p:grpSpPr bwMode="auto">
              <a:xfrm>
                <a:off x="1709" y="3008"/>
                <a:ext cx="507" cy="234"/>
                <a:chOff x="1740" y="2642"/>
                <a:chExt cx="752" cy="327"/>
              </a:xfrm>
            </p:grpSpPr>
            <p:sp>
              <p:nvSpPr>
                <p:cNvPr id="693" name="Freeform 936"/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pt-BR"/>
                </a:p>
              </p:txBody>
            </p:sp>
            <p:sp>
              <p:nvSpPr>
                <p:cNvPr id="694" name="Freeform 937"/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pt-BR"/>
                </a:p>
              </p:txBody>
            </p:sp>
            <p:sp>
              <p:nvSpPr>
                <p:cNvPr id="695" name="Freeform 938"/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pt-BR"/>
                </a:p>
              </p:txBody>
            </p:sp>
            <p:sp>
              <p:nvSpPr>
                <p:cNvPr id="696" name="Freeform 939"/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pt-BR"/>
                </a:p>
              </p:txBody>
            </p:sp>
            <p:sp>
              <p:nvSpPr>
                <p:cNvPr id="697" name="Freeform 940"/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pt-BR"/>
                </a:p>
              </p:txBody>
            </p:sp>
            <p:sp>
              <p:nvSpPr>
                <p:cNvPr id="698" name="Freeform 941"/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pt-BR"/>
                </a:p>
              </p:txBody>
            </p:sp>
          </p:grpSp>
          <p:sp>
            <p:nvSpPr>
              <p:cNvPr id="687" name="Freeform 942"/>
              <p:cNvSpPr>
                <a:spLocks/>
              </p:cNvSpPr>
              <p:nvPr/>
            </p:nvSpPr>
            <p:spPr bwMode="auto">
              <a:xfrm>
                <a:off x="2577" y="3043"/>
                <a:ext cx="614" cy="514"/>
              </a:xfrm>
              <a:custGeom>
                <a:avLst/>
                <a:gdLst>
                  <a:gd name="T0" fmla="*/ 1 w 990"/>
                  <a:gd name="T1" fmla="*/ 10 h 792"/>
                  <a:gd name="T2" fmla="*/ 9 w 990"/>
                  <a:gd name="T3" fmla="*/ 0 h 792"/>
                  <a:gd name="T4" fmla="*/ 9 w 990"/>
                  <a:gd name="T5" fmla="*/ 1 h 792"/>
                  <a:gd name="T6" fmla="*/ 0 w 990"/>
                  <a:gd name="T7" fmla="*/ 10 h 792"/>
                  <a:gd name="T8" fmla="*/ 1 w 990"/>
                  <a:gd name="T9" fmla="*/ 10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688" name="Freeform 943"/>
              <p:cNvSpPr>
                <a:spLocks/>
              </p:cNvSpPr>
              <p:nvPr/>
            </p:nvSpPr>
            <p:spPr bwMode="auto">
              <a:xfrm>
                <a:off x="1010" y="3084"/>
                <a:ext cx="1571" cy="469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22 w 2532"/>
                  <a:gd name="T5" fmla="*/ 9 h 723"/>
                  <a:gd name="T6" fmla="*/ 22 w 2532"/>
                  <a:gd name="T7" fmla="*/ 10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689" name="Freeform 944"/>
              <p:cNvSpPr>
                <a:spLocks/>
              </p:cNvSpPr>
              <p:nvPr/>
            </p:nvSpPr>
            <p:spPr bwMode="auto">
              <a:xfrm>
                <a:off x="1011" y="2998"/>
                <a:ext cx="17" cy="95"/>
              </a:xfrm>
              <a:custGeom>
                <a:avLst/>
                <a:gdLst>
                  <a:gd name="T0" fmla="*/ 1 w 26"/>
                  <a:gd name="T1" fmla="*/ 1 h 147"/>
                  <a:gd name="T2" fmla="*/ 1 w 26"/>
                  <a:gd name="T3" fmla="*/ 2 h 147"/>
                  <a:gd name="T4" fmla="*/ 0 w 26"/>
                  <a:gd name="T5" fmla="*/ 2 h 147"/>
                  <a:gd name="T6" fmla="*/ 1 w 26"/>
                  <a:gd name="T7" fmla="*/ 0 h 147"/>
                  <a:gd name="T8" fmla="*/ 1 w 26"/>
                  <a:gd name="T9" fmla="*/ 1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690" name="Freeform 945"/>
              <p:cNvSpPr>
                <a:spLocks/>
              </p:cNvSpPr>
              <p:nvPr/>
            </p:nvSpPr>
            <p:spPr bwMode="auto">
              <a:xfrm>
                <a:off x="1012" y="2611"/>
                <a:ext cx="730" cy="393"/>
              </a:xfrm>
              <a:custGeom>
                <a:avLst/>
                <a:gdLst>
                  <a:gd name="T0" fmla="*/ 10 w 1176"/>
                  <a:gd name="T1" fmla="*/ 0 h 606"/>
                  <a:gd name="T2" fmla="*/ 0 w 1176"/>
                  <a:gd name="T3" fmla="*/ 8 h 606"/>
                  <a:gd name="T4" fmla="*/ 1 w 1176"/>
                  <a:gd name="T5" fmla="*/ 8 h 606"/>
                  <a:gd name="T6" fmla="*/ 10 w 1176"/>
                  <a:gd name="T7" fmla="*/ 1 h 606"/>
                  <a:gd name="T8" fmla="*/ 10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691" name="Freeform 946"/>
              <p:cNvSpPr>
                <a:spLocks/>
              </p:cNvSpPr>
              <p:nvPr/>
            </p:nvSpPr>
            <p:spPr bwMode="auto">
              <a:xfrm>
                <a:off x="1061" y="3018"/>
                <a:ext cx="1490" cy="451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12 w 2532"/>
                  <a:gd name="T5" fmla="*/ 6 h 723"/>
                  <a:gd name="T6" fmla="*/ 12 w 2532"/>
                  <a:gd name="T7" fmla="*/ 6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692" name="Freeform 947"/>
              <p:cNvSpPr>
                <a:spLocks/>
              </p:cNvSpPr>
              <p:nvPr/>
            </p:nvSpPr>
            <p:spPr bwMode="auto">
              <a:xfrm flipV="1">
                <a:off x="2549" y="2986"/>
                <a:ext cx="608" cy="467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9 h 723"/>
                  <a:gd name="T6" fmla="*/ 0 w 2532"/>
                  <a:gd name="T7" fmla="*/ 9 h 723"/>
                  <a:gd name="T8" fmla="*/ 0 w 2532"/>
                  <a:gd name="T9" fmla="*/ 1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</p:grpSp>
      </p:grpSp>
      <p:sp>
        <p:nvSpPr>
          <p:cNvPr id="990" name="Line 1034"/>
          <p:cNvSpPr>
            <a:spLocks noChangeShapeType="1"/>
          </p:cNvSpPr>
          <p:nvPr/>
        </p:nvSpPr>
        <p:spPr bwMode="auto">
          <a:xfrm flipH="1">
            <a:off x="6221413" y="1852613"/>
            <a:ext cx="503237" cy="1389062"/>
          </a:xfrm>
          <a:prstGeom prst="line">
            <a:avLst/>
          </a:prstGeom>
          <a:noFill/>
          <a:ln w="76200">
            <a:solidFill>
              <a:srgbClr val="CC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991" name="Line 1035"/>
          <p:cNvSpPr>
            <a:spLocks noChangeShapeType="1"/>
          </p:cNvSpPr>
          <p:nvPr/>
        </p:nvSpPr>
        <p:spPr bwMode="auto">
          <a:xfrm>
            <a:off x="5565775" y="2438400"/>
            <a:ext cx="238125" cy="2568575"/>
          </a:xfrm>
          <a:prstGeom prst="line">
            <a:avLst/>
          </a:prstGeom>
          <a:noFill/>
          <a:ln w="76200">
            <a:solidFill>
              <a:srgbClr val="CC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992" name="Line 1036"/>
          <p:cNvSpPr>
            <a:spLocks noChangeShapeType="1"/>
          </p:cNvSpPr>
          <p:nvPr/>
        </p:nvSpPr>
        <p:spPr bwMode="auto">
          <a:xfrm>
            <a:off x="6275388" y="3581400"/>
            <a:ext cx="1198562" cy="1997075"/>
          </a:xfrm>
          <a:prstGeom prst="line">
            <a:avLst/>
          </a:prstGeom>
          <a:noFill/>
          <a:ln w="76200">
            <a:solidFill>
              <a:srgbClr val="CC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993" name="Text Box 1037"/>
          <p:cNvSpPr txBox="1">
            <a:spLocks noChangeArrowheads="1"/>
          </p:cNvSpPr>
          <p:nvPr/>
        </p:nvSpPr>
        <p:spPr bwMode="auto">
          <a:xfrm>
            <a:off x="7239000" y="1373188"/>
            <a:ext cx="128428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>
                <a:solidFill>
                  <a:srgbClr val="CC0000"/>
                </a:solidFill>
              </a:rPr>
              <a:t>peer-peer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Espaço Reservado para Rodapé 5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/>
              <a:t>2: Camada de Aplicação</a:t>
            </a:r>
            <a:endParaRPr lang="pt-BR" smtClean="0">
              <a:latin typeface="Times New Roman" pitchFamily="18" charset="0"/>
            </a:endParaRPr>
          </a:p>
        </p:txBody>
      </p:sp>
      <p:sp>
        <p:nvSpPr>
          <p:cNvPr id="28675" name="Espaço Reservado para Número de Slide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828AC638-AC5E-4B6C-8EAC-FA9717308207}" type="slidenum">
              <a:rPr lang="en-US" smtClean="0"/>
              <a:pPr/>
              <a:t>80</a:t>
            </a:fld>
            <a:endParaRPr lang="en-US" smtClean="0"/>
          </a:p>
        </p:txBody>
      </p:sp>
      <p:sp>
        <p:nvSpPr>
          <p:cNvPr id="2867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sz="3600" smtClean="0"/>
              <a:t>Registros DNS</a:t>
            </a:r>
            <a:endParaRPr lang="pt-BR" smtClean="0"/>
          </a:p>
        </p:txBody>
      </p:sp>
      <p:sp>
        <p:nvSpPr>
          <p:cNvPr id="2867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42925" y="1279525"/>
            <a:ext cx="8366125" cy="514350"/>
          </a:xfrm>
        </p:spPr>
        <p:txBody>
          <a:bodyPr/>
          <a:lstStyle/>
          <a:p>
            <a:pPr>
              <a:buFont typeface="ZapfDingbats" pitchFamily="82" charset="0"/>
              <a:buNone/>
            </a:pPr>
            <a:r>
              <a:rPr lang="pt-BR" sz="2400" u="sng" smtClean="0">
                <a:solidFill>
                  <a:schemeClr val="accent2"/>
                </a:solidFill>
              </a:rPr>
              <a:t>DNS:</a:t>
            </a:r>
            <a:r>
              <a:rPr lang="pt-BR" sz="2400" smtClean="0"/>
              <a:t> BD distribuído contendo </a:t>
            </a:r>
            <a:r>
              <a:rPr lang="pt-BR" sz="2400" i="1" smtClean="0">
                <a:solidFill>
                  <a:srgbClr val="FF0000"/>
                </a:solidFill>
              </a:rPr>
              <a:t>registros de recursos </a:t>
            </a:r>
            <a:r>
              <a:rPr lang="pt-BR" sz="2400" smtClean="0">
                <a:solidFill>
                  <a:srgbClr val="FF0000"/>
                </a:solidFill>
              </a:rPr>
              <a:t>(RR)</a:t>
            </a:r>
            <a:endParaRPr lang="pt-BR" sz="2400" smtClean="0"/>
          </a:p>
        </p:txBody>
      </p:sp>
      <p:sp>
        <p:nvSpPr>
          <p:cNvPr id="28678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523875" y="4533900"/>
            <a:ext cx="4000500" cy="18669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pt-BR" sz="2000" dirty="0" smtClean="0"/>
              <a:t>Tipo=NS</a:t>
            </a:r>
          </a:p>
          <a:p>
            <a:pPr lvl="1">
              <a:lnSpc>
                <a:spcPct val="90000"/>
              </a:lnSpc>
            </a:pPr>
            <a:r>
              <a:rPr lang="pt-BR" sz="1800" b="1" dirty="0" smtClean="0">
                <a:latin typeface="Courier New" pitchFamily="49" charset="0"/>
              </a:rPr>
              <a:t>nome</a:t>
            </a:r>
            <a:r>
              <a:rPr lang="pt-BR" sz="1800" dirty="0" smtClean="0"/>
              <a:t> é domínio (p.ex. </a:t>
            </a:r>
            <a:r>
              <a:rPr lang="pt-BR" sz="1800" dirty="0" err="1" smtClean="0"/>
              <a:t>foo.com.br</a:t>
            </a:r>
            <a:r>
              <a:rPr lang="pt-BR" sz="1800" dirty="0" smtClean="0"/>
              <a:t>)</a:t>
            </a:r>
          </a:p>
          <a:p>
            <a:pPr lvl="1">
              <a:lnSpc>
                <a:spcPct val="90000"/>
              </a:lnSpc>
            </a:pPr>
            <a:r>
              <a:rPr lang="pt-BR" sz="1800" b="1" dirty="0" smtClean="0">
                <a:latin typeface="Courier New" pitchFamily="49" charset="0"/>
              </a:rPr>
              <a:t>valor</a:t>
            </a:r>
            <a:r>
              <a:rPr lang="pt-BR" sz="1800" dirty="0" smtClean="0"/>
              <a:t> é endereço IP de servidor oficial de nomes para este domínio</a:t>
            </a:r>
          </a:p>
          <a:p>
            <a:pPr>
              <a:lnSpc>
                <a:spcPct val="90000"/>
              </a:lnSpc>
            </a:pPr>
            <a:endParaRPr lang="pt-BR" sz="2000" dirty="0" smtClean="0"/>
          </a:p>
        </p:txBody>
      </p:sp>
      <p:grpSp>
        <p:nvGrpSpPr>
          <p:cNvPr id="28679" name="Group 8"/>
          <p:cNvGrpSpPr>
            <a:grpSpLocks/>
          </p:cNvGrpSpPr>
          <p:nvPr/>
        </p:nvGrpSpPr>
        <p:grpSpPr bwMode="auto">
          <a:xfrm>
            <a:off x="1398588" y="1879600"/>
            <a:ext cx="6126162" cy="571500"/>
            <a:chOff x="1407" y="1206"/>
            <a:chExt cx="3379" cy="360"/>
          </a:xfrm>
        </p:grpSpPr>
        <p:sp>
          <p:nvSpPr>
            <p:cNvPr id="28683" name="Text Box 6"/>
            <p:cNvSpPr txBox="1">
              <a:spLocks noChangeArrowheads="1"/>
            </p:cNvSpPr>
            <p:nvPr/>
          </p:nvSpPr>
          <p:spPr bwMode="auto">
            <a:xfrm>
              <a:off x="1407" y="1214"/>
              <a:ext cx="3379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r>
                <a:rPr lang="pt-BR" sz="2400" smtClean="0"/>
                <a:t>  formato </a:t>
              </a:r>
              <a:r>
                <a:rPr lang="pt-BR" sz="2400"/>
                <a:t>RR: </a:t>
              </a:r>
              <a:r>
                <a:rPr lang="pt-BR" b="1">
                  <a:latin typeface="Courier New" pitchFamily="49" charset="0"/>
                </a:rPr>
                <a:t>(nome, valor, tipo, </a:t>
              </a:r>
              <a:r>
                <a:rPr lang="pt-BR" b="1" err="1" smtClean="0">
                  <a:latin typeface="Courier New" pitchFamily="49" charset="0"/>
                </a:rPr>
                <a:t>ttl</a:t>
              </a:r>
              <a:r>
                <a:rPr lang="pt-BR" b="1" smtClean="0">
                  <a:latin typeface="Courier New" pitchFamily="49" charset="0"/>
                </a:rPr>
                <a:t>)</a:t>
              </a:r>
              <a:endParaRPr lang="pt-BR" sz="2400">
                <a:latin typeface="Times New Roman" pitchFamily="18" charset="0"/>
              </a:endParaRPr>
            </a:p>
          </p:txBody>
        </p:sp>
        <p:sp>
          <p:nvSpPr>
            <p:cNvPr id="28684" name="Rectangle 7"/>
            <p:cNvSpPr>
              <a:spLocks noChangeArrowheads="1"/>
            </p:cNvSpPr>
            <p:nvPr/>
          </p:nvSpPr>
          <p:spPr bwMode="auto">
            <a:xfrm>
              <a:off x="1458" y="1206"/>
              <a:ext cx="3318" cy="360"/>
            </a:xfrm>
            <a:prstGeom prst="rect">
              <a:avLst/>
            </a:prstGeom>
            <a:noFill/>
            <a:ln w="19050">
              <a:solidFill>
                <a:schemeClr val="accent2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pt-BR" sz="2400">
                <a:solidFill>
                  <a:schemeClr val="accent2"/>
                </a:solidFill>
                <a:latin typeface="Times New Roman" pitchFamily="18" charset="0"/>
              </a:endParaRPr>
            </a:p>
          </p:txBody>
        </p:sp>
      </p:grpSp>
      <p:sp>
        <p:nvSpPr>
          <p:cNvPr id="28680" name="Rectangle 9"/>
          <p:cNvSpPr>
            <a:spLocks noChangeArrowheads="1"/>
          </p:cNvSpPr>
          <p:nvPr/>
        </p:nvSpPr>
        <p:spPr bwMode="auto">
          <a:xfrm>
            <a:off x="523875" y="2657475"/>
            <a:ext cx="4306888" cy="1304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l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0"/>
              <a:buChar char="r"/>
            </a:pPr>
            <a:r>
              <a:rPr lang="pt-BR" sz="2400" dirty="0"/>
              <a:t>Tipo=A</a:t>
            </a:r>
          </a:p>
          <a:p>
            <a:pPr marL="742950" lvl="1" indent="-285750" algn="l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0"/>
              <a:buChar char="m"/>
            </a:pPr>
            <a:r>
              <a:rPr lang="pt-BR" sz="2000" b="1" dirty="0">
                <a:latin typeface="Courier New" pitchFamily="49" charset="0"/>
              </a:rPr>
              <a:t>nome</a:t>
            </a:r>
            <a:r>
              <a:rPr lang="pt-BR" sz="2000" dirty="0"/>
              <a:t> é nome de hospedeiro</a:t>
            </a:r>
          </a:p>
          <a:p>
            <a:pPr marL="742950" lvl="1" indent="-285750" algn="l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0"/>
              <a:buChar char="m"/>
            </a:pPr>
            <a:r>
              <a:rPr lang="pt-BR" sz="2000" b="1" dirty="0">
                <a:latin typeface="Courier New" pitchFamily="49" charset="0"/>
              </a:rPr>
              <a:t>valor </a:t>
            </a:r>
            <a:r>
              <a:rPr lang="pt-BR" sz="2000" dirty="0"/>
              <a:t>é o seu endereço </a:t>
            </a:r>
            <a:r>
              <a:rPr lang="pt-BR" sz="2000" dirty="0" smtClean="0"/>
              <a:t>IPv4</a:t>
            </a:r>
          </a:p>
          <a:p>
            <a:pPr marL="742950" lvl="1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0"/>
              <a:buChar char="m"/>
            </a:pPr>
            <a:r>
              <a:rPr lang="pt-BR" sz="2000" dirty="0"/>
              <a:t>Tipo=</a:t>
            </a:r>
            <a:r>
              <a:rPr lang="pt-BR" sz="2000" b="1" dirty="0"/>
              <a:t>AAAA</a:t>
            </a:r>
            <a:r>
              <a:rPr lang="pt-BR" sz="2000" dirty="0"/>
              <a:t> para IPv6</a:t>
            </a:r>
          </a:p>
          <a:p>
            <a:pPr marL="742950" lvl="1" indent="-285750" algn="l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0"/>
              <a:buChar char="m"/>
            </a:pPr>
            <a:endParaRPr lang="pt-BR" sz="2000" dirty="0" smtClean="0"/>
          </a:p>
          <a:p>
            <a:pPr marL="342900" indent="-342900" algn="l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0"/>
              <a:buChar char="r"/>
            </a:pPr>
            <a:endParaRPr lang="pt-BR" sz="2400" dirty="0"/>
          </a:p>
        </p:txBody>
      </p:sp>
      <p:sp>
        <p:nvSpPr>
          <p:cNvPr id="28681" name="Rectangle 10"/>
          <p:cNvSpPr>
            <a:spLocks noChangeArrowheads="1"/>
          </p:cNvSpPr>
          <p:nvPr/>
        </p:nvSpPr>
        <p:spPr bwMode="auto">
          <a:xfrm>
            <a:off x="4714875" y="2647950"/>
            <a:ext cx="3810000" cy="2171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l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0"/>
              <a:buChar char="r"/>
            </a:pPr>
            <a:r>
              <a:rPr lang="pt-BR" sz="2400"/>
              <a:t>Tipo=CNAME</a:t>
            </a:r>
          </a:p>
          <a:p>
            <a:pPr marL="742950" lvl="1" indent="-285750" algn="l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0"/>
              <a:buChar char="m"/>
            </a:pPr>
            <a:r>
              <a:rPr lang="pt-BR" sz="2000" b="1">
                <a:latin typeface="Courier New" pitchFamily="49" charset="0"/>
              </a:rPr>
              <a:t>nome</a:t>
            </a:r>
            <a:r>
              <a:rPr lang="pt-BR" sz="2000"/>
              <a:t> é nome alternativo (alias) para algum nome “canônico” (verdadeiro)</a:t>
            </a:r>
          </a:p>
          <a:p>
            <a:pPr marL="742950" lvl="1" indent="-285750" algn="l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0"/>
              <a:buChar char="m"/>
            </a:pPr>
            <a:r>
              <a:rPr lang="pt-BR" sz="2000" b="1">
                <a:latin typeface="Courier New" pitchFamily="49" charset="0"/>
              </a:rPr>
              <a:t>valor</a:t>
            </a:r>
            <a:r>
              <a:rPr lang="pt-BR" sz="2000"/>
              <a:t> é o nome canônico</a:t>
            </a:r>
          </a:p>
          <a:p>
            <a:pPr marL="342900" indent="-342900" algn="l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0"/>
              <a:buChar char="r"/>
            </a:pPr>
            <a:endParaRPr lang="pt-BR" sz="2400"/>
          </a:p>
        </p:txBody>
      </p:sp>
      <p:sp>
        <p:nvSpPr>
          <p:cNvPr id="28682" name="Rectangle 11"/>
          <p:cNvSpPr>
            <a:spLocks noChangeArrowheads="1"/>
          </p:cNvSpPr>
          <p:nvPr/>
        </p:nvSpPr>
        <p:spPr bwMode="auto">
          <a:xfrm>
            <a:off x="4695825" y="4810125"/>
            <a:ext cx="4448175" cy="1866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l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0"/>
              <a:buChar char="r"/>
            </a:pPr>
            <a:r>
              <a:rPr lang="pt-BR" sz="2400"/>
              <a:t>Tipo=MX</a:t>
            </a:r>
          </a:p>
          <a:p>
            <a:pPr marL="742950" lvl="1" indent="-285750" algn="l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0"/>
              <a:buChar char="m"/>
            </a:pPr>
            <a:r>
              <a:rPr lang="pt-BR" sz="2000" b="1">
                <a:latin typeface="Courier New" pitchFamily="49" charset="0"/>
              </a:rPr>
              <a:t>nome</a:t>
            </a:r>
            <a:r>
              <a:rPr lang="pt-BR" sz="2000"/>
              <a:t> é domínio</a:t>
            </a:r>
            <a:r>
              <a:rPr lang="pt-BR" sz="2000" b="1">
                <a:latin typeface="Courier New" pitchFamily="49" charset="0"/>
              </a:rPr>
              <a:t> </a:t>
            </a:r>
          </a:p>
          <a:p>
            <a:pPr marL="742950" lvl="1" indent="-285750" algn="l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0"/>
              <a:buChar char="m"/>
            </a:pPr>
            <a:r>
              <a:rPr lang="pt-BR" sz="2000" b="1">
                <a:latin typeface="Courier New" pitchFamily="49" charset="0"/>
              </a:rPr>
              <a:t>valor </a:t>
            </a:r>
            <a:r>
              <a:rPr lang="pt-BR" sz="2000"/>
              <a:t>é nome do servidor de correio para este domínio</a:t>
            </a:r>
          </a:p>
          <a:p>
            <a:pPr marL="342900" indent="-342900" algn="l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0"/>
              <a:buChar char="r"/>
            </a:pPr>
            <a:endParaRPr lang="pt-BR" sz="2400"/>
          </a:p>
        </p:txBody>
      </p:sp>
    </p:spTree>
    <p:extLst>
      <p:ext uri="{BB962C8B-B14F-4D97-AF65-F5344CB8AC3E}">
        <p14:creationId xmlns:p14="http://schemas.microsoft.com/office/powerpoint/2010/main" xmlns="" val="3576056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Espaço Reservado para Rodapé 5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/>
              <a:t>2: Camada de Aplicação</a:t>
            </a:r>
            <a:endParaRPr lang="pt-BR" smtClean="0">
              <a:latin typeface="Times New Roman" pitchFamily="18" charset="0"/>
            </a:endParaRPr>
          </a:p>
        </p:txBody>
      </p:sp>
      <p:sp>
        <p:nvSpPr>
          <p:cNvPr id="29699" name="Espaço Reservado para Número de Slide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615C8B07-889D-4C6A-8247-A1CE9F5AED47}" type="slidenum">
              <a:rPr lang="en-US" smtClean="0"/>
              <a:pPr/>
              <a:t>81</a:t>
            </a:fld>
            <a:endParaRPr lang="en-US" smtClean="0"/>
          </a:p>
        </p:txBody>
      </p:sp>
      <p:sp>
        <p:nvSpPr>
          <p:cNvPr id="2970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sz="3600" smtClean="0"/>
              <a:t>DNS: protocolo e mensagens</a:t>
            </a:r>
            <a:endParaRPr lang="pt-BR" smtClean="0"/>
          </a:p>
        </p:txBody>
      </p:sp>
      <p:sp>
        <p:nvSpPr>
          <p:cNvPr id="2970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33400" y="1600200"/>
            <a:ext cx="7912100" cy="4648200"/>
          </a:xfrm>
        </p:spPr>
        <p:txBody>
          <a:bodyPr/>
          <a:lstStyle/>
          <a:p>
            <a:pPr>
              <a:lnSpc>
                <a:spcPct val="90000"/>
              </a:lnSpc>
              <a:buFont typeface="ZapfDingbats" pitchFamily="82" charset="0"/>
              <a:buNone/>
            </a:pPr>
            <a:r>
              <a:rPr lang="pt-BR" sz="2400" u="sng" smtClean="0">
                <a:solidFill>
                  <a:schemeClr val="accent2"/>
                </a:solidFill>
              </a:rPr>
              <a:t>protocolo DNS:</a:t>
            </a:r>
            <a:r>
              <a:rPr lang="pt-BR" sz="2400" smtClean="0"/>
              <a:t> mensagens de </a:t>
            </a:r>
            <a:r>
              <a:rPr lang="pt-BR" sz="2400" i="1" smtClean="0">
                <a:solidFill>
                  <a:srgbClr val="FF0000"/>
                </a:solidFill>
              </a:rPr>
              <a:t>pedido</a:t>
            </a:r>
            <a:r>
              <a:rPr lang="pt-BR" sz="2400" smtClean="0">
                <a:solidFill>
                  <a:srgbClr val="FF0000"/>
                </a:solidFill>
              </a:rPr>
              <a:t> </a:t>
            </a:r>
            <a:r>
              <a:rPr lang="pt-BR" sz="2400" smtClean="0"/>
              <a:t>e </a:t>
            </a:r>
            <a:r>
              <a:rPr lang="pt-BR" sz="2400" i="1" smtClean="0">
                <a:solidFill>
                  <a:srgbClr val="FF0000"/>
                </a:solidFill>
              </a:rPr>
              <a:t>resposta</a:t>
            </a:r>
            <a:r>
              <a:rPr lang="pt-BR" sz="2400" smtClean="0"/>
              <a:t>, ambas com o mesmo </a:t>
            </a:r>
            <a:r>
              <a:rPr lang="pt-BR" sz="2400" i="1" smtClean="0">
                <a:solidFill>
                  <a:srgbClr val="FF0000"/>
                </a:solidFill>
              </a:rPr>
              <a:t>formato de mensagem</a:t>
            </a:r>
          </a:p>
        </p:txBody>
      </p:sp>
      <p:sp>
        <p:nvSpPr>
          <p:cNvPr id="29702" name="Rectangle 8"/>
          <p:cNvSpPr>
            <a:spLocks noChangeArrowheads="1"/>
          </p:cNvSpPr>
          <p:nvPr/>
        </p:nvSpPr>
        <p:spPr bwMode="auto">
          <a:xfrm>
            <a:off x="533400" y="2352675"/>
            <a:ext cx="3810000" cy="3838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l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0"/>
              <a:buNone/>
            </a:pPr>
            <a:r>
              <a:rPr lang="pt-BR" sz="2400"/>
              <a:t>cabeçalho de msg</a:t>
            </a:r>
          </a:p>
          <a:p>
            <a:pPr marL="342900" indent="-342900" algn="l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0"/>
              <a:buChar char="r"/>
            </a:pPr>
            <a:r>
              <a:rPr lang="pt-BR" sz="2000">
                <a:solidFill>
                  <a:schemeClr val="accent2"/>
                </a:solidFill>
              </a:rPr>
              <a:t>identificação:</a:t>
            </a:r>
            <a:r>
              <a:rPr lang="pt-BR" sz="2000"/>
              <a:t> ID de 16 bit para pedido, resposta ao pedido usa mesmo ID</a:t>
            </a:r>
          </a:p>
          <a:p>
            <a:pPr marL="342900" indent="-342900" algn="l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0"/>
              <a:buChar char="r"/>
            </a:pPr>
            <a:r>
              <a:rPr lang="pt-BR" sz="2000">
                <a:solidFill>
                  <a:schemeClr val="accent2"/>
                </a:solidFill>
              </a:rPr>
              <a:t>flags:</a:t>
            </a:r>
            <a:endParaRPr lang="pt-BR" sz="2000"/>
          </a:p>
          <a:p>
            <a:pPr marL="742950" lvl="1" indent="-285750" algn="l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0"/>
              <a:buChar char="m"/>
            </a:pPr>
            <a:r>
              <a:rPr lang="pt-BR" sz="2000"/>
              <a:t>pedido ou resposta</a:t>
            </a:r>
          </a:p>
          <a:p>
            <a:pPr marL="742950" lvl="1" indent="-285750" algn="l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0"/>
              <a:buChar char="m"/>
            </a:pPr>
            <a:r>
              <a:rPr lang="pt-BR" sz="2000"/>
              <a:t>recursão desejada</a:t>
            </a:r>
          </a:p>
          <a:p>
            <a:pPr marL="742950" lvl="1" indent="-285750" algn="l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0"/>
              <a:buChar char="m"/>
            </a:pPr>
            <a:r>
              <a:rPr lang="pt-BR" sz="2000"/>
              <a:t>recursão permitida</a:t>
            </a:r>
          </a:p>
          <a:p>
            <a:pPr marL="742950" lvl="1" indent="-285750" algn="l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0"/>
              <a:buChar char="m"/>
            </a:pPr>
            <a:r>
              <a:rPr lang="pt-BR" sz="2000"/>
              <a:t>resposta é oficial</a:t>
            </a:r>
          </a:p>
        </p:txBody>
      </p:sp>
      <p:pic>
        <p:nvPicPr>
          <p:cNvPr id="29703" name="Picture 16" descr="f0222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4433888" y="3057525"/>
            <a:ext cx="4451350" cy="2403475"/>
          </a:xfrm>
          <a:noFill/>
        </p:spPr>
      </p:pic>
    </p:spTree>
    <p:extLst>
      <p:ext uri="{BB962C8B-B14F-4D97-AF65-F5344CB8AC3E}">
        <p14:creationId xmlns:p14="http://schemas.microsoft.com/office/powerpoint/2010/main" xmlns="" val="2556014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Espaço Reservado para Rodapé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/>
              <a:t>2: Camada de Aplicação</a:t>
            </a:r>
            <a:endParaRPr lang="pt-BR" smtClean="0">
              <a:latin typeface="Times New Roman" pitchFamily="18" charset="0"/>
            </a:endParaRPr>
          </a:p>
        </p:txBody>
      </p:sp>
      <p:sp>
        <p:nvSpPr>
          <p:cNvPr id="30723" name="Espaço Reservado para Número de Slide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48DFE43B-1A7F-4F7D-9091-0CD02F474799}" type="slidenum">
              <a:rPr lang="en-US" smtClean="0"/>
              <a:pPr/>
              <a:t>82</a:t>
            </a:fld>
            <a:endParaRPr lang="en-US" smtClean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sz="3600" smtClean="0"/>
              <a:t>DNS: protocolo e mensagens</a:t>
            </a:r>
          </a:p>
        </p:txBody>
      </p:sp>
      <p:sp>
        <p:nvSpPr>
          <p:cNvPr id="30725" name="Line 12"/>
          <p:cNvSpPr>
            <a:spLocks noChangeShapeType="1"/>
          </p:cNvSpPr>
          <p:nvPr/>
        </p:nvSpPr>
        <p:spPr bwMode="auto">
          <a:xfrm>
            <a:off x="3152775" y="2171700"/>
            <a:ext cx="1447800" cy="8001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30726" name="Line 13"/>
          <p:cNvSpPr>
            <a:spLocks noChangeShapeType="1"/>
          </p:cNvSpPr>
          <p:nvPr/>
        </p:nvSpPr>
        <p:spPr bwMode="auto">
          <a:xfrm>
            <a:off x="3152775" y="3200400"/>
            <a:ext cx="1514475" cy="371475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30727" name="Line 14"/>
          <p:cNvSpPr>
            <a:spLocks noChangeShapeType="1"/>
          </p:cNvSpPr>
          <p:nvPr/>
        </p:nvSpPr>
        <p:spPr bwMode="auto">
          <a:xfrm>
            <a:off x="3181350" y="4076700"/>
            <a:ext cx="1447800" cy="13335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30728" name="Line 15"/>
          <p:cNvSpPr>
            <a:spLocks noChangeShapeType="1"/>
          </p:cNvSpPr>
          <p:nvPr/>
        </p:nvSpPr>
        <p:spPr bwMode="auto">
          <a:xfrm flipV="1">
            <a:off x="3190875" y="4743450"/>
            <a:ext cx="1438275" cy="276225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pt-BR"/>
          </a:p>
        </p:txBody>
      </p:sp>
      <p:pic>
        <p:nvPicPr>
          <p:cNvPr id="30729" name="Picture 16" descr="f022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868363" y="1649413"/>
            <a:ext cx="7496175" cy="4048125"/>
          </a:xfrm>
          <a:noFill/>
        </p:spPr>
      </p:pic>
    </p:spTree>
    <p:extLst>
      <p:ext uri="{BB962C8B-B14F-4D97-AF65-F5344CB8AC3E}">
        <p14:creationId xmlns:p14="http://schemas.microsoft.com/office/powerpoint/2010/main" xmlns="" val="1124808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Espaço Reservado para Rodapé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/>
              <a:t>2: Camada de Aplicação</a:t>
            </a:r>
            <a:endParaRPr lang="pt-BR" smtClean="0">
              <a:latin typeface="Times New Roman" pitchFamily="18" charset="0"/>
            </a:endParaRPr>
          </a:p>
        </p:txBody>
      </p:sp>
      <p:sp>
        <p:nvSpPr>
          <p:cNvPr id="31747" name="Espaço Reservado para Número de Slide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1C4D8C4F-A93A-4509-9D5D-3D2527036066}" type="slidenum">
              <a:rPr lang="en-US" smtClean="0"/>
              <a:pPr/>
              <a:t>83</a:t>
            </a:fld>
            <a:endParaRPr lang="en-US" smtClean="0"/>
          </a:p>
        </p:txBody>
      </p:sp>
      <p:sp>
        <p:nvSpPr>
          <p:cNvPr id="3174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Inserindo registros no DNS</a:t>
            </a:r>
          </a:p>
        </p:txBody>
      </p:sp>
      <p:sp>
        <p:nvSpPr>
          <p:cNvPr id="3174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600200"/>
            <a:ext cx="8107363" cy="464820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pt-BR" sz="2400" smtClean="0"/>
              <a:t>Exemplo: acabou de criar a empresa “Network Utopia”</a:t>
            </a:r>
          </a:p>
          <a:p>
            <a:pPr>
              <a:lnSpc>
                <a:spcPct val="80000"/>
              </a:lnSpc>
            </a:pPr>
            <a:r>
              <a:rPr lang="pt-BR" sz="2400" smtClean="0"/>
              <a:t>Registra o nome netutopia.com.br em uma </a:t>
            </a:r>
            <a:r>
              <a:rPr lang="pt-BR" sz="2400" smtClean="0">
                <a:solidFill>
                  <a:srgbClr val="FF0000"/>
                </a:solidFill>
              </a:rPr>
              <a:t>entidade registradora</a:t>
            </a:r>
            <a:r>
              <a:rPr lang="pt-BR" sz="2400" smtClean="0"/>
              <a:t> (</a:t>
            </a:r>
            <a:r>
              <a:rPr lang="pt-BR" sz="2400" err="1" smtClean="0"/>
              <a:t>e.x</a:t>
            </a:r>
            <a:r>
              <a:rPr lang="pt-BR" sz="2400" smtClean="0"/>
              <a:t>., Registro.br)</a:t>
            </a:r>
          </a:p>
          <a:p>
            <a:pPr lvl="1">
              <a:lnSpc>
                <a:spcPct val="80000"/>
              </a:lnSpc>
            </a:pPr>
            <a:r>
              <a:rPr lang="pt-BR" sz="2000" smtClean="0"/>
              <a:t>Tem de prover para a registradora os nomes e endereços IP dos servidores DNS oficiais (primário e secundário)</a:t>
            </a:r>
          </a:p>
          <a:p>
            <a:pPr lvl="1">
              <a:lnSpc>
                <a:spcPct val="80000"/>
              </a:lnSpc>
            </a:pPr>
            <a:r>
              <a:rPr lang="pt-BR" sz="2000" smtClean="0"/>
              <a:t>Registradora insere dois </a:t>
            </a:r>
            <a:r>
              <a:rPr lang="pt-BR" sz="2000" err="1" smtClean="0"/>
              <a:t>RRs</a:t>
            </a:r>
            <a:r>
              <a:rPr lang="pt-BR" sz="2000" smtClean="0"/>
              <a:t> no servidor TLD .</a:t>
            </a:r>
            <a:r>
              <a:rPr lang="pt-BR" sz="2000" err="1" smtClean="0"/>
              <a:t>br</a:t>
            </a:r>
            <a:r>
              <a:rPr lang="pt-BR" sz="2000" smtClean="0"/>
              <a:t>:</a:t>
            </a:r>
            <a:br>
              <a:rPr lang="pt-BR" sz="2000" smtClean="0"/>
            </a:br>
            <a:endParaRPr lang="pt-BR" sz="2000" smtClean="0"/>
          </a:p>
          <a:p>
            <a:pPr lvl="1">
              <a:lnSpc>
                <a:spcPct val="80000"/>
              </a:lnSpc>
              <a:buFont typeface="ZapfDingbats" pitchFamily="82" charset="0"/>
              <a:buNone/>
            </a:pPr>
            <a:r>
              <a:rPr lang="pt-BR" sz="2000" smtClean="0">
                <a:solidFill>
                  <a:schemeClr val="accent2"/>
                </a:solidFill>
                <a:latin typeface="Courier New" pitchFamily="49" charset="0"/>
              </a:rPr>
              <a:t>(netutopia.com.br, dns1.netutopia.com.br, NS)</a:t>
            </a:r>
          </a:p>
          <a:p>
            <a:pPr lvl="1">
              <a:lnSpc>
                <a:spcPct val="80000"/>
              </a:lnSpc>
              <a:buFont typeface="ZapfDingbats" pitchFamily="82" charset="0"/>
              <a:buNone/>
            </a:pPr>
            <a:r>
              <a:rPr lang="pt-BR" sz="2000" smtClean="0">
                <a:solidFill>
                  <a:schemeClr val="accent2"/>
                </a:solidFill>
                <a:latin typeface="Courier New" pitchFamily="49" charset="0"/>
              </a:rPr>
              <a:t>(dns1.netutopia.com.br, 212.212.212.1, A)</a:t>
            </a:r>
            <a:br>
              <a:rPr lang="pt-BR" sz="2000" smtClean="0">
                <a:solidFill>
                  <a:schemeClr val="accent2"/>
                </a:solidFill>
                <a:latin typeface="Courier New" pitchFamily="49" charset="0"/>
              </a:rPr>
            </a:br>
            <a:endParaRPr lang="pt-BR" sz="2000" smtClean="0">
              <a:solidFill>
                <a:schemeClr val="accent2"/>
              </a:solidFill>
              <a:latin typeface="Courier New" pitchFamily="49" charset="0"/>
            </a:endParaRPr>
          </a:p>
          <a:p>
            <a:pPr>
              <a:lnSpc>
                <a:spcPct val="80000"/>
              </a:lnSpc>
            </a:pPr>
            <a:r>
              <a:rPr lang="pt-BR" sz="2400" smtClean="0"/>
              <a:t>Põe no servidor oficial um registro do tipo A para www.netutopia.com.br e um registro do tipo MX para netutopia.com.br</a:t>
            </a:r>
          </a:p>
          <a:p>
            <a:pPr>
              <a:lnSpc>
                <a:spcPct val="80000"/>
              </a:lnSpc>
            </a:pPr>
            <a:endParaRPr lang="pt-BR" sz="2400" smtClean="0"/>
          </a:p>
        </p:txBody>
      </p:sp>
    </p:spTree>
    <p:extLst>
      <p:ext uri="{BB962C8B-B14F-4D97-AF65-F5344CB8AC3E}">
        <p14:creationId xmlns:p14="http://schemas.microsoft.com/office/powerpoint/2010/main" xmlns="" val="733626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Ataques ao DNS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sz="2000" smtClean="0">
                <a:solidFill>
                  <a:srgbClr val="FF0000"/>
                </a:solidFill>
              </a:rPr>
              <a:t>Ataques </a:t>
            </a:r>
            <a:r>
              <a:rPr lang="pt-BR" sz="2000" err="1" smtClean="0">
                <a:solidFill>
                  <a:srgbClr val="FF0000"/>
                </a:solidFill>
              </a:rPr>
              <a:t>DDoS</a:t>
            </a:r>
            <a:endParaRPr lang="pt-BR" sz="2000" smtClean="0">
              <a:solidFill>
                <a:srgbClr val="FF0000"/>
              </a:solidFill>
            </a:endParaRPr>
          </a:p>
          <a:p>
            <a:r>
              <a:rPr lang="pt-BR" sz="2000" smtClean="0"/>
              <a:t>Bombardeia os servidores raiz com tráfego</a:t>
            </a:r>
          </a:p>
          <a:p>
            <a:pPr lvl="1"/>
            <a:r>
              <a:rPr lang="pt-BR" sz="1800" smtClean="0"/>
              <a:t>Até o momento não tiveram sucesso</a:t>
            </a:r>
          </a:p>
          <a:p>
            <a:pPr lvl="1"/>
            <a:r>
              <a:rPr lang="pt-BR" sz="1800" smtClean="0"/>
              <a:t>Filtragem do tráfego</a:t>
            </a:r>
          </a:p>
          <a:p>
            <a:pPr lvl="1"/>
            <a:r>
              <a:rPr lang="pt-BR" sz="1800" smtClean="0"/>
              <a:t>Servidores DNS locais cacheiam os </a:t>
            </a:r>
            <a:r>
              <a:rPr lang="pt-BR" sz="1800" err="1" smtClean="0"/>
              <a:t>IPs</a:t>
            </a:r>
            <a:r>
              <a:rPr lang="pt-BR" sz="1800" smtClean="0"/>
              <a:t> dos servidores TLD, permitindo que os servidores raízes não sejam consultados</a:t>
            </a:r>
          </a:p>
          <a:p>
            <a:r>
              <a:rPr lang="pt-BR" sz="2000" smtClean="0"/>
              <a:t>Bombardeio aos servidores TLD</a:t>
            </a:r>
            <a:endParaRPr lang="pt-BR" sz="2200" smtClean="0"/>
          </a:p>
          <a:p>
            <a:pPr lvl="1"/>
            <a:r>
              <a:rPr lang="pt-BR" sz="1800" smtClean="0"/>
              <a:t>Potencialmente mais perigoso</a:t>
            </a:r>
            <a:endParaRPr lang="pt-BR" sz="1800"/>
          </a:p>
        </p:txBody>
      </p:sp>
      <p:sp>
        <p:nvSpPr>
          <p:cNvPr id="6" name="Espaço Reservado para Conteúdo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sz="2000" smtClean="0">
                <a:solidFill>
                  <a:srgbClr val="FF0000"/>
                </a:solidFill>
              </a:rPr>
              <a:t>Ataques de redirecionamento</a:t>
            </a:r>
          </a:p>
          <a:p>
            <a:r>
              <a:rPr lang="pt-BR" sz="2000" smtClean="0"/>
              <a:t>Pessoa no meio</a:t>
            </a:r>
          </a:p>
          <a:p>
            <a:pPr lvl="1"/>
            <a:r>
              <a:rPr lang="pt-BR" sz="1800" smtClean="0"/>
              <a:t>Intercepta as consultas</a:t>
            </a:r>
          </a:p>
          <a:p>
            <a:r>
              <a:rPr lang="pt-BR" sz="2000" smtClean="0"/>
              <a:t>Envenenamento do DNS</a:t>
            </a:r>
          </a:p>
          <a:p>
            <a:pPr lvl="1"/>
            <a:r>
              <a:rPr lang="pt-BR" sz="1800" smtClean="0"/>
              <a:t>Envia respostas falsas para o servidor DNS que as coloca em cache</a:t>
            </a:r>
          </a:p>
          <a:p>
            <a:pPr marL="0" indent="0">
              <a:buNone/>
            </a:pPr>
            <a:r>
              <a:rPr lang="pt-BR" sz="2000" smtClean="0">
                <a:solidFill>
                  <a:srgbClr val="FF0000"/>
                </a:solidFill>
              </a:rPr>
              <a:t>Exploração do DNS para </a:t>
            </a:r>
            <a:r>
              <a:rPr lang="pt-BR" sz="2000" err="1" smtClean="0">
                <a:solidFill>
                  <a:srgbClr val="FF0000"/>
                </a:solidFill>
              </a:rPr>
              <a:t>DDoS</a:t>
            </a:r>
            <a:endParaRPr lang="pt-BR" sz="2000" smtClean="0">
              <a:solidFill>
                <a:srgbClr val="FF0000"/>
              </a:solidFill>
            </a:endParaRPr>
          </a:p>
          <a:p>
            <a:r>
              <a:rPr lang="pt-BR" sz="2000" smtClean="0"/>
              <a:t>Envia consultas com endereço origem falsificado: IP alvo</a:t>
            </a:r>
          </a:p>
          <a:p>
            <a:r>
              <a:rPr lang="pt-BR" sz="2000" smtClean="0"/>
              <a:t>Requer amplificação</a:t>
            </a:r>
            <a:endParaRPr lang="pt-BR" sz="200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2: Camada de Aplicação</a:t>
            </a:r>
            <a:endParaRPr lang="pt-BR">
              <a:latin typeface="Times New Roman" pitchFamily="18" charset="0"/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5706677-C860-4408-991F-9B1D0580ABBC}" type="slidenum">
              <a:rPr lang="en-US" smtClean="0"/>
              <a:pPr>
                <a:defRPr/>
              </a:pPr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235721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2: Camada de Aplicação</a:t>
            </a:r>
            <a:endParaRPr lang="pt-BR">
              <a:latin typeface="Times New Roman" pitchFamily="18" charset="0"/>
            </a:endParaRPr>
          </a:p>
        </p:txBody>
      </p:sp>
      <p:sp>
        <p:nvSpPr>
          <p:cNvPr id="30723" name="Espaço Reservado para Número de Slide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BE8C0B2C-A508-4D66-8805-C1F4F48E2AB1}" type="slidenum">
              <a:rPr lang="en-US" smtClean="0"/>
              <a:pPr/>
              <a:t>85</a:t>
            </a:fld>
            <a:endParaRPr lang="en-US" smtClean="0"/>
          </a:p>
        </p:txBody>
      </p:sp>
      <p:sp>
        <p:nvSpPr>
          <p:cNvPr id="30724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Capítulo 2: Roteiro</a:t>
            </a:r>
          </a:p>
        </p:txBody>
      </p:sp>
      <p:sp>
        <p:nvSpPr>
          <p:cNvPr id="30725" name="Rectangle 1027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r>
              <a:rPr lang="pt-BR" sz="2400" smtClean="0"/>
              <a:t>2.1 Princípios de aplicações de rede</a:t>
            </a:r>
          </a:p>
          <a:p>
            <a:r>
              <a:rPr lang="pt-BR" sz="2400" smtClean="0"/>
              <a:t>2.2 A Web e o HTTP</a:t>
            </a:r>
          </a:p>
          <a:p>
            <a:r>
              <a:rPr lang="pt-BR" sz="2400" smtClean="0"/>
              <a:t>2.3 Transferência de arquivo: FTP</a:t>
            </a:r>
          </a:p>
          <a:p>
            <a:r>
              <a:rPr lang="pt-BR" sz="2400" smtClean="0"/>
              <a:t>2.4 Correio Eletrônico na Internet</a:t>
            </a:r>
          </a:p>
          <a:p>
            <a:r>
              <a:rPr lang="pt-BR" sz="2400" smtClean="0"/>
              <a:t>2.5 DNS: o serviço de diretório da Internet</a:t>
            </a:r>
          </a:p>
          <a:p>
            <a:endParaRPr lang="pt-BR" sz="2400" smtClean="0"/>
          </a:p>
        </p:txBody>
      </p:sp>
      <p:sp>
        <p:nvSpPr>
          <p:cNvPr id="30726" name="Rectangle 1028"/>
          <p:cNvSpPr>
            <a:spLocks noGrp="1" noChangeArrowheads="1"/>
          </p:cNvSpPr>
          <p:nvPr>
            <p:ph type="body" sz="half" idx="2"/>
          </p:nvPr>
        </p:nvSpPr>
        <p:spPr>
          <a:xfrm>
            <a:off x="4495800" y="1600200"/>
            <a:ext cx="4054475" cy="4648200"/>
          </a:xfrm>
        </p:spPr>
        <p:txBody>
          <a:bodyPr/>
          <a:lstStyle/>
          <a:p>
            <a:r>
              <a:rPr lang="pt-BR" sz="2400" smtClean="0">
                <a:solidFill>
                  <a:srgbClr val="FF0000"/>
                </a:solidFill>
              </a:rPr>
              <a:t>2.6 Aplicações P2P</a:t>
            </a:r>
          </a:p>
          <a:p>
            <a:r>
              <a:rPr lang="pt-BR" sz="2400" smtClean="0"/>
              <a:t>2.7 Programação e desenvolvimento de aplicações com TCP</a:t>
            </a:r>
          </a:p>
          <a:p>
            <a:r>
              <a:rPr lang="pt-BR" sz="2400" smtClean="0"/>
              <a:t>2.8 Programação de </a:t>
            </a:r>
            <a:r>
              <a:rPr lang="pt-BR" sz="2400" i="1" err="1" smtClean="0"/>
              <a:t>sockets</a:t>
            </a:r>
            <a:r>
              <a:rPr lang="pt-BR" sz="2400" smtClean="0"/>
              <a:t> com UDP</a:t>
            </a:r>
          </a:p>
          <a:p>
            <a:endParaRPr lang="pt-BR" sz="2400" smtClean="0"/>
          </a:p>
          <a:p>
            <a:pPr>
              <a:buFont typeface="ZapfDingbats" pitchFamily="82" charset="0"/>
              <a:buNone/>
            </a:pPr>
            <a:endParaRPr lang="pt-BR" sz="2400" smtClean="0"/>
          </a:p>
        </p:txBody>
      </p:sp>
    </p:spTree>
    <p:extLst>
      <p:ext uri="{BB962C8B-B14F-4D97-AF65-F5344CB8AC3E}">
        <p14:creationId xmlns:p14="http://schemas.microsoft.com/office/powerpoint/2010/main" xmlns="" val="2524703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Espaço Reservado para Rodapé 5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/>
              <a:t>2: Camada de Aplicação</a:t>
            </a:r>
            <a:endParaRPr lang="pt-BR" smtClean="0">
              <a:latin typeface="Times New Roman" pitchFamily="18" charset="0"/>
            </a:endParaRPr>
          </a:p>
        </p:txBody>
      </p:sp>
      <p:sp>
        <p:nvSpPr>
          <p:cNvPr id="3088" name="Espaço Reservado para Número de Slide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012D05AB-A9F1-4B68-8955-7EEE9216E901}" type="slidenum">
              <a:rPr lang="en-US" smtClean="0"/>
              <a:pPr/>
              <a:t>86</a:t>
            </a:fld>
            <a:endParaRPr lang="en-US" smtClean="0"/>
          </a:p>
        </p:txBody>
      </p:sp>
      <p:sp>
        <p:nvSpPr>
          <p:cNvPr id="308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Arquitetura P2P pura</a:t>
            </a:r>
          </a:p>
        </p:txBody>
      </p:sp>
      <p:sp>
        <p:nvSpPr>
          <p:cNvPr id="3090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33400" y="1600200"/>
            <a:ext cx="4049713" cy="4648200"/>
          </a:xfrm>
        </p:spPr>
        <p:txBody>
          <a:bodyPr/>
          <a:lstStyle/>
          <a:p>
            <a:r>
              <a:rPr lang="pt-BR" sz="2000" i="1" smtClean="0"/>
              <a:t>sem </a:t>
            </a:r>
            <a:r>
              <a:rPr lang="pt-BR" sz="2000" smtClean="0"/>
              <a:t>servidor sempre ligado</a:t>
            </a:r>
          </a:p>
          <a:p>
            <a:r>
              <a:rPr lang="pt-BR" sz="2000" smtClean="0"/>
              <a:t>sistemas finais arbitrários se comunicam diretamente</a:t>
            </a:r>
          </a:p>
          <a:p>
            <a:r>
              <a:rPr lang="pt-BR" sz="2000" smtClean="0"/>
              <a:t>pares estão conectados de forma intermitente e mudam seus endereços IP</a:t>
            </a:r>
          </a:p>
          <a:p>
            <a:endParaRPr lang="pt-BR" sz="2000" smtClean="0"/>
          </a:p>
          <a:p>
            <a:r>
              <a:rPr lang="pt-BR" sz="2000" u="sng" smtClean="0">
                <a:solidFill>
                  <a:srgbClr val="FF0000"/>
                </a:solidFill>
              </a:rPr>
              <a:t>Exemplos:</a:t>
            </a:r>
          </a:p>
          <a:p>
            <a:pPr lvl="1"/>
            <a:r>
              <a:rPr lang="pt-BR" sz="1800" smtClean="0"/>
              <a:t>Distribuição de arquivos (</a:t>
            </a:r>
            <a:r>
              <a:rPr lang="pt-BR" sz="1800" err="1" smtClean="0"/>
              <a:t>BitTorrent</a:t>
            </a:r>
            <a:r>
              <a:rPr lang="pt-BR" sz="1800" smtClean="0"/>
              <a:t>)</a:t>
            </a:r>
          </a:p>
          <a:p>
            <a:pPr lvl="1"/>
            <a:r>
              <a:rPr lang="pt-BR" sz="1800" i="1" smtClean="0"/>
              <a:t>Streaming</a:t>
            </a:r>
            <a:r>
              <a:rPr lang="pt-BR" sz="1800" smtClean="0"/>
              <a:t> (</a:t>
            </a:r>
            <a:r>
              <a:rPr lang="pt-BR" sz="1800" err="1" smtClean="0"/>
              <a:t>KanKan</a:t>
            </a:r>
            <a:r>
              <a:rPr lang="pt-BR" sz="1800" smtClean="0"/>
              <a:t>)</a:t>
            </a:r>
          </a:p>
          <a:p>
            <a:pPr lvl="1"/>
            <a:r>
              <a:rPr lang="pt-BR" sz="1800" smtClean="0"/>
              <a:t>VoIP (Skype)</a:t>
            </a:r>
            <a:endParaRPr lang="pt-BR" sz="2000" smtClean="0"/>
          </a:p>
          <a:p>
            <a:pPr>
              <a:buFont typeface="ZapfDingbats" pitchFamily="82" charset="0"/>
              <a:buNone/>
            </a:pPr>
            <a:endParaRPr lang="pt-BR" sz="2400" smtClean="0"/>
          </a:p>
          <a:p>
            <a:endParaRPr lang="pt-BR" sz="2400" smtClean="0"/>
          </a:p>
        </p:txBody>
      </p:sp>
      <p:sp>
        <p:nvSpPr>
          <p:cNvPr id="3091" name="Freeform 4"/>
          <p:cNvSpPr>
            <a:spLocks/>
          </p:cNvSpPr>
          <p:nvPr/>
        </p:nvSpPr>
        <p:spPr bwMode="auto">
          <a:xfrm>
            <a:off x="6710363" y="3457575"/>
            <a:ext cx="1314450" cy="674688"/>
          </a:xfrm>
          <a:custGeom>
            <a:avLst/>
            <a:gdLst>
              <a:gd name="T0" fmla="*/ 2147483647 w 828"/>
              <a:gd name="T1" fmla="*/ 2147483647 h 425"/>
              <a:gd name="T2" fmla="*/ 2147483647 w 828"/>
              <a:gd name="T3" fmla="*/ 2147483647 h 425"/>
              <a:gd name="T4" fmla="*/ 2147483647 w 828"/>
              <a:gd name="T5" fmla="*/ 2147483647 h 425"/>
              <a:gd name="T6" fmla="*/ 2147483647 w 828"/>
              <a:gd name="T7" fmla="*/ 2147483647 h 425"/>
              <a:gd name="T8" fmla="*/ 2147483647 w 828"/>
              <a:gd name="T9" fmla="*/ 2147483647 h 425"/>
              <a:gd name="T10" fmla="*/ 2147483647 w 828"/>
              <a:gd name="T11" fmla="*/ 2147483647 h 425"/>
              <a:gd name="T12" fmla="*/ 2147483647 w 828"/>
              <a:gd name="T13" fmla="*/ 2147483647 h 425"/>
              <a:gd name="T14" fmla="*/ 2147483647 w 828"/>
              <a:gd name="T15" fmla="*/ 2147483647 h 425"/>
              <a:gd name="T16" fmla="*/ 2147483647 w 828"/>
              <a:gd name="T17" fmla="*/ 2147483647 h 425"/>
              <a:gd name="T18" fmla="*/ 2147483647 w 828"/>
              <a:gd name="T19" fmla="*/ 2147483647 h 425"/>
              <a:gd name="T20" fmla="*/ 2147483647 w 828"/>
              <a:gd name="T21" fmla="*/ 2147483647 h 425"/>
              <a:gd name="T22" fmla="*/ 2147483647 w 828"/>
              <a:gd name="T23" fmla="*/ 2147483647 h 425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828"/>
              <a:gd name="T37" fmla="*/ 0 h 425"/>
              <a:gd name="T38" fmla="*/ 828 w 828"/>
              <a:gd name="T39" fmla="*/ 425 h 425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828" h="425">
                <a:moveTo>
                  <a:pt x="382" y="30"/>
                </a:moveTo>
                <a:cubicBezTo>
                  <a:pt x="350" y="29"/>
                  <a:pt x="413" y="30"/>
                  <a:pt x="370" y="30"/>
                </a:cubicBezTo>
                <a:cubicBezTo>
                  <a:pt x="327" y="30"/>
                  <a:pt x="187" y="16"/>
                  <a:pt x="126" y="32"/>
                </a:cubicBezTo>
                <a:cubicBezTo>
                  <a:pt x="65" y="48"/>
                  <a:pt x="12" y="86"/>
                  <a:pt x="6" y="126"/>
                </a:cubicBezTo>
                <a:cubicBezTo>
                  <a:pt x="0" y="166"/>
                  <a:pt x="44" y="231"/>
                  <a:pt x="92" y="274"/>
                </a:cubicBezTo>
                <a:cubicBezTo>
                  <a:pt x="140" y="317"/>
                  <a:pt x="217" y="360"/>
                  <a:pt x="292" y="384"/>
                </a:cubicBezTo>
                <a:cubicBezTo>
                  <a:pt x="367" y="408"/>
                  <a:pt x="472" y="425"/>
                  <a:pt x="540" y="416"/>
                </a:cubicBezTo>
                <a:cubicBezTo>
                  <a:pt x="608" y="407"/>
                  <a:pt x="659" y="371"/>
                  <a:pt x="698" y="330"/>
                </a:cubicBezTo>
                <a:cubicBezTo>
                  <a:pt x="737" y="289"/>
                  <a:pt x="760" y="221"/>
                  <a:pt x="776" y="170"/>
                </a:cubicBezTo>
                <a:cubicBezTo>
                  <a:pt x="792" y="119"/>
                  <a:pt x="828" y="44"/>
                  <a:pt x="792" y="22"/>
                </a:cubicBezTo>
                <a:cubicBezTo>
                  <a:pt x="756" y="0"/>
                  <a:pt x="630" y="37"/>
                  <a:pt x="560" y="38"/>
                </a:cubicBezTo>
                <a:cubicBezTo>
                  <a:pt x="490" y="39"/>
                  <a:pt x="414" y="31"/>
                  <a:pt x="382" y="30"/>
                </a:cubicBezTo>
                <a:close/>
              </a:path>
            </a:pathLst>
          </a:custGeom>
          <a:solidFill>
            <a:srgbClr val="DDDDDD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pt-BR"/>
          </a:p>
        </p:txBody>
      </p:sp>
      <p:sp>
        <p:nvSpPr>
          <p:cNvPr id="3092" name="Freeform 5"/>
          <p:cNvSpPr>
            <a:spLocks/>
          </p:cNvSpPr>
          <p:nvPr/>
        </p:nvSpPr>
        <p:spPr bwMode="auto">
          <a:xfrm>
            <a:off x="6729413" y="1931988"/>
            <a:ext cx="1730375" cy="1044575"/>
          </a:xfrm>
          <a:custGeom>
            <a:avLst/>
            <a:gdLst>
              <a:gd name="T0" fmla="*/ 2147483647 w 765"/>
              <a:gd name="T1" fmla="*/ 2147483647 h 459"/>
              <a:gd name="T2" fmla="*/ 2147483647 w 765"/>
              <a:gd name="T3" fmla="*/ 2147483647 h 459"/>
              <a:gd name="T4" fmla="*/ 2147483647 w 765"/>
              <a:gd name="T5" fmla="*/ 2147483647 h 459"/>
              <a:gd name="T6" fmla="*/ 2147483647 w 765"/>
              <a:gd name="T7" fmla="*/ 2147483647 h 459"/>
              <a:gd name="T8" fmla="*/ 2147483647 w 765"/>
              <a:gd name="T9" fmla="*/ 2147483647 h 459"/>
              <a:gd name="T10" fmla="*/ 2147483647 w 765"/>
              <a:gd name="T11" fmla="*/ 2147483647 h 459"/>
              <a:gd name="T12" fmla="*/ 2147483647 w 765"/>
              <a:gd name="T13" fmla="*/ 2147483647 h 459"/>
              <a:gd name="T14" fmla="*/ 2147483647 w 765"/>
              <a:gd name="T15" fmla="*/ 2147483647 h 459"/>
              <a:gd name="T16" fmla="*/ 2147483647 w 765"/>
              <a:gd name="T17" fmla="*/ 2147483647 h 459"/>
              <a:gd name="T18" fmla="*/ 2147483647 w 765"/>
              <a:gd name="T19" fmla="*/ 2147483647 h 459"/>
              <a:gd name="T20" fmla="*/ 2147483647 w 765"/>
              <a:gd name="T21" fmla="*/ 2147483647 h 459"/>
              <a:gd name="T22" fmla="*/ 2147483647 w 765"/>
              <a:gd name="T23" fmla="*/ 2147483647 h 459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765"/>
              <a:gd name="T37" fmla="*/ 0 h 459"/>
              <a:gd name="T38" fmla="*/ 765 w 765"/>
              <a:gd name="T39" fmla="*/ 459 h 459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765" h="459">
                <a:moveTo>
                  <a:pt x="424" y="10"/>
                </a:moveTo>
                <a:cubicBezTo>
                  <a:pt x="362" y="16"/>
                  <a:pt x="343" y="55"/>
                  <a:pt x="288" y="70"/>
                </a:cubicBezTo>
                <a:cubicBezTo>
                  <a:pt x="233" y="85"/>
                  <a:pt x="142" y="56"/>
                  <a:pt x="96" y="100"/>
                </a:cubicBezTo>
                <a:cubicBezTo>
                  <a:pt x="50" y="144"/>
                  <a:pt x="0" y="279"/>
                  <a:pt x="14" y="336"/>
                </a:cubicBezTo>
                <a:cubicBezTo>
                  <a:pt x="28" y="393"/>
                  <a:pt x="125" y="429"/>
                  <a:pt x="180" y="444"/>
                </a:cubicBezTo>
                <a:cubicBezTo>
                  <a:pt x="235" y="459"/>
                  <a:pt x="279" y="426"/>
                  <a:pt x="346" y="426"/>
                </a:cubicBezTo>
                <a:cubicBezTo>
                  <a:pt x="413" y="426"/>
                  <a:pt x="525" y="443"/>
                  <a:pt x="584" y="444"/>
                </a:cubicBezTo>
                <a:cubicBezTo>
                  <a:pt x="643" y="445"/>
                  <a:pt x="670" y="446"/>
                  <a:pt x="698" y="434"/>
                </a:cubicBezTo>
                <a:cubicBezTo>
                  <a:pt x="726" y="422"/>
                  <a:pt x="743" y="418"/>
                  <a:pt x="752" y="372"/>
                </a:cubicBezTo>
                <a:cubicBezTo>
                  <a:pt x="761" y="326"/>
                  <a:pt x="765" y="214"/>
                  <a:pt x="750" y="158"/>
                </a:cubicBezTo>
                <a:cubicBezTo>
                  <a:pt x="735" y="102"/>
                  <a:pt x="716" y="58"/>
                  <a:pt x="662" y="34"/>
                </a:cubicBezTo>
                <a:cubicBezTo>
                  <a:pt x="608" y="10"/>
                  <a:pt x="505" y="0"/>
                  <a:pt x="424" y="10"/>
                </a:cubicBezTo>
                <a:close/>
              </a:path>
            </a:pathLst>
          </a:custGeom>
          <a:gradFill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</a:gradFill>
          <a:ln w="9525">
            <a:noFill/>
            <a:round/>
            <a:headEnd/>
            <a:tailEnd/>
          </a:ln>
        </p:spPr>
        <p:txBody>
          <a:bodyPr/>
          <a:lstStyle/>
          <a:p>
            <a:endParaRPr lang="pt-BR"/>
          </a:p>
        </p:txBody>
      </p:sp>
      <p:sp>
        <p:nvSpPr>
          <p:cNvPr id="3093" name="Freeform 6"/>
          <p:cNvSpPr>
            <a:spLocks/>
          </p:cNvSpPr>
          <p:nvPr/>
        </p:nvSpPr>
        <p:spPr bwMode="auto">
          <a:xfrm>
            <a:off x="4989513" y="1639888"/>
            <a:ext cx="1644650" cy="1071562"/>
          </a:xfrm>
          <a:custGeom>
            <a:avLst/>
            <a:gdLst>
              <a:gd name="T0" fmla="*/ 2147483647 w 1036"/>
              <a:gd name="T1" fmla="*/ 2147483647 h 675"/>
              <a:gd name="T2" fmla="*/ 2147483647 w 1036"/>
              <a:gd name="T3" fmla="*/ 2147483647 h 675"/>
              <a:gd name="T4" fmla="*/ 2147483647 w 1036"/>
              <a:gd name="T5" fmla="*/ 2147483647 h 675"/>
              <a:gd name="T6" fmla="*/ 2147483647 w 1036"/>
              <a:gd name="T7" fmla="*/ 2147483647 h 675"/>
              <a:gd name="T8" fmla="*/ 2147483647 w 1036"/>
              <a:gd name="T9" fmla="*/ 2147483647 h 675"/>
              <a:gd name="T10" fmla="*/ 2147483647 w 1036"/>
              <a:gd name="T11" fmla="*/ 2147483647 h 675"/>
              <a:gd name="T12" fmla="*/ 2147483647 w 1036"/>
              <a:gd name="T13" fmla="*/ 2147483647 h 675"/>
              <a:gd name="T14" fmla="*/ 2147483647 w 1036"/>
              <a:gd name="T15" fmla="*/ 2147483647 h 675"/>
              <a:gd name="T16" fmla="*/ 2147483647 w 1036"/>
              <a:gd name="T17" fmla="*/ 2147483647 h 675"/>
              <a:gd name="T18" fmla="*/ 2147483647 w 1036"/>
              <a:gd name="T19" fmla="*/ 2147483647 h 675"/>
              <a:gd name="T20" fmla="*/ 2147483647 w 1036"/>
              <a:gd name="T21" fmla="*/ 2147483647 h 675"/>
              <a:gd name="T22" fmla="*/ 2147483647 w 1036"/>
              <a:gd name="T23" fmla="*/ 2147483647 h 675"/>
              <a:gd name="T24" fmla="*/ 2147483647 w 1036"/>
              <a:gd name="T25" fmla="*/ 2147483647 h 675"/>
              <a:gd name="T26" fmla="*/ 2147483647 w 1036"/>
              <a:gd name="T27" fmla="*/ 2147483647 h 675"/>
              <a:gd name="T28" fmla="*/ 2147483647 w 1036"/>
              <a:gd name="T29" fmla="*/ 2147483647 h 675"/>
              <a:gd name="T30" fmla="*/ 2147483647 w 1036"/>
              <a:gd name="T31" fmla="*/ 2147483647 h 675"/>
              <a:gd name="T32" fmla="*/ 2147483647 w 1036"/>
              <a:gd name="T33" fmla="*/ 2147483647 h 675"/>
              <a:gd name="T34" fmla="*/ 2147483647 w 1036"/>
              <a:gd name="T35" fmla="*/ 2147483647 h 675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w 1036"/>
              <a:gd name="T55" fmla="*/ 0 h 675"/>
              <a:gd name="T56" fmla="*/ 1036 w 1036"/>
              <a:gd name="T57" fmla="*/ 675 h 675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T54" t="T55" r="T56" b="T57"/>
            <a:pathLst>
              <a:path w="1036" h="675">
                <a:moveTo>
                  <a:pt x="648" y="11"/>
                </a:moveTo>
                <a:cubicBezTo>
                  <a:pt x="584" y="19"/>
                  <a:pt x="464" y="33"/>
                  <a:pt x="390" y="53"/>
                </a:cubicBezTo>
                <a:cubicBezTo>
                  <a:pt x="316" y="73"/>
                  <a:pt x="246" y="100"/>
                  <a:pt x="206" y="129"/>
                </a:cubicBezTo>
                <a:cubicBezTo>
                  <a:pt x="166" y="158"/>
                  <a:pt x="183" y="201"/>
                  <a:pt x="152" y="229"/>
                </a:cubicBezTo>
                <a:cubicBezTo>
                  <a:pt x="121" y="257"/>
                  <a:pt x="44" y="259"/>
                  <a:pt x="22" y="297"/>
                </a:cubicBezTo>
                <a:cubicBezTo>
                  <a:pt x="0" y="335"/>
                  <a:pt x="0" y="427"/>
                  <a:pt x="18" y="459"/>
                </a:cubicBezTo>
                <a:cubicBezTo>
                  <a:pt x="36" y="491"/>
                  <a:pt x="59" y="484"/>
                  <a:pt x="132" y="489"/>
                </a:cubicBezTo>
                <a:cubicBezTo>
                  <a:pt x="205" y="494"/>
                  <a:pt x="380" y="478"/>
                  <a:pt x="458" y="489"/>
                </a:cubicBezTo>
                <a:cubicBezTo>
                  <a:pt x="536" y="500"/>
                  <a:pt x="549" y="527"/>
                  <a:pt x="598" y="555"/>
                </a:cubicBezTo>
                <a:cubicBezTo>
                  <a:pt x="647" y="583"/>
                  <a:pt x="707" y="639"/>
                  <a:pt x="752" y="657"/>
                </a:cubicBezTo>
                <a:cubicBezTo>
                  <a:pt x="797" y="675"/>
                  <a:pt x="837" y="670"/>
                  <a:pt x="870" y="661"/>
                </a:cubicBezTo>
                <a:cubicBezTo>
                  <a:pt x="903" y="652"/>
                  <a:pt x="932" y="639"/>
                  <a:pt x="952" y="603"/>
                </a:cubicBezTo>
                <a:cubicBezTo>
                  <a:pt x="972" y="567"/>
                  <a:pt x="981" y="497"/>
                  <a:pt x="992" y="445"/>
                </a:cubicBezTo>
                <a:cubicBezTo>
                  <a:pt x="1003" y="393"/>
                  <a:pt x="1013" y="347"/>
                  <a:pt x="1018" y="291"/>
                </a:cubicBezTo>
                <a:cubicBezTo>
                  <a:pt x="1023" y="235"/>
                  <a:pt x="1036" y="153"/>
                  <a:pt x="1022" y="107"/>
                </a:cubicBezTo>
                <a:cubicBezTo>
                  <a:pt x="1008" y="61"/>
                  <a:pt x="975" y="34"/>
                  <a:pt x="934" y="17"/>
                </a:cubicBezTo>
                <a:cubicBezTo>
                  <a:pt x="893" y="0"/>
                  <a:pt x="824" y="4"/>
                  <a:pt x="776" y="3"/>
                </a:cubicBezTo>
                <a:cubicBezTo>
                  <a:pt x="728" y="2"/>
                  <a:pt x="712" y="3"/>
                  <a:pt x="648" y="11"/>
                </a:cubicBezTo>
                <a:close/>
              </a:path>
            </a:pathLst>
          </a:custGeom>
          <a:solidFill>
            <a:srgbClr val="DDDDDD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pt-BR"/>
          </a:p>
        </p:txBody>
      </p:sp>
      <p:grpSp>
        <p:nvGrpSpPr>
          <p:cNvPr id="3094" name="Group 7"/>
          <p:cNvGrpSpPr>
            <a:grpSpLocks/>
          </p:cNvGrpSpPr>
          <p:nvPr/>
        </p:nvGrpSpPr>
        <p:grpSpPr bwMode="auto">
          <a:xfrm>
            <a:off x="5076825" y="2974975"/>
            <a:ext cx="1458913" cy="933450"/>
            <a:chOff x="2889" y="1631"/>
            <a:chExt cx="980" cy="743"/>
          </a:xfrm>
        </p:grpSpPr>
        <p:sp>
          <p:nvSpPr>
            <p:cNvPr id="3418" name="Rectangle 8"/>
            <p:cNvSpPr>
              <a:spLocks noChangeArrowheads="1"/>
            </p:cNvSpPr>
            <p:nvPr/>
          </p:nvSpPr>
          <p:spPr bwMode="auto">
            <a:xfrm>
              <a:off x="3046" y="1841"/>
              <a:ext cx="663" cy="533"/>
            </a:xfrm>
            <a:prstGeom prst="rect">
              <a:avLst/>
            </a:prstGeom>
            <a:solidFill>
              <a:srgbClr val="DDDDDD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3419" name="AutoShape 9"/>
            <p:cNvSpPr>
              <a:spLocks noChangeArrowheads="1"/>
            </p:cNvSpPr>
            <p:nvPr/>
          </p:nvSpPr>
          <p:spPr bwMode="auto">
            <a:xfrm>
              <a:off x="2889" y="1631"/>
              <a:ext cx="980" cy="253"/>
            </a:xfrm>
            <a:prstGeom prst="triangle">
              <a:avLst>
                <a:gd name="adj" fmla="val 50000"/>
              </a:avLst>
            </a:prstGeom>
            <a:solidFill>
              <a:srgbClr val="DDDDDD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pt-BR">
                <a:solidFill>
                  <a:srgbClr val="00CCFF"/>
                </a:solidFill>
                <a:latin typeface="Times New Roman" pitchFamily="18" charset="0"/>
              </a:endParaRPr>
            </a:p>
          </p:txBody>
        </p:sp>
      </p:grpSp>
      <p:grpSp>
        <p:nvGrpSpPr>
          <p:cNvPr id="3095" name="Group 10"/>
          <p:cNvGrpSpPr>
            <a:grpSpLocks/>
          </p:cNvGrpSpPr>
          <p:nvPr/>
        </p:nvGrpSpPr>
        <p:grpSpPr bwMode="auto">
          <a:xfrm>
            <a:off x="5778500" y="1831975"/>
            <a:ext cx="336550" cy="531813"/>
            <a:chOff x="3796" y="1043"/>
            <a:chExt cx="865" cy="1237"/>
          </a:xfrm>
        </p:grpSpPr>
        <p:sp>
          <p:nvSpPr>
            <p:cNvPr id="3388" name="Line 11"/>
            <p:cNvSpPr>
              <a:spLocks noChangeShapeType="1"/>
            </p:cNvSpPr>
            <p:nvPr/>
          </p:nvSpPr>
          <p:spPr bwMode="auto">
            <a:xfrm flipH="1">
              <a:off x="3992" y="1481"/>
              <a:ext cx="235" cy="724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pt-BR"/>
            </a:p>
          </p:txBody>
        </p:sp>
        <p:sp>
          <p:nvSpPr>
            <p:cNvPr id="3389" name="Line 12"/>
            <p:cNvSpPr>
              <a:spLocks noChangeShapeType="1"/>
            </p:cNvSpPr>
            <p:nvPr/>
          </p:nvSpPr>
          <p:spPr bwMode="auto">
            <a:xfrm>
              <a:off x="4227" y="1481"/>
              <a:ext cx="236" cy="72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pt-BR"/>
            </a:p>
          </p:txBody>
        </p:sp>
        <p:sp>
          <p:nvSpPr>
            <p:cNvPr id="3390" name="Line 13"/>
            <p:cNvSpPr>
              <a:spLocks noChangeShapeType="1"/>
            </p:cNvSpPr>
            <p:nvPr/>
          </p:nvSpPr>
          <p:spPr bwMode="auto">
            <a:xfrm>
              <a:off x="3992" y="2201"/>
              <a:ext cx="235" cy="79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pt-BR"/>
            </a:p>
          </p:txBody>
        </p:sp>
        <p:sp>
          <p:nvSpPr>
            <p:cNvPr id="3391" name="Line 14"/>
            <p:cNvSpPr>
              <a:spLocks noChangeShapeType="1"/>
            </p:cNvSpPr>
            <p:nvPr/>
          </p:nvSpPr>
          <p:spPr bwMode="auto">
            <a:xfrm flipH="1">
              <a:off x="4227" y="2201"/>
              <a:ext cx="236" cy="79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pt-BR"/>
            </a:p>
          </p:txBody>
        </p:sp>
        <p:sp>
          <p:nvSpPr>
            <p:cNvPr id="3392" name="Line 15"/>
            <p:cNvSpPr>
              <a:spLocks noChangeShapeType="1"/>
            </p:cNvSpPr>
            <p:nvPr/>
          </p:nvSpPr>
          <p:spPr bwMode="auto">
            <a:xfrm>
              <a:off x="4227" y="1497"/>
              <a:ext cx="0" cy="783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pt-BR"/>
            </a:p>
          </p:txBody>
        </p:sp>
        <p:sp>
          <p:nvSpPr>
            <p:cNvPr id="3393" name="Line 16"/>
            <p:cNvSpPr>
              <a:spLocks noChangeShapeType="1"/>
            </p:cNvSpPr>
            <p:nvPr/>
          </p:nvSpPr>
          <p:spPr bwMode="auto">
            <a:xfrm flipV="1">
              <a:off x="3992" y="2127"/>
              <a:ext cx="235" cy="78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pt-BR"/>
            </a:p>
          </p:txBody>
        </p:sp>
        <p:sp>
          <p:nvSpPr>
            <p:cNvPr id="3394" name="Line 17"/>
            <p:cNvSpPr>
              <a:spLocks noChangeShapeType="1"/>
            </p:cNvSpPr>
            <p:nvPr/>
          </p:nvSpPr>
          <p:spPr bwMode="auto">
            <a:xfrm flipH="1" flipV="1">
              <a:off x="4227" y="2127"/>
              <a:ext cx="236" cy="74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pt-BR"/>
            </a:p>
          </p:txBody>
        </p:sp>
        <p:sp>
          <p:nvSpPr>
            <p:cNvPr id="3395" name="Line 18"/>
            <p:cNvSpPr>
              <a:spLocks noChangeShapeType="1"/>
            </p:cNvSpPr>
            <p:nvPr/>
          </p:nvSpPr>
          <p:spPr bwMode="auto">
            <a:xfrm>
              <a:off x="4092" y="1890"/>
              <a:ext cx="135" cy="6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pt-BR"/>
            </a:p>
          </p:txBody>
        </p:sp>
        <p:sp>
          <p:nvSpPr>
            <p:cNvPr id="3396" name="Line 19"/>
            <p:cNvSpPr>
              <a:spLocks noChangeShapeType="1"/>
            </p:cNvSpPr>
            <p:nvPr/>
          </p:nvSpPr>
          <p:spPr bwMode="auto">
            <a:xfrm flipV="1">
              <a:off x="4227" y="1890"/>
              <a:ext cx="143" cy="6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pt-BR"/>
            </a:p>
          </p:txBody>
        </p:sp>
        <p:sp>
          <p:nvSpPr>
            <p:cNvPr id="3397" name="Line 20"/>
            <p:cNvSpPr>
              <a:spLocks noChangeShapeType="1"/>
            </p:cNvSpPr>
            <p:nvPr/>
          </p:nvSpPr>
          <p:spPr bwMode="auto">
            <a:xfrm>
              <a:off x="4047" y="1996"/>
              <a:ext cx="175" cy="81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pt-BR"/>
            </a:p>
          </p:txBody>
        </p:sp>
        <p:sp>
          <p:nvSpPr>
            <p:cNvPr id="3398" name="Line 21"/>
            <p:cNvSpPr>
              <a:spLocks noChangeShapeType="1"/>
            </p:cNvSpPr>
            <p:nvPr/>
          </p:nvSpPr>
          <p:spPr bwMode="auto">
            <a:xfrm flipV="1">
              <a:off x="4227" y="2012"/>
              <a:ext cx="176" cy="71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pt-BR"/>
            </a:p>
          </p:txBody>
        </p:sp>
        <p:sp>
          <p:nvSpPr>
            <p:cNvPr id="3399" name="Line 22"/>
            <p:cNvSpPr>
              <a:spLocks noChangeShapeType="1"/>
            </p:cNvSpPr>
            <p:nvPr/>
          </p:nvSpPr>
          <p:spPr bwMode="auto">
            <a:xfrm flipV="1">
              <a:off x="4227" y="1782"/>
              <a:ext cx="90" cy="29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pt-BR"/>
            </a:p>
          </p:txBody>
        </p:sp>
        <p:sp>
          <p:nvSpPr>
            <p:cNvPr id="3400" name="Line 23"/>
            <p:cNvSpPr>
              <a:spLocks noChangeShapeType="1"/>
            </p:cNvSpPr>
            <p:nvPr/>
          </p:nvSpPr>
          <p:spPr bwMode="auto">
            <a:xfrm flipV="1">
              <a:off x="4227" y="1632"/>
              <a:ext cx="57" cy="22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pt-BR"/>
            </a:p>
          </p:txBody>
        </p:sp>
        <p:sp>
          <p:nvSpPr>
            <p:cNvPr id="3401" name="Line 24"/>
            <p:cNvSpPr>
              <a:spLocks noChangeShapeType="1"/>
            </p:cNvSpPr>
            <p:nvPr/>
          </p:nvSpPr>
          <p:spPr bwMode="auto">
            <a:xfrm>
              <a:off x="4126" y="1772"/>
              <a:ext cx="109" cy="39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pt-BR"/>
            </a:p>
          </p:txBody>
        </p:sp>
        <p:sp>
          <p:nvSpPr>
            <p:cNvPr id="3402" name="Line 25"/>
            <p:cNvSpPr>
              <a:spLocks noChangeShapeType="1"/>
            </p:cNvSpPr>
            <p:nvPr/>
          </p:nvSpPr>
          <p:spPr bwMode="auto">
            <a:xfrm>
              <a:off x="4175" y="1625"/>
              <a:ext cx="63" cy="39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pt-BR"/>
            </a:p>
          </p:txBody>
        </p:sp>
        <p:grpSp>
          <p:nvGrpSpPr>
            <p:cNvPr id="3403" name="Group 26"/>
            <p:cNvGrpSpPr>
              <a:grpSpLocks/>
            </p:cNvGrpSpPr>
            <p:nvPr/>
          </p:nvGrpSpPr>
          <p:grpSpPr bwMode="auto">
            <a:xfrm>
              <a:off x="4269" y="1415"/>
              <a:ext cx="392" cy="137"/>
              <a:chOff x="4227" y="1360"/>
              <a:chExt cx="863" cy="270"/>
            </a:xfrm>
          </p:grpSpPr>
          <p:sp>
            <p:nvSpPr>
              <p:cNvPr id="3414" name="Line 27"/>
              <p:cNvSpPr>
                <a:spLocks noChangeShapeType="1"/>
              </p:cNvSpPr>
              <p:nvPr/>
            </p:nvSpPr>
            <p:spPr bwMode="auto">
              <a:xfrm>
                <a:off x="4227" y="1604"/>
                <a:ext cx="0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pt-BR"/>
              </a:p>
            </p:txBody>
          </p:sp>
          <p:sp>
            <p:nvSpPr>
              <p:cNvPr id="3415" name="Line 28"/>
              <p:cNvSpPr>
                <a:spLocks noChangeShapeType="1"/>
              </p:cNvSpPr>
              <p:nvPr/>
            </p:nvSpPr>
            <p:spPr bwMode="auto">
              <a:xfrm rot="6361956" flipH="1" flipV="1">
                <a:off x="4464" y="1205"/>
                <a:ext cx="189" cy="500"/>
              </a:xfrm>
              <a:prstGeom prst="line">
                <a:avLst/>
              </a:prstGeom>
              <a:noFill/>
              <a:ln w="31750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pt-BR"/>
              </a:p>
            </p:txBody>
          </p:sp>
          <p:sp>
            <p:nvSpPr>
              <p:cNvPr id="3416" name="Line 29"/>
              <p:cNvSpPr>
                <a:spLocks noChangeShapeType="1"/>
              </p:cNvSpPr>
              <p:nvPr/>
            </p:nvSpPr>
            <p:spPr bwMode="auto">
              <a:xfrm rot="6361956">
                <a:off x="4602" y="1393"/>
                <a:ext cx="189" cy="203"/>
              </a:xfrm>
              <a:prstGeom prst="line">
                <a:avLst/>
              </a:prstGeom>
              <a:noFill/>
              <a:ln w="31750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pt-BR"/>
              </a:p>
            </p:txBody>
          </p:sp>
          <p:sp>
            <p:nvSpPr>
              <p:cNvPr id="3417" name="Line 30"/>
              <p:cNvSpPr>
                <a:spLocks noChangeShapeType="1"/>
              </p:cNvSpPr>
              <p:nvPr/>
            </p:nvSpPr>
            <p:spPr bwMode="auto">
              <a:xfrm rot="6361956" flipH="1" flipV="1">
                <a:off x="4745" y="1286"/>
                <a:ext cx="189" cy="500"/>
              </a:xfrm>
              <a:prstGeom prst="line">
                <a:avLst/>
              </a:prstGeom>
              <a:noFill/>
              <a:ln w="31750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pt-BR"/>
              </a:p>
            </p:txBody>
          </p:sp>
        </p:grpSp>
        <p:grpSp>
          <p:nvGrpSpPr>
            <p:cNvPr id="3404" name="Group 31"/>
            <p:cNvGrpSpPr>
              <a:grpSpLocks/>
            </p:cNvGrpSpPr>
            <p:nvPr/>
          </p:nvGrpSpPr>
          <p:grpSpPr bwMode="auto">
            <a:xfrm rot="5700496">
              <a:off x="4053" y="1170"/>
              <a:ext cx="392" cy="137"/>
              <a:chOff x="4227" y="1360"/>
              <a:chExt cx="863" cy="270"/>
            </a:xfrm>
          </p:grpSpPr>
          <p:sp>
            <p:nvSpPr>
              <p:cNvPr id="3410" name="Line 32"/>
              <p:cNvSpPr>
                <a:spLocks noChangeShapeType="1"/>
              </p:cNvSpPr>
              <p:nvPr/>
            </p:nvSpPr>
            <p:spPr bwMode="auto">
              <a:xfrm>
                <a:off x="4227" y="1604"/>
                <a:ext cx="0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pt-BR"/>
              </a:p>
            </p:txBody>
          </p:sp>
          <p:sp>
            <p:nvSpPr>
              <p:cNvPr id="3411" name="Line 33"/>
              <p:cNvSpPr>
                <a:spLocks noChangeShapeType="1"/>
              </p:cNvSpPr>
              <p:nvPr/>
            </p:nvSpPr>
            <p:spPr bwMode="auto">
              <a:xfrm rot="6361956" flipH="1" flipV="1">
                <a:off x="4464" y="1205"/>
                <a:ext cx="189" cy="500"/>
              </a:xfrm>
              <a:prstGeom prst="line">
                <a:avLst/>
              </a:prstGeom>
              <a:noFill/>
              <a:ln w="31750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pt-BR"/>
              </a:p>
            </p:txBody>
          </p:sp>
          <p:sp>
            <p:nvSpPr>
              <p:cNvPr id="3412" name="Line 34"/>
              <p:cNvSpPr>
                <a:spLocks noChangeShapeType="1"/>
              </p:cNvSpPr>
              <p:nvPr/>
            </p:nvSpPr>
            <p:spPr bwMode="auto">
              <a:xfrm rot="6361956">
                <a:off x="4602" y="1393"/>
                <a:ext cx="189" cy="203"/>
              </a:xfrm>
              <a:prstGeom prst="line">
                <a:avLst/>
              </a:prstGeom>
              <a:noFill/>
              <a:ln w="31750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pt-BR"/>
              </a:p>
            </p:txBody>
          </p:sp>
          <p:sp>
            <p:nvSpPr>
              <p:cNvPr id="3413" name="Line 35"/>
              <p:cNvSpPr>
                <a:spLocks noChangeShapeType="1"/>
              </p:cNvSpPr>
              <p:nvPr/>
            </p:nvSpPr>
            <p:spPr bwMode="auto">
              <a:xfrm rot="6361956" flipH="1" flipV="1">
                <a:off x="4745" y="1286"/>
                <a:ext cx="189" cy="500"/>
              </a:xfrm>
              <a:prstGeom prst="line">
                <a:avLst/>
              </a:prstGeom>
              <a:noFill/>
              <a:ln w="31750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pt-BR"/>
              </a:p>
            </p:txBody>
          </p:sp>
        </p:grpSp>
        <p:grpSp>
          <p:nvGrpSpPr>
            <p:cNvPr id="3405" name="Group 36"/>
            <p:cNvGrpSpPr>
              <a:grpSpLocks/>
            </p:cNvGrpSpPr>
            <p:nvPr/>
          </p:nvGrpSpPr>
          <p:grpSpPr bwMode="auto">
            <a:xfrm rot="10800000">
              <a:off x="3796" y="1402"/>
              <a:ext cx="392" cy="137"/>
              <a:chOff x="4227" y="1360"/>
              <a:chExt cx="863" cy="270"/>
            </a:xfrm>
          </p:grpSpPr>
          <p:sp>
            <p:nvSpPr>
              <p:cNvPr id="3406" name="Line 37"/>
              <p:cNvSpPr>
                <a:spLocks noChangeShapeType="1"/>
              </p:cNvSpPr>
              <p:nvPr/>
            </p:nvSpPr>
            <p:spPr bwMode="auto">
              <a:xfrm>
                <a:off x="4227" y="1604"/>
                <a:ext cx="0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pt-BR"/>
              </a:p>
            </p:txBody>
          </p:sp>
          <p:sp>
            <p:nvSpPr>
              <p:cNvPr id="3407" name="Line 38"/>
              <p:cNvSpPr>
                <a:spLocks noChangeShapeType="1"/>
              </p:cNvSpPr>
              <p:nvPr/>
            </p:nvSpPr>
            <p:spPr bwMode="auto">
              <a:xfrm rot="6361956" flipH="1" flipV="1">
                <a:off x="4464" y="1205"/>
                <a:ext cx="189" cy="500"/>
              </a:xfrm>
              <a:prstGeom prst="line">
                <a:avLst/>
              </a:prstGeom>
              <a:noFill/>
              <a:ln w="31750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pt-BR"/>
              </a:p>
            </p:txBody>
          </p:sp>
          <p:sp>
            <p:nvSpPr>
              <p:cNvPr id="3408" name="Line 39"/>
              <p:cNvSpPr>
                <a:spLocks noChangeShapeType="1"/>
              </p:cNvSpPr>
              <p:nvPr/>
            </p:nvSpPr>
            <p:spPr bwMode="auto">
              <a:xfrm rot="6361956">
                <a:off x="4602" y="1393"/>
                <a:ext cx="189" cy="203"/>
              </a:xfrm>
              <a:prstGeom prst="line">
                <a:avLst/>
              </a:prstGeom>
              <a:noFill/>
              <a:ln w="31750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pt-BR"/>
              </a:p>
            </p:txBody>
          </p:sp>
          <p:sp>
            <p:nvSpPr>
              <p:cNvPr id="3409" name="Line 40"/>
              <p:cNvSpPr>
                <a:spLocks noChangeShapeType="1"/>
              </p:cNvSpPr>
              <p:nvPr/>
            </p:nvSpPr>
            <p:spPr bwMode="auto">
              <a:xfrm rot="6361956" flipH="1" flipV="1">
                <a:off x="4745" y="1286"/>
                <a:ext cx="189" cy="500"/>
              </a:xfrm>
              <a:prstGeom prst="line">
                <a:avLst/>
              </a:prstGeom>
              <a:noFill/>
              <a:ln w="31750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pt-BR"/>
              </a:p>
            </p:txBody>
          </p:sp>
        </p:grpSp>
      </p:grpSp>
      <p:sp>
        <p:nvSpPr>
          <p:cNvPr id="3096" name="Oval 41"/>
          <p:cNvSpPr>
            <a:spLocks noChangeArrowheads="1"/>
          </p:cNvSpPr>
          <p:nvPr/>
        </p:nvSpPr>
        <p:spPr bwMode="auto">
          <a:xfrm>
            <a:off x="6835775" y="3652838"/>
            <a:ext cx="358775" cy="95250"/>
          </a:xfrm>
          <a:prstGeom prst="ellipse">
            <a:avLst/>
          </a:prstGeom>
          <a:solidFill>
            <a:srgbClr val="DDDDDD"/>
          </a:solidFill>
          <a:ln w="12700">
            <a:solidFill>
              <a:schemeClr val="folHlink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3097" name="Line 42"/>
          <p:cNvSpPr>
            <a:spLocks noChangeShapeType="1"/>
          </p:cNvSpPr>
          <p:nvPr/>
        </p:nvSpPr>
        <p:spPr bwMode="auto">
          <a:xfrm>
            <a:off x="6835775" y="3644900"/>
            <a:ext cx="0" cy="58738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3098" name="Line 43"/>
          <p:cNvSpPr>
            <a:spLocks noChangeShapeType="1"/>
          </p:cNvSpPr>
          <p:nvPr/>
        </p:nvSpPr>
        <p:spPr bwMode="auto">
          <a:xfrm>
            <a:off x="7194550" y="3644900"/>
            <a:ext cx="0" cy="58738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3099" name="Rectangle 44"/>
          <p:cNvSpPr>
            <a:spLocks noChangeArrowheads="1"/>
          </p:cNvSpPr>
          <p:nvPr/>
        </p:nvSpPr>
        <p:spPr bwMode="auto">
          <a:xfrm>
            <a:off x="6835775" y="3644900"/>
            <a:ext cx="355600" cy="58738"/>
          </a:xfrm>
          <a:prstGeom prst="rect">
            <a:avLst/>
          </a:prstGeom>
          <a:solidFill>
            <a:srgbClr val="DDDDDD"/>
          </a:solidFill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pt-BR">
              <a:latin typeface="Times New Roman" pitchFamily="18" charset="0"/>
            </a:endParaRPr>
          </a:p>
        </p:txBody>
      </p:sp>
      <p:sp>
        <p:nvSpPr>
          <p:cNvPr id="3100" name="Oval 45"/>
          <p:cNvSpPr>
            <a:spLocks noChangeArrowheads="1"/>
          </p:cNvSpPr>
          <p:nvPr/>
        </p:nvSpPr>
        <p:spPr bwMode="auto">
          <a:xfrm>
            <a:off x="6832600" y="3576638"/>
            <a:ext cx="358775" cy="111125"/>
          </a:xfrm>
          <a:prstGeom prst="ellipse">
            <a:avLst/>
          </a:prstGeom>
          <a:solidFill>
            <a:srgbClr val="DDDDDD"/>
          </a:solidFill>
          <a:ln w="12700">
            <a:solidFill>
              <a:schemeClr val="folHlink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grpSp>
        <p:nvGrpSpPr>
          <p:cNvPr id="3101" name="Group 46"/>
          <p:cNvGrpSpPr>
            <a:grpSpLocks/>
          </p:cNvGrpSpPr>
          <p:nvPr/>
        </p:nvGrpSpPr>
        <p:grpSpPr bwMode="auto">
          <a:xfrm>
            <a:off x="6918325" y="3600450"/>
            <a:ext cx="179388" cy="65088"/>
            <a:chOff x="2848" y="848"/>
            <a:chExt cx="140" cy="98"/>
          </a:xfrm>
        </p:grpSpPr>
        <p:sp>
          <p:nvSpPr>
            <p:cNvPr id="3385" name="Line 47"/>
            <p:cNvSpPr>
              <a:spLocks noChangeShapeType="1"/>
            </p:cNvSpPr>
            <p:nvPr/>
          </p:nvSpPr>
          <p:spPr bwMode="auto">
            <a:xfrm flipV="1">
              <a:off x="2848" y="848"/>
              <a:ext cx="50" cy="2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3386" name="Line 48"/>
            <p:cNvSpPr>
              <a:spLocks noChangeShapeType="1"/>
            </p:cNvSpPr>
            <p:nvPr/>
          </p:nvSpPr>
          <p:spPr bwMode="auto">
            <a:xfrm>
              <a:off x="2944" y="946"/>
              <a:ext cx="44" cy="0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3387" name="Line 49"/>
            <p:cNvSpPr>
              <a:spLocks noChangeShapeType="1"/>
            </p:cNvSpPr>
            <p:nvPr/>
          </p:nvSpPr>
          <p:spPr bwMode="auto">
            <a:xfrm>
              <a:off x="2894" y="850"/>
              <a:ext cx="52" cy="96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</p:grpSp>
      <p:grpSp>
        <p:nvGrpSpPr>
          <p:cNvPr id="3102" name="Group 50"/>
          <p:cNvGrpSpPr>
            <a:grpSpLocks/>
          </p:cNvGrpSpPr>
          <p:nvPr/>
        </p:nvGrpSpPr>
        <p:grpSpPr bwMode="auto">
          <a:xfrm flipV="1">
            <a:off x="6918325" y="3600450"/>
            <a:ext cx="179388" cy="65088"/>
            <a:chOff x="2848" y="848"/>
            <a:chExt cx="140" cy="98"/>
          </a:xfrm>
        </p:grpSpPr>
        <p:sp>
          <p:nvSpPr>
            <p:cNvPr id="3382" name="Line 51"/>
            <p:cNvSpPr>
              <a:spLocks noChangeShapeType="1"/>
            </p:cNvSpPr>
            <p:nvPr/>
          </p:nvSpPr>
          <p:spPr bwMode="auto">
            <a:xfrm flipV="1">
              <a:off x="2848" y="848"/>
              <a:ext cx="50" cy="2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3383" name="Line 52"/>
            <p:cNvSpPr>
              <a:spLocks noChangeShapeType="1"/>
            </p:cNvSpPr>
            <p:nvPr/>
          </p:nvSpPr>
          <p:spPr bwMode="auto">
            <a:xfrm>
              <a:off x="2944" y="946"/>
              <a:ext cx="44" cy="0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3384" name="Line 53"/>
            <p:cNvSpPr>
              <a:spLocks noChangeShapeType="1"/>
            </p:cNvSpPr>
            <p:nvPr/>
          </p:nvSpPr>
          <p:spPr bwMode="auto">
            <a:xfrm>
              <a:off x="2894" y="850"/>
              <a:ext cx="52" cy="96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</p:grpSp>
      <p:sp>
        <p:nvSpPr>
          <p:cNvPr id="3103" name="Oval 54"/>
          <p:cNvSpPr>
            <a:spLocks noChangeArrowheads="1"/>
          </p:cNvSpPr>
          <p:nvPr/>
        </p:nvSpPr>
        <p:spPr bwMode="auto">
          <a:xfrm>
            <a:off x="7191375" y="3932238"/>
            <a:ext cx="358775" cy="95250"/>
          </a:xfrm>
          <a:prstGeom prst="ellipse">
            <a:avLst/>
          </a:prstGeom>
          <a:solidFill>
            <a:srgbClr val="DDDDDD"/>
          </a:solidFill>
          <a:ln w="12700">
            <a:solidFill>
              <a:schemeClr val="folHlink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3104" name="Line 55"/>
          <p:cNvSpPr>
            <a:spLocks noChangeShapeType="1"/>
          </p:cNvSpPr>
          <p:nvPr/>
        </p:nvSpPr>
        <p:spPr bwMode="auto">
          <a:xfrm>
            <a:off x="7191375" y="3924300"/>
            <a:ext cx="0" cy="58738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3105" name="Line 56"/>
          <p:cNvSpPr>
            <a:spLocks noChangeShapeType="1"/>
          </p:cNvSpPr>
          <p:nvPr/>
        </p:nvSpPr>
        <p:spPr bwMode="auto">
          <a:xfrm>
            <a:off x="7550150" y="3924300"/>
            <a:ext cx="0" cy="58738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3106" name="Rectangle 57"/>
          <p:cNvSpPr>
            <a:spLocks noChangeArrowheads="1"/>
          </p:cNvSpPr>
          <p:nvPr/>
        </p:nvSpPr>
        <p:spPr bwMode="auto">
          <a:xfrm>
            <a:off x="7191375" y="3924300"/>
            <a:ext cx="355600" cy="58738"/>
          </a:xfrm>
          <a:prstGeom prst="rect">
            <a:avLst/>
          </a:prstGeom>
          <a:solidFill>
            <a:srgbClr val="DDDDDD"/>
          </a:solidFill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pt-BR">
              <a:latin typeface="Times New Roman" pitchFamily="18" charset="0"/>
            </a:endParaRPr>
          </a:p>
        </p:txBody>
      </p:sp>
      <p:sp>
        <p:nvSpPr>
          <p:cNvPr id="3107" name="Oval 58"/>
          <p:cNvSpPr>
            <a:spLocks noChangeArrowheads="1"/>
          </p:cNvSpPr>
          <p:nvPr/>
        </p:nvSpPr>
        <p:spPr bwMode="auto">
          <a:xfrm>
            <a:off x="7188200" y="3856038"/>
            <a:ext cx="358775" cy="111125"/>
          </a:xfrm>
          <a:prstGeom prst="ellipse">
            <a:avLst/>
          </a:prstGeom>
          <a:solidFill>
            <a:srgbClr val="DDDDDD"/>
          </a:solidFill>
          <a:ln w="12700">
            <a:solidFill>
              <a:schemeClr val="folHlink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grpSp>
        <p:nvGrpSpPr>
          <p:cNvPr id="3108" name="Group 59"/>
          <p:cNvGrpSpPr>
            <a:grpSpLocks/>
          </p:cNvGrpSpPr>
          <p:nvPr/>
        </p:nvGrpSpPr>
        <p:grpSpPr bwMode="auto">
          <a:xfrm>
            <a:off x="7273925" y="3879850"/>
            <a:ext cx="179388" cy="65088"/>
            <a:chOff x="2848" y="848"/>
            <a:chExt cx="140" cy="98"/>
          </a:xfrm>
        </p:grpSpPr>
        <p:sp>
          <p:nvSpPr>
            <p:cNvPr id="3379" name="Line 60"/>
            <p:cNvSpPr>
              <a:spLocks noChangeShapeType="1"/>
            </p:cNvSpPr>
            <p:nvPr/>
          </p:nvSpPr>
          <p:spPr bwMode="auto">
            <a:xfrm flipV="1">
              <a:off x="2848" y="848"/>
              <a:ext cx="50" cy="2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3380" name="Line 61"/>
            <p:cNvSpPr>
              <a:spLocks noChangeShapeType="1"/>
            </p:cNvSpPr>
            <p:nvPr/>
          </p:nvSpPr>
          <p:spPr bwMode="auto">
            <a:xfrm>
              <a:off x="2944" y="946"/>
              <a:ext cx="44" cy="0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3381" name="Line 62"/>
            <p:cNvSpPr>
              <a:spLocks noChangeShapeType="1"/>
            </p:cNvSpPr>
            <p:nvPr/>
          </p:nvSpPr>
          <p:spPr bwMode="auto">
            <a:xfrm>
              <a:off x="2894" y="850"/>
              <a:ext cx="52" cy="96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</p:grpSp>
      <p:grpSp>
        <p:nvGrpSpPr>
          <p:cNvPr id="3109" name="Group 63"/>
          <p:cNvGrpSpPr>
            <a:grpSpLocks/>
          </p:cNvGrpSpPr>
          <p:nvPr/>
        </p:nvGrpSpPr>
        <p:grpSpPr bwMode="auto">
          <a:xfrm flipV="1">
            <a:off x="7273925" y="3879850"/>
            <a:ext cx="179388" cy="65088"/>
            <a:chOff x="2848" y="848"/>
            <a:chExt cx="140" cy="98"/>
          </a:xfrm>
        </p:grpSpPr>
        <p:sp>
          <p:nvSpPr>
            <p:cNvPr id="3376" name="Line 64"/>
            <p:cNvSpPr>
              <a:spLocks noChangeShapeType="1"/>
            </p:cNvSpPr>
            <p:nvPr/>
          </p:nvSpPr>
          <p:spPr bwMode="auto">
            <a:xfrm flipV="1">
              <a:off x="2848" y="848"/>
              <a:ext cx="50" cy="2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3377" name="Line 65"/>
            <p:cNvSpPr>
              <a:spLocks noChangeShapeType="1"/>
            </p:cNvSpPr>
            <p:nvPr/>
          </p:nvSpPr>
          <p:spPr bwMode="auto">
            <a:xfrm>
              <a:off x="2944" y="946"/>
              <a:ext cx="44" cy="0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3378" name="Line 66"/>
            <p:cNvSpPr>
              <a:spLocks noChangeShapeType="1"/>
            </p:cNvSpPr>
            <p:nvPr/>
          </p:nvSpPr>
          <p:spPr bwMode="auto">
            <a:xfrm>
              <a:off x="2894" y="850"/>
              <a:ext cx="52" cy="96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</p:grpSp>
      <p:sp>
        <p:nvSpPr>
          <p:cNvPr id="3110" name="Oval 67"/>
          <p:cNvSpPr>
            <a:spLocks noChangeArrowheads="1"/>
          </p:cNvSpPr>
          <p:nvPr/>
        </p:nvSpPr>
        <p:spPr bwMode="auto">
          <a:xfrm>
            <a:off x="7470775" y="3665538"/>
            <a:ext cx="358775" cy="95250"/>
          </a:xfrm>
          <a:prstGeom prst="ellipse">
            <a:avLst/>
          </a:prstGeom>
          <a:solidFill>
            <a:srgbClr val="DDDDDD"/>
          </a:solidFill>
          <a:ln w="12700">
            <a:solidFill>
              <a:schemeClr val="folHlink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3111" name="Line 68"/>
          <p:cNvSpPr>
            <a:spLocks noChangeShapeType="1"/>
          </p:cNvSpPr>
          <p:nvPr/>
        </p:nvSpPr>
        <p:spPr bwMode="auto">
          <a:xfrm>
            <a:off x="7470775" y="3657600"/>
            <a:ext cx="0" cy="58738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3112" name="Line 69"/>
          <p:cNvSpPr>
            <a:spLocks noChangeShapeType="1"/>
          </p:cNvSpPr>
          <p:nvPr/>
        </p:nvSpPr>
        <p:spPr bwMode="auto">
          <a:xfrm>
            <a:off x="7829550" y="3657600"/>
            <a:ext cx="0" cy="58738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3113" name="Rectangle 70"/>
          <p:cNvSpPr>
            <a:spLocks noChangeArrowheads="1"/>
          </p:cNvSpPr>
          <p:nvPr/>
        </p:nvSpPr>
        <p:spPr bwMode="auto">
          <a:xfrm>
            <a:off x="7470775" y="3657600"/>
            <a:ext cx="355600" cy="58738"/>
          </a:xfrm>
          <a:prstGeom prst="rect">
            <a:avLst/>
          </a:prstGeom>
          <a:solidFill>
            <a:srgbClr val="DDDDDD"/>
          </a:solidFill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pt-BR">
              <a:latin typeface="Times New Roman" pitchFamily="18" charset="0"/>
            </a:endParaRPr>
          </a:p>
        </p:txBody>
      </p:sp>
      <p:sp>
        <p:nvSpPr>
          <p:cNvPr id="3114" name="Oval 71"/>
          <p:cNvSpPr>
            <a:spLocks noChangeArrowheads="1"/>
          </p:cNvSpPr>
          <p:nvPr/>
        </p:nvSpPr>
        <p:spPr bwMode="auto">
          <a:xfrm>
            <a:off x="7467600" y="3589338"/>
            <a:ext cx="358775" cy="111125"/>
          </a:xfrm>
          <a:prstGeom prst="ellipse">
            <a:avLst/>
          </a:prstGeom>
          <a:solidFill>
            <a:srgbClr val="DDDDDD"/>
          </a:solidFill>
          <a:ln w="12700">
            <a:solidFill>
              <a:schemeClr val="folHlink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grpSp>
        <p:nvGrpSpPr>
          <p:cNvPr id="3115" name="Group 72"/>
          <p:cNvGrpSpPr>
            <a:grpSpLocks/>
          </p:cNvGrpSpPr>
          <p:nvPr/>
        </p:nvGrpSpPr>
        <p:grpSpPr bwMode="auto">
          <a:xfrm>
            <a:off x="7553325" y="3613150"/>
            <a:ext cx="179388" cy="65088"/>
            <a:chOff x="2848" y="848"/>
            <a:chExt cx="140" cy="98"/>
          </a:xfrm>
        </p:grpSpPr>
        <p:sp>
          <p:nvSpPr>
            <p:cNvPr id="3373" name="Line 73"/>
            <p:cNvSpPr>
              <a:spLocks noChangeShapeType="1"/>
            </p:cNvSpPr>
            <p:nvPr/>
          </p:nvSpPr>
          <p:spPr bwMode="auto">
            <a:xfrm flipV="1">
              <a:off x="2848" y="848"/>
              <a:ext cx="50" cy="2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3374" name="Line 74"/>
            <p:cNvSpPr>
              <a:spLocks noChangeShapeType="1"/>
            </p:cNvSpPr>
            <p:nvPr/>
          </p:nvSpPr>
          <p:spPr bwMode="auto">
            <a:xfrm>
              <a:off x="2944" y="946"/>
              <a:ext cx="44" cy="0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3375" name="Line 75"/>
            <p:cNvSpPr>
              <a:spLocks noChangeShapeType="1"/>
            </p:cNvSpPr>
            <p:nvPr/>
          </p:nvSpPr>
          <p:spPr bwMode="auto">
            <a:xfrm>
              <a:off x="2894" y="850"/>
              <a:ext cx="52" cy="96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</p:grpSp>
      <p:grpSp>
        <p:nvGrpSpPr>
          <p:cNvPr id="3116" name="Group 76"/>
          <p:cNvGrpSpPr>
            <a:grpSpLocks/>
          </p:cNvGrpSpPr>
          <p:nvPr/>
        </p:nvGrpSpPr>
        <p:grpSpPr bwMode="auto">
          <a:xfrm flipV="1">
            <a:off x="7553325" y="3613150"/>
            <a:ext cx="179388" cy="65088"/>
            <a:chOff x="2848" y="848"/>
            <a:chExt cx="140" cy="98"/>
          </a:xfrm>
        </p:grpSpPr>
        <p:sp>
          <p:nvSpPr>
            <p:cNvPr id="3370" name="Line 77"/>
            <p:cNvSpPr>
              <a:spLocks noChangeShapeType="1"/>
            </p:cNvSpPr>
            <p:nvPr/>
          </p:nvSpPr>
          <p:spPr bwMode="auto">
            <a:xfrm flipV="1">
              <a:off x="2848" y="848"/>
              <a:ext cx="50" cy="2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3371" name="Line 78"/>
            <p:cNvSpPr>
              <a:spLocks noChangeShapeType="1"/>
            </p:cNvSpPr>
            <p:nvPr/>
          </p:nvSpPr>
          <p:spPr bwMode="auto">
            <a:xfrm>
              <a:off x="2944" y="946"/>
              <a:ext cx="44" cy="0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3372" name="Line 79"/>
            <p:cNvSpPr>
              <a:spLocks noChangeShapeType="1"/>
            </p:cNvSpPr>
            <p:nvPr/>
          </p:nvSpPr>
          <p:spPr bwMode="auto">
            <a:xfrm>
              <a:off x="2894" y="850"/>
              <a:ext cx="52" cy="96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</p:grpSp>
      <p:sp>
        <p:nvSpPr>
          <p:cNvPr id="3117" name="Oval 80"/>
          <p:cNvSpPr>
            <a:spLocks noChangeArrowheads="1"/>
          </p:cNvSpPr>
          <p:nvPr/>
        </p:nvSpPr>
        <p:spPr bwMode="auto">
          <a:xfrm>
            <a:off x="6935788" y="2503488"/>
            <a:ext cx="347662" cy="88900"/>
          </a:xfrm>
          <a:prstGeom prst="ellipse">
            <a:avLst/>
          </a:prstGeom>
          <a:solidFill>
            <a:srgbClr val="DDDDDD"/>
          </a:solidFill>
          <a:ln w="12700">
            <a:solidFill>
              <a:schemeClr val="folHlink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3118" name="Line 81"/>
          <p:cNvSpPr>
            <a:spLocks noChangeShapeType="1"/>
          </p:cNvSpPr>
          <p:nvPr/>
        </p:nvSpPr>
        <p:spPr bwMode="auto">
          <a:xfrm>
            <a:off x="6935788" y="2495550"/>
            <a:ext cx="0" cy="55563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3119" name="Line 82"/>
          <p:cNvSpPr>
            <a:spLocks noChangeShapeType="1"/>
          </p:cNvSpPr>
          <p:nvPr/>
        </p:nvSpPr>
        <p:spPr bwMode="auto">
          <a:xfrm>
            <a:off x="7283450" y="2495550"/>
            <a:ext cx="0" cy="55563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3120" name="Rectangle 83"/>
          <p:cNvSpPr>
            <a:spLocks noChangeArrowheads="1"/>
          </p:cNvSpPr>
          <p:nvPr/>
        </p:nvSpPr>
        <p:spPr bwMode="auto">
          <a:xfrm>
            <a:off x="6935788" y="2495550"/>
            <a:ext cx="344487" cy="53975"/>
          </a:xfrm>
          <a:prstGeom prst="rect">
            <a:avLst/>
          </a:prstGeom>
          <a:solidFill>
            <a:srgbClr val="DDDDDD"/>
          </a:solidFill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pt-BR">
              <a:latin typeface="Times New Roman" pitchFamily="18" charset="0"/>
            </a:endParaRPr>
          </a:p>
        </p:txBody>
      </p:sp>
      <p:sp>
        <p:nvSpPr>
          <p:cNvPr id="3121" name="Oval 84"/>
          <p:cNvSpPr>
            <a:spLocks noChangeArrowheads="1"/>
          </p:cNvSpPr>
          <p:nvPr/>
        </p:nvSpPr>
        <p:spPr bwMode="auto">
          <a:xfrm>
            <a:off x="6932613" y="2432050"/>
            <a:ext cx="347662" cy="103188"/>
          </a:xfrm>
          <a:prstGeom prst="ellipse">
            <a:avLst/>
          </a:prstGeom>
          <a:solidFill>
            <a:srgbClr val="DDDDDD"/>
          </a:solidFill>
          <a:ln w="12700">
            <a:solidFill>
              <a:schemeClr val="folHlink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grpSp>
        <p:nvGrpSpPr>
          <p:cNvPr id="3122" name="Group 85"/>
          <p:cNvGrpSpPr>
            <a:grpSpLocks/>
          </p:cNvGrpSpPr>
          <p:nvPr/>
        </p:nvGrpSpPr>
        <p:grpSpPr bwMode="auto">
          <a:xfrm>
            <a:off x="7016750" y="2454275"/>
            <a:ext cx="171450" cy="61913"/>
            <a:chOff x="2848" y="848"/>
            <a:chExt cx="140" cy="98"/>
          </a:xfrm>
        </p:grpSpPr>
        <p:sp>
          <p:nvSpPr>
            <p:cNvPr id="3367" name="Line 86"/>
            <p:cNvSpPr>
              <a:spLocks noChangeShapeType="1"/>
            </p:cNvSpPr>
            <p:nvPr/>
          </p:nvSpPr>
          <p:spPr bwMode="auto">
            <a:xfrm flipV="1">
              <a:off x="2848" y="848"/>
              <a:ext cx="50" cy="2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3368" name="Line 87"/>
            <p:cNvSpPr>
              <a:spLocks noChangeShapeType="1"/>
            </p:cNvSpPr>
            <p:nvPr/>
          </p:nvSpPr>
          <p:spPr bwMode="auto">
            <a:xfrm>
              <a:off x="2944" y="946"/>
              <a:ext cx="44" cy="0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3369" name="Line 88"/>
            <p:cNvSpPr>
              <a:spLocks noChangeShapeType="1"/>
            </p:cNvSpPr>
            <p:nvPr/>
          </p:nvSpPr>
          <p:spPr bwMode="auto">
            <a:xfrm>
              <a:off x="2894" y="850"/>
              <a:ext cx="52" cy="96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</p:grpSp>
      <p:grpSp>
        <p:nvGrpSpPr>
          <p:cNvPr id="3123" name="Group 89"/>
          <p:cNvGrpSpPr>
            <a:grpSpLocks/>
          </p:cNvGrpSpPr>
          <p:nvPr/>
        </p:nvGrpSpPr>
        <p:grpSpPr bwMode="auto">
          <a:xfrm flipV="1">
            <a:off x="7016750" y="2454275"/>
            <a:ext cx="171450" cy="60325"/>
            <a:chOff x="2848" y="848"/>
            <a:chExt cx="140" cy="98"/>
          </a:xfrm>
        </p:grpSpPr>
        <p:sp>
          <p:nvSpPr>
            <p:cNvPr id="3364" name="Line 90"/>
            <p:cNvSpPr>
              <a:spLocks noChangeShapeType="1"/>
            </p:cNvSpPr>
            <p:nvPr/>
          </p:nvSpPr>
          <p:spPr bwMode="auto">
            <a:xfrm flipV="1">
              <a:off x="2848" y="848"/>
              <a:ext cx="50" cy="2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3365" name="Line 91"/>
            <p:cNvSpPr>
              <a:spLocks noChangeShapeType="1"/>
            </p:cNvSpPr>
            <p:nvPr/>
          </p:nvSpPr>
          <p:spPr bwMode="auto">
            <a:xfrm>
              <a:off x="2944" y="946"/>
              <a:ext cx="44" cy="0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3366" name="Line 92"/>
            <p:cNvSpPr>
              <a:spLocks noChangeShapeType="1"/>
            </p:cNvSpPr>
            <p:nvPr/>
          </p:nvSpPr>
          <p:spPr bwMode="auto">
            <a:xfrm>
              <a:off x="2894" y="850"/>
              <a:ext cx="52" cy="96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</p:grpSp>
      <p:sp>
        <p:nvSpPr>
          <p:cNvPr id="3124" name="Oval 93"/>
          <p:cNvSpPr>
            <a:spLocks noChangeArrowheads="1"/>
          </p:cNvSpPr>
          <p:nvPr/>
        </p:nvSpPr>
        <p:spPr bwMode="auto">
          <a:xfrm>
            <a:off x="6934200" y="2763838"/>
            <a:ext cx="358775" cy="95250"/>
          </a:xfrm>
          <a:prstGeom prst="ellipse">
            <a:avLst/>
          </a:prstGeom>
          <a:solidFill>
            <a:srgbClr val="DDDDDD"/>
          </a:solidFill>
          <a:ln w="12700">
            <a:solidFill>
              <a:schemeClr val="folHlink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3125" name="Line 94"/>
          <p:cNvSpPr>
            <a:spLocks noChangeShapeType="1"/>
          </p:cNvSpPr>
          <p:nvPr/>
        </p:nvSpPr>
        <p:spPr bwMode="auto">
          <a:xfrm>
            <a:off x="6934200" y="2755900"/>
            <a:ext cx="0" cy="58738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3126" name="Line 95"/>
          <p:cNvSpPr>
            <a:spLocks noChangeShapeType="1"/>
          </p:cNvSpPr>
          <p:nvPr/>
        </p:nvSpPr>
        <p:spPr bwMode="auto">
          <a:xfrm>
            <a:off x="7292975" y="2755900"/>
            <a:ext cx="0" cy="58738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3127" name="Rectangle 96"/>
          <p:cNvSpPr>
            <a:spLocks noChangeArrowheads="1"/>
          </p:cNvSpPr>
          <p:nvPr/>
        </p:nvSpPr>
        <p:spPr bwMode="auto">
          <a:xfrm>
            <a:off x="6934200" y="2755900"/>
            <a:ext cx="355600" cy="58738"/>
          </a:xfrm>
          <a:prstGeom prst="rect">
            <a:avLst/>
          </a:prstGeom>
          <a:solidFill>
            <a:srgbClr val="DDDDDD"/>
          </a:solidFill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pt-BR">
              <a:latin typeface="Times New Roman" pitchFamily="18" charset="0"/>
            </a:endParaRPr>
          </a:p>
        </p:txBody>
      </p:sp>
      <p:sp>
        <p:nvSpPr>
          <p:cNvPr id="3128" name="Oval 97"/>
          <p:cNvSpPr>
            <a:spLocks noChangeArrowheads="1"/>
          </p:cNvSpPr>
          <p:nvPr/>
        </p:nvSpPr>
        <p:spPr bwMode="auto">
          <a:xfrm>
            <a:off x="6931025" y="2687638"/>
            <a:ext cx="358775" cy="111125"/>
          </a:xfrm>
          <a:prstGeom prst="ellipse">
            <a:avLst/>
          </a:prstGeom>
          <a:solidFill>
            <a:srgbClr val="DDDDDD"/>
          </a:solidFill>
          <a:ln w="12700">
            <a:solidFill>
              <a:schemeClr val="folHlink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grpSp>
        <p:nvGrpSpPr>
          <p:cNvPr id="3129" name="Group 98"/>
          <p:cNvGrpSpPr>
            <a:grpSpLocks/>
          </p:cNvGrpSpPr>
          <p:nvPr/>
        </p:nvGrpSpPr>
        <p:grpSpPr bwMode="auto">
          <a:xfrm>
            <a:off x="7016750" y="2711450"/>
            <a:ext cx="179388" cy="65088"/>
            <a:chOff x="2848" y="848"/>
            <a:chExt cx="140" cy="98"/>
          </a:xfrm>
        </p:grpSpPr>
        <p:sp>
          <p:nvSpPr>
            <p:cNvPr id="3361" name="Line 99"/>
            <p:cNvSpPr>
              <a:spLocks noChangeShapeType="1"/>
            </p:cNvSpPr>
            <p:nvPr/>
          </p:nvSpPr>
          <p:spPr bwMode="auto">
            <a:xfrm flipV="1">
              <a:off x="2848" y="848"/>
              <a:ext cx="50" cy="2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3362" name="Line 100"/>
            <p:cNvSpPr>
              <a:spLocks noChangeShapeType="1"/>
            </p:cNvSpPr>
            <p:nvPr/>
          </p:nvSpPr>
          <p:spPr bwMode="auto">
            <a:xfrm>
              <a:off x="2944" y="946"/>
              <a:ext cx="44" cy="0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3363" name="Line 101"/>
            <p:cNvSpPr>
              <a:spLocks noChangeShapeType="1"/>
            </p:cNvSpPr>
            <p:nvPr/>
          </p:nvSpPr>
          <p:spPr bwMode="auto">
            <a:xfrm>
              <a:off x="2894" y="850"/>
              <a:ext cx="52" cy="96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</p:grpSp>
      <p:grpSp>
        <p:nvGrpSpPr>
          <p:cNvPr id="3130" name="Group 102"/>
          <p:cNvGrpSpPr>
            <a:grpSpLocks/>
          </p:cNvGrpSpPr>
          <p:nvPr/>
        </p:nvGrpSpPr>
        <p:grpSpPr bwMode="auto">
          <a:xfrm flipV="1">
            <a:off x="7016750" y="2711450"/>
            <a:ext cx="179388" cy="65088"/>
            <a:chOff x="2848" y="848"/>
            <a:chExt cx="140" cy="98"/>
          </a:xfrm>
        </p:grpSpPr>
        <p:sp>
          <p:nvSpPr>
            <p:cNvPr id="3358" name="Line 103"/>
            <p:cNvSpPr>
              <a:spLocks noChangeShapeType="1"/>
            </p:cNvSpPr>
            <p:nvPr/>
          </p:nvSpPr>
          <p:spPr bwMode="auto">
            <a:xfrm flipV="1">
              <a:off x="2848" y="848"/>
              <a:ext cx="50" cy="2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3359" name="Line 104"/>
            <p:cNvSpPr>
              <a:spLocks noChangeShapeType="1"/>
            </p:cNvSpPr>
            <p:nvPr/>
          </p:nvSpPr>
          <p:spPr bwMode="auto">
            <a:xfrm>
              <a:off x="2944" y="946"/>
              <a:ext cx="44" cy="0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3360" name="Line 105"/>
            <p:cNvSpPr>
              <a:spLocks noChangeShapeType="1"/>
            </p:cNvSpPr>
            <p:nvPr/>
          </p:nvSpPr>
          <p:spPr bwMode="auto">
            <a:xfrm>
              <a:off x="2894" y="850"/>
              <a:ext cx="52" cy="96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</p:grpSp>
      <p:sp>
        <p:nvSpPr>
          <p:cNvPr id="3131" name="Oval 106"/>
          <p:cNvSpPr>
            <a:spLocks noChangeArrowheads="1"/>
          </p:cNvSpPr>
          <p:nvPr/>
        </p:nvSpPr>
        <p:spPr bwMode="auto">
          <a:xfrm>
            <a:off x="7410450" y="2405063"/>
            <a:ext cx="330200" cy="85725"/>
          </a:xfrm>
          <a:prstGeom prst="ellipse">
            <a:avLst/>
          </a:prstGeom>
          <a:solidFill>
            <a:srgbClr val="DDDDDD"/>
          </a:solidFill>
          <a:ln w="12700">
            <a:solidFill>
              <a:schemeClr val="folHlink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3132" name="Line 107"/>
          <p:cNvSpPr>
            <a:spLocks noChangeShapeType="1"/>
          </p:cNvSpPr>
          <p:nvPr/>
        </p:nvSpPr>
        <p:spPr bwMode="auto">
          <a:xfrm>
            <a:off x="7410450" y="2398713"/>
            <a:ext cx="0" cy="52387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3133" name="Line 108"/>
          <p:cNvSpPr>
            <a:spLocks noChangeShapeType="1"/>
          </p:cNvSpPr>
          <p:nvPr/>
        </p:nvSpPr>
        <p:spPr bwMode="auto">
          <a:xfrm>
            <a:off x="7740650" y="2398713"/>
            <a:ext cx="0" cy="52387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3134" name="Rectangle 109"/>
          <p:cNvSpPr>
            <a:spLocks noChangeArrowheads="1"/>
          </p:cNvSpPr>
          <p:nvPr/>
        </p:nvSpPr>
        <p:spPr bwMode="auto">
          <a:xfrm>
            <a:off x="7410450" y="2398713"/>
            <a:ext cx="327025" cy="52387"/>
          </a:xfrm>
          <a:prstGeom prst="rect">
            <a:avLst/>
          </a:prstGeom>
          <a:solidFill>
            <a:srgbClr val="DDDDDD"/>
          </a:solidFill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pt-BR">
              <a:solidFill>
                <a:schemeClr val="bg2"/>
              </a:solidFill>
              <a:latin typeface="Times New Roman" pitchFamily="18" charset="0"/>
            </a:endParaRPr>
          </a:p>
        </p:txBody>
      </p:sp>
      <p:sp>
        <p:nvSpPr>
          <p:cNvPr id="3135" name="Oval 110"/>
          <p:cNvSpPr>
            <a:spLocks noChangeArrowheads="1"/>
          </p:cNvSpPr>
          <p:nvPr/>
        </p:nvSpPr>
        <p:spPr bwMode="auto">
          <a:xfrm>
            <a:off x="7407275" y="2336800"/>
            <a:ext cx="330200" cy="100013"/>
          </a:xfrm>
          <a:prstGeom prst="ellipse">
            <a:avLst/>
          </a:prstGeom>
          <a:solidFill>
            <a:srgbClr val="DDDDDD"/>
          </a:solidFill>
          <a:ln w="12700">
            <a:solidFill>
              <a:schemeClr val="folHlink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grpSp>
        <p:nvGrpSpPr>
          <p:cNvPr id="3136" name="Group 111"/>
          <p:cNvGrpSpPr>
            <a:grpSpLocks/>
          </p:cNvGrpSpPr>
          <p:nvPr/>
        </p:nvGrpSpPr>
        <p:grpSpPr bwMode="auto">
          <a:xfrm>
            <a:off x="7486650" y="2359025"/>
            <a:ext cx="163513" cy="57150"/>
            <a:chOff x="2848" y="848"/>
            <a:chExt cx="140" cy="98"/>
          </a:xfrm>
        </p:grpSpPr>
        <p:sp>
          <p:nvSpPr>
            <p:cNvPr id="3355" name="Line 112"/>
            <p:cNvSpPr>
              <a:spLocks noChangeShapeType="1"/>
            </p:cNvSpPr>
            <p:nvPr/>
          </p:nvSpPr>
          <p:spPr bwMode="auto">
            <a:xfrm flipV="1">
              <a:off x="2848" y="848"/>
              <a:ext cx="50" cy="2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3356" name="Line 113"/>
            <p:cNvSpPr>
              <a:spLocks noChangeShapeType="1"/>
            </p:cNvSpPr>
            <p:nvPr/>
          </p:nvSpPr>
          <p:spPr bwMode="auto">
            <a:xfrm>
              <a:off x="2944" y="946"/>
              <a:ext cx="44" cy="0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3357" name="Line 114"/>
            <p:cNvSpPr>
              <a:spLocks noChangeShapeType="1"/>
            </p:cNvSpPr>
            <p:nvPr/>
          </p:nvSpPr>
          <p:spPr bwMode="auto">
            <a:xfrm>
              <a:off x="2894" y="850"/>
              <a:ext cx="52" cy="96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</p:grpSp>
      <p:grpSp>
        <p:nvGrpSpPr>
          <p:cNvPr id="3137" name="Group 115"/>
          <p:cNvGrpSpPr>
            <a:grpSpLocks/>
          </p:cNvGrpSpPr>
          <p:nvPr/>
        </p:nvGrpSpPr>
        <p:grpSpPr bwMode="auto">
          <a:xfrm flipV="1">
            <a:off x="7486650" y="2357438"/>
            <a:ext cx="163513" cy="58737"/>
            <a:chOff x="2848" y="848"/>
            <a:chExt cx="140" cy="98"/>
          </a:xfrm>
        </p:grpSpPr>
        <p:sp>
          <p:nvSpPr>
            <p:cNvPr id="3352" name="Line 116"/>
            <p:cNvSpPr>
              <a:spLocks noChangeShapeType="1"/>
            </p:cNvSpPr>
            <p:nvPr/>
          </p:nvSpPr>
          <p:spPr bwMode="auto">
            <a:xfrm flipV="1">
              <a:off x="2848" y="848"/>
              <a:ext cx="50" cy="2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3353" name="Line 117"/>
            <p:cNvSpPr>
              <a:spLocks noChangeShapeType="1"/>
            </p:cNvSpPr>
            <p:nvPr/>
          </p:nvSpPr>
          <p:spPr bwMode="auto">
            <a:xfrm>
              <a:off x="2944" y="946"/>
              <a:ext cx="44" cy="0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3354" name="Line 118"/>
            <p:cNvSpPr>
              <a:spLocks noChangeShapeType="1"/>
            </p:cNvSpPr>
            <p:nvPr/>
          </p:nvSpPr>
          <p:spPr bwMode="auto">
            <a:xfrm>
              <a:off x="2894" y="850"/>
              <a:ext cx="52" cy="96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</p:grpSp>
      <p:sp>
        <p:nvSpPr>
          <p:cNvPr id="3138" name="Oval 119"/>
          <p:cNvSpPr>
            <a:spLocks noChangeArrowheads="1"/>
          </p:cNvSpPr>
          <p:nvPr/>
        </p:nvSpPr>
        <p:spPr bwMode="auto">
          <a:xfrm>
            <a:off x="7496175" y="2763838"/>
            <a:ext cx="358775" cy="95250"/>
          </a:xfrm>
          <a:prstGeom prst="ellipse">
            <a:avLst/>
          </a:prstGeom>
          <a:solidFill>
            <a:srgbClr val="DDDDDD"/>
          </a:solidFill>
          <a:ln w="12700">
            <a:solidFill>
              <a:schemeClr val="folHlink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3139" name="Line 120"/>
          <p:cNvSpPr>
            <a:spLocks noChangeShapeType="1"/>
          </p:cNvSpPr>
          <p:nvPr/>
        </p:nvSpPr>
        <p:spPr bwMode="auto">
          <a:xfrm>
            <a:off x="7496175" y="2755900"/>
            <a:ext cx="0" cy="58738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3140" name="Line 121"/>
          <p:cNvSpPr>
            <a:spLocks noChangeShapeType="1"/>
          </p:cNvSpPr>
          <p:nvPr/>
        </p:nvSpPr>
        <p:spPr bwMode="auto">
          <a:xfrm>
            <a:off x="7854950" y="2755900"/>
            <a:ext cx="0" cy="58738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3141" name="Rectangle 122"/>
          <p:cNvSpPr>
            <a:spLocks noChangeArrowheads="1"/>
          </p:cNvSpPr>
          <p:nvPr/>
        </p:nvSpPr>
        <p:spPr bwMode="auto">
          <a:xfrm>
            <a:off x="7496175" y="2755900"/>
            <a:ext cx="355600" cy="58738"/>
          </a:xfrm>
          <a:prstGeom prst="rect">
            <a:avLst/>
          </a:prstGeom>
          <a:solidFill>
            <a:srgbClr val="DDDDDD"/>
          </a:solidFill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pt-BR">
              <a:latin typeface="Times New Roman" pitchFamily="18" charset="0"/>
            </a:endParaRPr>
          </a:p>
        </p:txBody>
      </p:sp>
      <p:sp>
        <p:nvSpPr>
          <p:cNvPr id="3142" name="Oval 123"/>
          <p:cNvSpPr>
            <a:spLocks noChangeArrowheads="1"/>
          </p:cNvSpPr>
          <p:nvPr/>
        </p:nvSpPr>
        <p:spPr bwMode="auto">
          <a:xfrm>
            <a:off x="7493000" y="2687638"/>
            <a:ext cx="358775" cy="111125"/>
          </a:xfrm>
          <a:prstGeom prst="ellipse">
            <a:avLst/>
          </a:prstGeom>
          <a:solidFill>
            <a:srgbClr val="DDDDDD"/>
          </a:solidFill>
          <a:ln w="12700">
            <a:solidFill>
              <a:schemeClr val="folHlink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grpSp>
        <p:nvGrpSpPr>
          <p:cNvPr id="3143" name="Group 124"/>
          <p:cNvGrpSpPr>
            <a:grpSpLocks/>
          </p:cNvGrpSpPr>
          <p:nvPr/>
        </p:nvGrpSpPr>
        <p:grpSpPr bwMode="auto">
          <a:xfrm>
            <a:off x="7578725" y="2711450"/>
            <a:ext cx="179388" cy="65088"/>
            <a:chOff x="2848" y="848"/>
            <a:chExt cx="140" cy="98"/>
          </a:xfrm>
        </p:grpSpPr>
        <p:sp>
          <p:nvSpPr>
            <p:cNvPr id="3349" name="Line 125"/>
            <p:cNvSpPr>
              <a:spLocks noChangeShapeType="1"/>
            </p:cNvSpPr>
            <p:nvPr/>
          </p:nvSpPr>
          <p:spPr bwMode="auto">
            <a:xfrm flipV="1">
              <a:off x="2848" y="848"/>
              <a:ext cx="50" cy="2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3350" name="Line 126"/>
            <p:cNvSpPr>
              <a:spLocks noChangeShapeType="1"/>
            </p:cNvSpPr>
            <p:nvPr/>
          </p:nvSpPr>
          <p:spPr bwMode="auto">
            <a:xfrm>
              <a:off x="2944" y="946"/>
              <a:ext cx="44" cy="0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3351" name="Line 127"/>
            <p:cNvSpPr>
              <a:spLocks noChangeShapeType="1"/>
            </p:cNvSpPr>
            <p:nvPr/>
          </p:nvSpPr>
          <p:spPr bwMode="auto">
            <a:xfrm>
              <a:off x="2894" y="850"/>
              <a:ext cx="52" cy="96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</p:grpSp>
      <p:grpSp>
        <p:nvGrpSpPr>
          <p:cNvPr id="3144" name="Group 128"/>
          <p:cNvGrpSpPr>
            <a:grpSpLocks/>
          </p:cNvGrpSpPr>
          <p:nvPr/>
        </p:nvGrpSpPr>
        <p:grpSpPr bwMode="auto">
          <a:xfrm flipV="1">
            <a:off x="7578725" y="2711450"/>
            <a:ext cx="179388" cy="65088"/>
            <a:chOff x="2848" y="848"/>
            <a:chExt cx="140" cy="98"/>
          </a:xfrm>
        </p:grpSpPr>
        <p:sp>
          <p:nvSpPr>
            <p:cNvPr id="3346" name="Line 129"/>
            <p:cNvSpPr>
              <a:spLocks noChangeShapeType="1"/>
            </p:cNvSpPr>
            <p:nvPr/>
          </p:nvSpPr>
          <p:spPr bwMode="auto">
            <a:xfrm flipV="1">
              <a:off x="2848" y="848"/>
              <a:ext cx="50" cy="2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3347" name="Line 130"/>
            <p:cNvSpPr>
              <a:spLocks noChangeShapeType="1"/>
            </p:cNvSpPr>
            <p:nvPr/>
          </p:nvSpPr>
          <p:spPr bwMode="auto">
            <a:xfrm>
              <a:off x="2944" y="946"/>
              <a:ext cx="44" cy="0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3348" name="Line 131"/>
            <p:cNvSpPr>
              <a:spLocks noChangeShapeType="1"/>
            </p:cNvSpPr>
            <p:nvPr/>
          </p:nvSpPr>
          <p:spPr bwMode="auto">
            <a:xfrm>
              <a:off x="2894" y="850"/>
              <a:ext cx="52" cy="96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</p:grpSp>
      <p:sp>
        <p:nvSpPr>
          <p:cNvPr id="3145" name="Oval 132"/>
          <p:cNvSpPr>
            <a:spLocks noChangeArrowheads="1"/>
          </p:cNvSpPr>
          <p:nvPr/>
        </p:nvSpPr>
        <p:spPr bwMode="auto">
          <a:xfrm>
            <a:off x="6086475" y="2498725"/>
            <a:ext cx="346075" cy="87313"/>
          </a:xfrm>
          <a:prstGeom prst="ellipse">
            <a:avLst/>
          </a:prstGeom>
          <a:solidFill>
            <a:srgbClr val="DDDDDD"/>
          </a:solidFill>
          <a:ln w="12700">
            <a:solidFill>
              <a:schemeClr val="folHlink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3146" name="Line 133"/>
          <p:cNvSpPr>
            <a:spLocks noChangeShapeType="1"/>
          </p:cNvSpPr>
          <p:nvPr/>
        </p:nvSpPr>
        <p:spPr bwMode="auto">
          <a:xfrm>
            <a:off x="6086475" y="2490788"/>
            <a:ext cx="0" cy="53975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3147" name="Line 134"/>
          <p:cNvSpPr>
            <a:spLocks noChangeShapeType="1"/>
          </p:cNvSpPr>
          <p:nvPr/>
        </p:nvSpPr>
        <p:spPr bwMode="auto">
          <a:xfrm>
            <a:off x="6432550" y="2490788"/>
            <a:ext cx="0" cy="53975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3148" name="Rectangle 135"/>
          <p:cNvSpPr>
            <a:spLocks noChangeArrowheads="1"/>
          </p:cNvSpPr>
          <p:nvPr/>
        </p:nvSpPr>
        <p:spPr bwMode="auto">
          <a:xfrm>
            <a:off x="6086475" y="2490788"/>
            <a:ext cx="342900" cy="53975"/>
          </a:xfrm>
          <a:prstGeom prst="rect">
            <a:avLst/>
          </a:prstGeom>
          <a:solidFill>
            <a:srgbClr val="DDDDDD"/>
          </a:solidFill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pt-BR">
              <a:latin typeface="Times New Roman" pitchFamily="18" charset="0"/>
            </a:endParaRPr>
          </a:p>
        </p:txBody>
      </p:sp>
      <p:sp>
        <p:nvSpPr>
          <p:cNvPr id="3149" name="Oval 136"/>
          <p:cNvSpPr>
            <a:spLocks noChangeArrowheads="1"/>
          </p:cNvSpPr>
          <p:nvPr/>
        </p:nvSpPr>
        <p:spPr bwMode="auto">
          <a:xfrm>
            <a:off x="6083300" y="2427288"/>
            <a:ext cx="346075" cy="103187"/>
          </a:xfrm>
          <a:prstGeom prst="ellipse">
            <a:avLst/>
          </a:prstGeom>
          <a:solidFill>
            <a:srgbClr val="DDDDDD"/>
          </a:solidFill>
          <a:ln w="12700">
            <a:solidFill>
              <a:schemeClr val="folHlink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grpSp>
        <p:nvGrpSpPr>
          <p:cNvPr id="3150" name="Group 137"/>
          <p:cNvGrpSpPr>
            <a:grpSpLocks/>
          </p:cNvGrpSpPr>
          <p:nvPr/>
        </p:nvGrpSpPr>
        <p:grpSpPr bwMode="auto">
          <a:xfrm>
            <a:off x="6167438" y="2449513"/>
            <a:ext cx="171450" cy="60325"/>
            <a:chOff x="2848" y="848"/>
            <a:chExt cx="140" cy="98"/>
          </a:xfrm>
        </p:grpSpPr>
        <p:sp>
          <p:nvSpPr>
            <p:cNvPr id="3343" name="Line 138"/>
            <p:cNvSpPr>
              <a:spLocks noChangeShapeType="1"/>
            </p:cNvSpPr>
            <p:nvPr/>
          </p:nvSpPr>
          <p:spPr bwMode="auto">
            <a:xfrm flipV="1">
              <a:off x="2848" y="848"/>
              <a:ext cx="50" cy="2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3344" name="Line 139"/>
            <p:cNvSpPr>
              <a:spLocks noChangeShapeType="1"/>
            </p:cNvSpPr>
            <p:nvPr/>
          </p:nvSpPr>
          <p:spPr bwMode="auto">
            <a:xfrm>
              <a:off x="2944" y="946"/>
              <a:ext cx="44" cy="0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3345" name="Line 140"/>
            <p:cNvSpPr>
              <a:spLocks noChangeShapeType="1"/>
            </p:cNvSpPr>
            <p:nvPr/>
          </p:nvSpPr>
          <p:spPr bwMode="auto">
            <a:xfrm>
              <a:off x="2894" y="850"/>
              <a:ext cx="52" cy="96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</p:grpSp>
      <p:grpSp>
        <p:nvGrpSpPr>
          <p:cNvPr id="3151" name="Group 141"/>
          <p:cNvGrpSpPr>
            <a:grpSpLocks/>
          </p:cNvGrpSpPr>
          <p:nvPr/>
        </p:nvGrpSpPr>
        <p:grpSpPr bwMode="auto">
          <a:xfrm flipV="1">
            <a:off x="6167438" y="2449513"/>
            <a:ext cx="171450" cy="58737"/>
            <a:chOff x="2848" y="848"/>
            <a:chExt cx="140" cy="98"/>
          </a:xfrm>
        </p:grpSpPr>
        <p:sp>
          <p:nvSpPr>
            <p:cNvPr id="3340" name="Line 142"/>
            <p:cNvSpPr>
              <a:spLocks noChangeShapeType="1"/>
            </p:cNvSpPr>
            <p:nvPr/>
          </p:nvSpPr>
          <p:spPr bwMode="auto">
            <a:xfrm flipV="1">
              <a:off x="2848" y="848"/>
              <a:ext cx="50" cy="2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3341" name="Line 143"/>
            <p:cNvSpPr>
              <a:spLocks noChangeShapeType="1"/>
            </p:cNvSpPr>
            <p:nvPr/>
          </p:nvSpPr>
          <p:spPr bwMode="auto">
            <a:xfrm>
              <a:off x="2944" y="946"/>
              <a:ext cx="44" cy="0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3342" name="Line 144"/>
            <p:cNvSpPr>
              <a:spLocks noChangeShapeType="1"/>
            </p:cNvSpPr>
            <p:nvPr/>
          </p:nvSpPr>
          <p:spPr bwMode="auto">
            <a:xfrm>
              <a:off x="2894" y="850"/>
              <a:ext cx="52" cy="96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</p:grpSp>
      <p:sp>
        <p:nvSpPr>
          <p:cNvPr id="3152" name="Oval 145"/>
          <p:cNvSpPr>
            <a:spLocks noChangeArrowheads="1"/>
          </p:cNvSpPr>
          <p:nvPr/>
        </p:nvSpPr>
        <p:spPr bwMode="auto">
          <a:xfrm>
            <a:off x="5780088" y="3648075"/>
            <a:ext cx="346075" cy="87313"/>
          </a:xfrm>
          <a:prstGeom prst="ellipse">
            <a:avLst/>
          </a:prstGeom>
          <a:solidFill>
            <a:srgbClr val="DDDDDD"/>
          </a:solidFill>
          <a:ln w="12700">
            <a:solidFill>
              <a:schemeClr val="folHlink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3153" name="Line 146"/>
          <p:cNvSpPr>
            <a:spLocks noChangeShapeType="1"/>
          </p:cNvSpPr>
          <p:nvPr/>
        </p:nvSpPr>
        <p:spPr bwMode="auto">
          <a:xfrm>
            <a:off x="5780088" y="3640138"/>
            <a:ext cx="0" cy="53975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3154" name="Line 147"/>
          <p:cNvSpPr>
            <a:spLocks noChangeShapeType="1"/>
          </p:cNvSpPr>
          <p:nvPr/>
        </p:nvSpPr>
        <p:spPr bwMode="auto">
          <a:xfrm>
            <a:off x="6126163" y="3640138"/>
            <a:ext cx="0" cy="53975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3155" name="Rectangle 148"/>
          <p:cNvSpPr>
            <a:spLocks noChangeArrowheads="1"/>
          </p:cNvSpPr>
          <p:nvPr/>
        </p:nvSpPr>
        <p:spPr bwMode="auto">
          <a:xfrm>
            <a:off x="5780088" y="3640138"/>
            <a:ext cx="342900" cy="53975"/>
          </a:xfrm>
          <a:prstGeom prst="rect">
            <a:avLst/>
          </a:prstGeom>
          <a:solidFill>
            <a:srgbClr val="DDDDDD"/>
          </a:solidFill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pt-BR">
              <a:latin typeface="Times New Roman" pitchFamily="18" charset="0"/>
            </a:endParaRPr>
          </a:p>
        </p:txBody>
      </p:sp>
      <p:sp>
        <p:nvSpPr>
          <p:cNvPr id="3156" name="Oval 149"/>
          <p:cNvSpPr>
            <a:spLocks noChangeArrowheads="1"/>
          </p:cNvSpPr>
          <p:nvPr/>
        </p:nvSpPr>
        <p:spPr bwMode="auto">
          <a:xfrm>
            <a:off x="5776913" y="3576638"/>
            <a:ext cx="346075" cy="103187"/>
          </a:xfrm>
          <a:prstGeom prst="ellipse">
            <a:avLst/>
          </a:prstGeom>
          <a:solidFill>
            <a:srgbClr val="DDDDDD"/>
          </a:solidFill>
          <a:ln w="12700">
            <a:solidFill>
              <a:schemeClr val="folHlink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grpSp>
        <p:nvGrpSpPr>
          <p:cNvPr id="3157" name="Group 150"/>
          <p:cNvGrpSpPr>
            <a:grpSpLocks/>
          </p:cNvGrpSpPr>
          <p:nvPr/>
        </p:nvGrpSpPr>
        <p:grpSpPr bwMode="auto">
          <a:xfrm>
            <a:off x="5861050" y="3598863"/>
            <a:ext cx="171450" cy="60325"/>
            <a:chOff x="2848" y="848"/>
            <a:chExt cx="140" cy="98"/>
          </a:xfrm>
        </p:grpSpPr>
        <p:sp>
          <p:nvSpPr>
            <p:cNvPr id="3337" name="Line 151"/>
            <p:cNvSpPr>
              <a:spLocks noChangeShapeType="1"/>
            </p:cNvSpPr>
            <p:nvPr/>
          </p:nvSpPr>
          <p:spPr bwMode="auto">
            <a:xfrm flipV="1">
              <a:off x="2848" y="848"/>
              <a:ext cx="50" cy="2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3338" name="Line 152"/>
            <p:cNvSpPr>
              <a:spLocks noChangeShapeType="1"/>
            </p:cNvSpPr>
            <p:nvPr/>
          </p:nvSpPr>
          <p:spPr bwMode="auto">
            <a:xfrm>
              <a:off x="2944" y="946"/>
              <a:ext cx="44" cy="0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3339" name="Line 153"/>
            <p:cNvSpPr>
              <a:spLocks noChangeShapeType="1"/>
            </p:cNvSpPr>
            <p:nvPr/>
          </p:nvSpPr>
          <p:spPr bwMode="auto">
            <a:xfrm>
              <a:off x="2894" y="850"/>
              <a:ext cx="52" cy="96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</p:grpSp>
      <p:grpSp>
        <p:nvGrpSpPr>
          <p:cNvPr id="3158" name="Group 154"/>
          <p:cNvGrpSpPr>
            <a:grpSpLocks/>
          </p:cNvGrpSpPr>
          <p:nvPr/>
        </p:nvGrpSpPr>
        <p:grpSpPr bwMode="auto">
          <a:xfrm flipV="1">
            <a:off x="5861050" y="3598863"/>
            <a:ext cx="171450" cy="58737"/>
            <a:chOff x="2848" y="848"/>
            <a:chExt cx="140" cy="98"/>
          </a:xfrm>
        </p:grpSpPr>
        <p:sp>
          <p:nvSpPr>
            <p:cNvPr id="3334" name="Line 155"/>
            <p:cNvSpPr>
              <a:spLocks noChangeShapeType="1"/>
            </p:cNvSpPr>
            <p:nvPr/>
          </p:nvSpPr>
          <p:spPr bwMode="auto">
            <a:xfrm flipV="1">
              <a:off x="2848" y="848"/>
              <a:ext cx="50" cy="2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3335" name="Line 156"/>
            <p:cNvSpPr>
              <a:spLocks noChangeShapeType="1"/>
            </p:cNvSpPr>
            <p:nvPr/>
          </p:nvSpPr>
          <p:spPr bwMode="auto">
            <a:xfrm>
              <a:off x="2944" y="946"/>
              <a:ext cx="44" cy="0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3336" name="Line 157"/>
            <p:cNvSpPr>
              <a:spLocks noChangeShapeType="1"/>
            </p:cNvSpPr>
            <p:nvPr/>
          </p:nvSpPr>
          <p:spPr bwMode="auto">
            <a:xfrm>
              <a:off x="2894" y="850"/>
              <a:ext cx="52" cy="96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</p:grpSp>
      <p:sp>
        <p:nvSpPr>
          <p:cNvPr id="3159" name="Line 158"/>
          <p:cNvSpPr>
            <a:spLocks noChangeShapeType="1"/>
          </p:cNvSpPr>
          <p:nvPr/>
        </p:nvSpPr>
        <p:spPr bwMode="auto">
          <a:xfrm flipV="1">
            <a:off x="6978650" y="4005263"/>
            <a:ext cx="227013" cy="436562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pt-BR"/>
          </a:p>
        </p:txBody>
      </p:sp>
      <p:sp>
        <p:nvSpPr>
          <p:cNvPr id="3160" name="Line 159"/>
          <p:cNvSpPr>
            <a:spLocks noChangeShapeType="1"/>
          </p:cNvSpPr>
          <p:nvPr/>
        </p:nvSpPr>
        <p:spPr bwMode="auto">
          <a:xfrm>
            <a:off x="7102475" y="3743325"/>
            <a:ext cx="163513" cy="12065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pt-BR"/>
          </a:p>
        </p:txBody>
      </p:sp>
      <p:sp>
        <p:nvSpPr>
          <p:cNvPr id="3161" name="Line 160"/>
          <p:cNvSpPr>
            <a:spLocks noChangeShapeType="1"/>
          </p:cNvSpPr>
          <p:nvPr/>
        </p:nvSpPr>
        <p:spPr bwMode="auto">
          <a:xfrm>
            <a:off x="7199313" y="3663950"/>
            <a:ext cx="279400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pt-BR"/>
          </a:p>
        </p:txBody>
      </p:sp>
      <p:sp>
        <p:nvSpPr>
          <p:cNvPr id="3162" name="Line 161"/>
          <p:cNvSpPr>
            <a:spLocks noChangeShapeType="1"/>
          </p:cNvSpPr>
          <p:nvPr/>
        </p:nvSpPr>
        <p:spPr bwMode="auto">
          <a:xfrm flipV="1">
            <a:off x="7435850" y="3749675"/>
            <a:ext cx="134938" cy="104775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pt-BR"/>
          </a:p>
        </p:txBody>
      </p:sp>
      <p:sp>
        <p:nvSpPr>
          <p:cNvPr id="3163" name="Line 162"/>
          <p:cNvSpPr>
            <a:spLocks noChangeShapeType="1"/>
          </p:cNvSpPr>
          <p:nvPr/>
        </p:nvSpPr>
        <p:spPr bwMode="auto">
          <a:xfrm>
            <a:off x="6134100" y="3670300"/>
            <a:ext cx="679450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pt-BR"/>
          </a:p>
        </p:txBody>
      </p:sp>
      <p:sp>
        <p:nvSpPr>
          <p:cNvPr id="3164" name="Line 163"/>
          <p:cNvSpPr>
            <a:spLocks noChangeShapeType="1"/>
          </p:cNvSpPr>
          <p:nvPr/>
        </p:nvSpPr>
        <p:spPr bwMode="auto">
          <a:xfrm>
            <a:off x="6429375" y="2517775"/>
            <a:ext cx="509588" cy="3175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pt-BR"/>
          </a:p>
        </p:txBody>
      </p:sp>
      <p:sp>
        <p:nvSpPr>
          <p:cNvPr id="3165" name="Line 164"/>
          <p:cNvSpPr>
            <a:spLocks noChangeShapeType="1"/>
          </p:cNvSpPr>
          <p:nvPr/>
        </p:nvSpPr>
        <p:spPr bwMode="auto">
          <a:xfrm>
            <a:off x="5995988" y="2346325"/>
            <a:ext cx="152400" cy="8255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pt-BR"/>
          </a:p>
        </p:txBody>
      </p:sp>
      <p:sp>
        <p:nvSpPr>
          <p:cNvPr id="3166" name="Freeform 165"/>
          <p:cNvSpPr>
            <a:spLocks/>
          </p:cNvSpPr>
          <p:nvPr/>
        </p:nvSpPr>
        <p:spPr bwMode="auto">
          <a:xfrm>
            <a:off x="5316538" y="4352925"/>
            <a:ext cx="2979737" cy="1455738"/>
          </a:xfrm>
          <a:custGeom>
            <a:avLst/>
            <a:gdLst>
              <a:gd name="T0" fmla="*/ 2147483647 w 1877"/>
              <a:gd name="T1" fmla="*/ 2147483647 h 917"/>
              <a:gd name="T2" fmla="*/ 2147483647 w 1877"/>
              <a:gd name="T3" fmla="*/ 2147483647 h 917"/>
              <a:gd name="T4" fmla="*/ 2147483647 w 1877"/>
              <a:gd name="T5" fmla="*/ 2147483647 h 917"/>
              <a:gd name="T6" fmla="*/ 2147483647 w 1877"/>
              <a:gd name="T7" fmla="*/ 2147483647 h 917"/>
              <a:gd name="T8" fmla="*/ 2147483647 w 1877"/>
              <a:gd name="T9" fmla="*/ 2147483647 h 917"/>
              <a:gd name="T10" fmla="*/ 2147483647 w 1877"/>
              <a:gd name="T11" fmla="*/ 2147483647 h 917"/>
              <a:gd name="T12" fmla="*/ 2147483647 w 1877"/>
              <a:gd name="T13" fmla="*/ 2147483647 h 917"/>
              <a:gd name="T14" fmla="*/ 2147483647 w 1877"/>
              <a:gd name="T15" fmla="*/ 2147483647 h 917"/>
              <a:gd name="T16" fmla="*/ 2147483647 w 1877"/>
              <a:gd name="T17" fmla="*/ 2147483647 h 917"/>
              <a:gd name="T18" fmla="*/ 2147483647 w 1877"/>
              <a:gd name="T19" fmla="*/ 2147483647 h 917"/>
              <a:gd name="T20" fmla="*/ 2147483647 w 1877"/>
              <a:gd name="T21" fmla="*/ 2147483647 h 917"/>
              <a:gd name="T22" fmla="*/ 2147483647 w 1877"/>
              <a:gd name="T23" fmla="*/ 2147483647 h 917"/>
              <a:gd name="T24" fmla="*/ 2147483647 w 1877"/>
              <a:gd name="T25" fmla="*/ 2147483647 h 917"/>
              <a:gd name="T26" fmla="*/ 2147483647 w 1877"/>
              <a:gd name="T27" fmla="*/ 2147483647 h 917"/>
              <a:gd name="T28" fmla="*/ 2147483647 w 1877"/>
              <a:gd name="T29" fmla="*/ 2147483647 h 917"/>
              <a:gd name="T30" fmla="*/ 2147483647 w 1877"/>
              <a:gd name="T31" fmla="*/ 2147483647 h 917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1877"/>
              <a:gd name="T49" fmla="*/ 0 h 917"/>
              <a:gd name="T50" fmla="*/ 1877 w 1877"/>
              <a:gd name="T51" fmla="*/ 917 h 917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1877" h="917">
                <a:moveTo>
                  <a:pt x="889" y="23"/>
                </a:moveTo>
                <a:cubicBezTo>
                  <a:pt x="804" y="39"/>
                  <a:pt x="771" y="98"/>
                  <a:pt x="692" y="109"/>
                </a:cubicBezTo>
                <a:cubicBezTo>
                  <a:pt x="613" y="120"/>
                  <a:pt x="511" y="81"/>
                  <a:pt x="415" y="91"/>
                </a:cubicBezTo>
                <a:cubicBezTo>
                  <a:pt x="319" y="101"/>
                  <a:pt x="174" y="126"/>
                  <a:pt x="112" y="170"/>
                </a:cubicBezTo>
                <a:cubicBezTo>
                  <a:pt x="51" y="214"/>
                  <a:pt x="66" y="294"/>
                  <a:pt x="50" y="353"/>
                </a:cubicBezTo>
                <a:cubicBezTo>
                  <a:pt x="34" y="412"/>
                  <a:pt x="0" y="479"/>
                  <a:pt x="14" y="528"/>
                </a:cubicBezTo>
                <a:cubicBezTo>
                  <a:pt x="29" y="577"/>
                  <a:pt x="57" y="608"/>
                  <a:pt x="139" y="650"/>
                </a:cubicBezTo>
                <a:cubicBezTo>
                  <a:pt x="221" y="692"/>
                  <a:pt x="372" y="742"/>
                  <a:pt x="505" y="781"/>
                </a:cubicBezTo>
                <a:cubicBezTo>
                  <a:pt x="638" y="820"/>
                  <a:pt x="789" y="866"/>
                  <a:pt x="933" y="886"/>
                </a:cubicBezTo>
                <a:cubicBezTo>
                  <a:pt x="1077" y="906"/>
                  <a:pt x="1246" y="917"/>
                  <a:pt x="1370" y="901"/>
                </a:cubicBezTo>
                <a:cubicBezTo>
                  <a:pt x="1494" y="885"/>
                  <a:pt x="1594" y="839"/>
                  <a:pt x="1676" y="793"/>
                </a:cubicBezTo>
                <a:cubicBezTo>
                  <a:pt x="1758" y="747"/>
                  <a:pt x="1843" y="720"/>
                  <a:pt x="1860" y="624"/>
                </a:cubicBezTo>
                <a:cubicBezTo>
                  <a:pt x="1877" y="528"/>
                  <a:pt x="1835" y="306"/>
                  <a:pt x="1776" y="219"/>
                </a:cubicBezTo>
                <a:cubicBezTo>
                  <a:pt x="1717" y="132"/>
                  <a:pt x="1599" y="134"/>
                  <a:pt x="1503" y="100"/>
                </a:cubicBezTo>
                <a:cubicBezTo>
                  <a:pt x="1407" y="66"/>
                  <a:pt x="1302" y="26"/>
                  <a:pt x="1200" y="13"/>
                </a:cubicBezTo>
                <a:cubicBezTo>
                  <a:pt x="1098" y="0"/>
                  <a:pt x="974" y="7"/>
                  <a:pt x="889" y="23"/>
                </a:cubicBezTo>
                <a:close/>
              </a:path>
            </a:pathLst>
          </a:custGeom>
          <a:solidFill>
            <a:srgbClr val="DDDDDD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pt-BR"/>
          </a:p>
        </p:txBody>
      </p:sp>
      <p:sp>
        <p:nvSpPr>
          <p:cNvPr id="3167" name="Line 166"/>
          <p:cNvSpPr>
            <a:spLocks noChangeShapeType="1"/>
          </p:cNvSpPr>
          <p:nvPr/>
        </p:nvSpPr>
        <p:spPr bwMode="auto">
          <a:xfrm rot="-5400000">
            <a:off x="7551737" y="5089526"/>
            <a:ext cx="523875" cy="13970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3168" name="Line 167"/>
          <p:cNvSpPr>
            <a:spLocks noChangeShapeType="1"/>
          </p:cNvSpPr>
          <p:nvPr/>
        </p:nvSpPr>
        <p:spPr bwMode="auto">
          <a:xfrm rot="5400000" flipV="1">
            <a:off x="7697788" y="5370513"/>
            <a:ext cx="3175" cy="85725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3169" name="Line 168"/>
          <p:cNvSpPr>
            <a:spLocks noChangeShapeType="1"/>
          </p:cNvSpPr>
          <p:nvPr/>
        </p:nvSpPr>
        <p:spPr bwMode="auto">
          <a:xfrm rot="-5400000">
            <a:off x="7883525" y="5046663"/>
            <a:ext cx="0" cy="11430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grpSp>
        <p:nvGrpSpPr>
          <p:cNvPr id="3170" name="Group 169"/>
          <p:cNvGrpSpPr>
            <a:grpSpLocks/>
          </p:cNvGrpSpPr>
          <p:nvPr/>
        </p:nvGrpSpPr>
        <p:grpSpPr bwMode="auto">
          <a:xfrm>
            <a:off x="7462838" y="4756150"/>
            <a:ext cx="501650" cy="234950"/>
            <a:chOff x="4701" y="2996"/>
            <a:chExt cx="316" cy="148"/>
          </a:xfrm>
        </p:grpSpPr>
        <p:sp>
          <p:nvSpPr>
            <p:cNvPr id="3321" name="Oval 170"/>
            <p:cNvSpPr>
              <a:spLocks noChangeArrowheads="1"/>
            </p:cNvSpPr>
            <p:nvPr/>
          </p:nvSpPr>
          <p:spPr bwMode="auto">
            <a:xfrm>
              <a:off x="4704" y="3062"/>
              <a:ext cx="313" cy="82"/>
            </a:xfrm>
            <a:prstGeom prst="ellipse">
              <a:avLst/>
            </a:prstGeom>
            <a:solidFill>
              <a:srgbClr val="DDDDDD"/>
            </a:solidFill>
            <a:ln w="12700">
              <a:solidFill>
                <a:schemeClr val="folHlink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3322" name="Line 171"/>
            <p:cNvSpPr>
              <a:spLocks noChangeShapeType="1"/>
            </p:cNvSpPr>
            <p:nvPr/>
          </p:nvSpPr>
          <p:spPr bwMode="auto">
            <a:xfrm>
              <a:off x="4704" y="3055"/>
              <a:ext cx="0" cy="51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3323" name="Line 172"/>
            <p:cNvSpPr>
              <a:spLocks noChangeShapeType="1"/>
            </p:cNvSpPr>
            <p:nvPr/>
          </p:nvSpPr>
          <p:spPr bwMode="auto">
            <a:xfrm>
              <a:off x="5017" y="3055"/>
              <a:ext cx="0" cy="51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3324" name="Rectangle 173"/>
            <p:cNvSpPr>
              <a:spLocks noChangeArrowheads="1"/>
            </p:cNvSpPr>
            <p:nvPr/>
          </p:nvSpPr>
          <p:spPr bwMode="auto">
            <a:xfrm>
              <a:off x="4704" y="3055"/>
              <a:ext cx="310" cy="50"/>
            </a:xfrm>
            <a:prstGeom prst="rect">
              <a:avLst/>
            </a:prstGeom>
            <a:solidFill>
              <a:srgbClr val="DDDDDD"/>
            </a:soli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pt-BR">
                <a:latin typeface="Times New Roman" pitchFamily="18" charset="0"/>
              </a:endParaRPr>
            </a:p>
          </p:txBody>
        </p:sp>
        <p:sp>
          <p:nvSpPr>
            <p:cNvPr id="3325" name="Oval 174"/>
            <p:cNvSpPr>
              <a:spLocks noChangeArrowheads="1"/>
            </p:cNvSpPr>
            <p:nvPr/>
          </p:nvSpPr>
          <p:spPr bwMode="auto">
            <a:xfrm>
              <a:off x="4701" y="2996"/>
              <a:ext cx="313" cy="96"/>
            </a:xfrm>
            <a:prstGeom prst="ellipse">
              <a:avLst/>
            </a:prstGeom>
            <a:solidFill>
              <a:srgbClr val="DDDDDD"/>
            </a:solidFill>
            <a:ln w="12700">
              <a:solidFill>
                <a:schemeClr val="folHlink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grpSp>
          <p:nvGrpSpPr>
            <p:cNvPr id="3326" name="Group 175"/>
            <p:cNvGrpSpPr>
              <a:grpSpLocks/>
            </p:cNvGrpSpPr>
            <p:nvPr/>
          </p:nvGrpSpPr>
          <p:grpSpPr bwMode="auto">
            <a:xfrm>
              <a:off x="4776" y="3017"/>
              <a:ext cx="156" cy="56"/>
              <a:chOff x="2848" y="848"/>
              <a:chExt cx="140" cy="98"/>
            </a:xfrm>
          </p:grpSpPr>
          <p:sp>
            <p:nvSpPr>
              <p:cNvPr id="3331" name="Line 176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3332" name="Line 177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3333" name="Line 178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</p:grpSp>
        <p:grpSp>
          <p:nvGrpSpPr>
            <p:cNvPr id="3327" name="Group 179"/>
            <p:cNvGrpSpPr>
              <a:grpSpLocks/>
            </p:cNvGrpSpPr>
            <p:nvPr/>
          </p:nvGrpSpPr>
          <p:grpSpPr bwMode="auto">
            <a:xfrm flipV="1">
              <a:off x="4776" y="3016"/>
              <a:ext cx="156" cy="56"/>
              <a:chOff x="2848" y="848"/>
              <a:chExt cx="140" cy="98"/>
            </a:xfrm>
          </p:grpSpPr>
          <p:sp>
            <p:nvSpPr>
              <p:cNvPr id="3328" name="Line 180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3329" name="Line 181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3330" name="Line 182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</p:grpSp>
      </p:grpSp>
      <p:grpSp>
        <p:nvGrpSpPr>
          <p:cNvPr id="3171" name="Group 183"/>
          <p:cNvGrpSpPr>
            <a:grpSpLocks/>
          </p:cNvGrpSpPr>
          <p:nvPr/>
        </p:nvGrpSpPr>
        <p:grpSpPr bwMode="auto">
          <a:xfrm>
            <a:off x="6646863" y="4479925"/>
            <a:ext cx="501650" cy="234950"/>
            <a:chOff x="3600" y="219"/>
            <a:chExt cx="360" cy="175"/>
          </a:xfrm>
        </p:grpSpPr>
        <p:sp>
          <p:nvSpPr>
            <p:cNvPr id="3308" name="Oval 184"/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rgbClr val="DDDDDD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3309" name="Line 185"/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3310" name="Line 186"/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3311" name="Rectangle 187"/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rgbClr val="DDDDDD"/>
            </a:soli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pt-BR">
                <a:latin typeface="Times New Roman" pitchFamily="18" charset="0"/>
              </a:endParaRPr>
            </a:p>
          </p:txBody>
        </p:sp>
        <p:sp>
          <p:nvSpPr>
            <p:cNvPr id="3312" name="Oval 188"/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rgbClr val="DDDDDD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grpSp>
          <p:nvGrpSpPr>
            <p:cNvPr id="3313" name="Group 189"/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3318" name="Line 190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3319" name="Line 191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3320" name="Line 192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</p:grpSp>
        <p:grpSp>
          <p:nvGrpSpPr>
            <p:cNvPr id="3314" name="Group 193"/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3315" name="Line 194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3316" name="Line 195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3317" name="Line 196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</p:grpSp>
      </p:grpSp>
      <p:grpSp>
        <p:nvGrpSpPr>
          <p:cNvPr id="3172" name="Group 197"/>
          <p:cNvGrpSpPr>
            <a:grpSpLocks/>
          </p:cNvGrpSpPr>
          <p:nvPr/>
        </p:nvGrpSpPr>
        <p:grpSpPr bwMode="auto">
          <a:xfrm>
            <a:off x="5981700" y="4784725"/>
            <a:ext cx="501650" cy="234950"/>
            <a:chOff x="3600" y="219"/>
            <a:chExt cx="360" cy="175"/>
          </a:xfrm>
        </p:grpSpPr>
        <p:sp>
          <p:nvSpPr>
            <p:cNvPr id="3295" name="Oval 198"/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rgbClr val="DDDDDD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3296" name="Line 199"/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3297" name="Line 200"/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3298" name="Rectangle 201"/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rgbClr val="DDDDDD"/>
            </a:soli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pt-BR">
                <a:latin typeface="Times New Roman" pitchFamily="18" charset="0"/>
              </a:endParaRPr>
            </a:p>
          </p:txBody>
        </p:sp>
        <p:sp>
          <p:nvSpPr>
            <p:cNvPr id="3299" name="Oval 202"/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rgbClr val="DDDDDD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grpSp>
          <p:nvGrpSpPr>
            <p:cNvPr id="3300" name="Group 203"/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3305" name="Line 204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3306" name="Line 205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3307" name="Line 206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</p:grpSp>
        <p:grpSp>
          <p:nvGrpSpPr>
            <p:cNvPr id="3301" name="Group 207"/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3302" name="Line 208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3303" name="Line 209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3304" name="Line 210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</p:grpSp>
      </p:grpSp>
      <p:sp>
        <p:nvSpPr>
          <p:cNvPr id="3173" name="Line 211"/>
          <p:cNvSpPr>
            <a:spLocks noChangeShapeType="1"/>
          </p:cNvSpPr>
          <p:nvPr/>
        </p:nvSpPr>
        <p:spPr bwMode="auto">
          <a:xfrm>
            <a:off x="7096125" y="4691063"/>
            <a:ext cx="358775" cy="12065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pt-BR"/>
          </a:p>
        </p:txBody>
      </p:sp>
      <p:sp>
        <p:nvSpPr>
          <p:cNvPr id="3174" name="Line 212"/>
          <p:cNvSpPr>
            <a:spLocks noChangeShapeType="1"/>
          </p:cNvSpPr>
          <p:nvPr/>
        </p:nvSpPr>
        <p:spPr bwMode="auto">
          <a:xfrm flipV="1">
            <a:off x="6443663" y="4703763"/>
            <a:ext cx="277812" cy="109537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pt-BR"/>
          </a:p>
        </p:txBody>
      </p:sp>
      <p:sp>
        <p:nvSpPr>
          <p:cNvPr id="3175" name="Line 213"/>
          <p:cNvSpPr>
            <a:spLocks noChangeShapeType="1"/>
          </p:cNvSpPr>
          <p:nvPr/>
        </p:nvSpPr>
        <p:spPr bwMode="auto">
          <a:xfrm flipV="1">
            <a:off x="6486525" y="4906963"/>
            <a:ext cx="971550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pt-BR"/>
          </a:p>
        </p:txBody>
      </p:sp>
      <p:sp>
        <p:nvSpPr>
          <p:cNvPr id="3176" name="Line 214"/>
          <p:cNvSpPr>
            <a:spLocks noChangeShapeType="1"/>
          </p:cNvSpPr>
          <p:nvPr/>
        </p:nvSpPr>
        <p:spPr bwMode="auto">
          <a:xfrm flipH="1">
            <a:off x="5781675" y="4652963"/>
            <a:ext cx="254000" cy="46990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pt-BR"/>
          </a:p>
        </p:txBody>
      </p:sp>
      <p:sp>
        <p:nvSpPr>
          <p:cNvPr id="3177" name="Line 215"/>
          <p:cNvSpPr>
            <a:spLocks noChangeShapeType="1"/>
          </p:cNvSpPr>
          <p:nvPr/>
        </p:nvSpPr>
        <p:spPr bwMode="auto">
          <a:xfrm>
            <a:off x="5807075" y="4703763"/>
            <a:ext cx="196850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pt-BR"/>
          </a:p>
        </p:txBody>
      </p:sp>
      <p:sp>
        <p:nvSpPr>
          <p:cNvPr id="3178" name="Line 216"/>
          <p:cNvSpPr>
            <a:spLocks noChangeShapeType="1"/>
          </p:cNvSpPr>
          <p:nvPr/>
        </p:nvSpPr>
        <p:spPr bwMode="auto">
          <a:xfrm>
            <a:off x="5667375" y="5040313"/>
            <a:ext cx="153988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pt-BR"/>
          </a:p>
        </p:txBody>
      </p:sp>
      <p:sp>
        <p:nvSpPr>
          <p:cNvPr id="3179" name="Line 217"/>
          <p:cNvSpPr>
            <a:spLocks noChangeShapeType="1"/>
          </p:cNvSpPr>
          <p:nvPr/>
        </p:nvSpPr>
        <p:spPr bwMode="auto">
          <a:xfrm>
            <a:off x="5919788" y="5119688"/>
            <a:ext cx="490537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pt-BR"/>
          </a:p>
        </p:txBody>
      </p:sp>
      <p:sp>
        <p:nvSpPr>
          <p:cNvPr id="3180" name="Line 218"/>
          <p:cNvSpPr>
            <a:spLocks noChangeShapeType="1"/>
          </p:cNvSpPr>
          <p:nvPr/>
        </p:nvSpPr>
        <p:spPr bwMode="auto">
          <a:xfrm flipH="1">
            <a:off x="6159500" y="5027613"/>
            <a:ext cx="53975" cy="85725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pt-BR"/>
          </a:p>
        </p:txBody>
      </p:sp>
      <p:sp>
        <p:nvSpPr>
          <p:cNvPr id="3181" name="Line 219"/>
          <p:cNvSpPr>
            <a:spLocks noChangeShapeType="1"/>
          </p:cNvSpPr>
          <p:nvPr/>
        </p:nvSpPr>
        <p:spPr bwMode="auto">
          <a:xfrm>
            <a:off x="5972175" y="5116513"/>
            <a:ext cx="1588" cy="8255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pt-BR"/>
          </a:p>
        </p:txBody>
      </p:sp>
      <p:sp>
        <p:nvSpPr>
          <p:cNvPr id="3182" name="Line 220"/>
          <p:cNvSpPr>
            <a:spLocks noChangeShapeType="1"/>
          </p:cNvSpPr>
          <p:nvPr/>
        </p:nvSpPr>
        <p:spPr bwMode="auto">
          <a:xfrm flipH="1" flipV="1">
            <a:off x="6369050" y="5124450"/>
            <a:ext cx="0" cy="7620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pt-BR"/>
          </a:p>
        </p:txBody>
      </p:sp>
      <p:sp>
        <p:nvSpPr>
          <p:cNvPr id="3183" name="Line 221"/>
          <p:cNvSpPr>
            <a:spLocks noChangeShapeType="1"/>
          </p:cNvSpPr>
          <p:nvPr/>
        </p:nvSpPr>
        <p:spPr bwMode="auto">
          <a:xfrm>
            <a:off x="6450013" y="4983163"/>
            <a:ext cx="503237" cy="269875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pt-BR"/>
          </a:p>
        </p:txBody>
      </p:sp>
      <p:sp>
        <p:nvSpPr>
          <p:cNvPr id="3184" name="Line 222"/>
          <p:cNvSpPr>
            <a:spLocks noChangeShapeType="1"/>
          </p:cNvSpPr>
          <p:nvPr/>
        </p:nvSpPr>
        <p:spPr bwMode="auto">
          <a:xfrm>
            <a:off x="5899150" y="4918075"/>
            <a:ext cx="80963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pt-BR"/>
          </a:p>
        </p:txBody>
      </p:sp>
      <p:grpSp>
        <p:nvGrpSpPr>
          <p:cNvPr id="3185" name="Group 223"/>
          <p:cNvGrpSpPr>
            <a:grpSpLocks/>
          </p:cNvGrpSpPr>
          <p:nvPr/>
        </p:nvGrpSpPr>
        <p:grpSpPr bwMode="auto">
          <a:xfrm>
            <a:off x="5084763" y="1677988"/>
            <a:ext cx="3021012" cy="3981450"/>
            <a:chOff x="-1203" y="1352"/>
            <a:chExt cx="1903" cy="2508"/>
          </a:xfrm>
        </p:grpSpPr>
        <p:grpSp>
          <p:nvGrpSpPr>
            <p:cNvPr id="3268" name="Group 224"/>
            <p:cNvGrpSpPr>
              <a:grpSpLocks/>
            </p:cNvGrpSpPr>
            <p:nvPr/>
          </p:nvGrpSpPr>
          <p:grpSpPr bwMode="auto">
            <a:xfrm>
              <a:off x="-1203" y="1647"/>
              <a:ext cx="436" cy="114"/>
              <a:chOff x="3072" y="739"/>
              <a:chExt cx="652" cy="146"/>
            </a:xfrm>
          </p:grpSpPr>
          <p:pic>
            <p:nvPicPr>
              <p:cNvPr id="3292" name="Picture 225" descr="lgv_fqmg[1]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 flipH="1">
                <a:off x="3237" y="739"/>
                <a:ext cx="487" cy="14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3293" name="Line 226"/>
              <p:cNvSpPr>
                <a:spLocks noChangeShapeType="1"/>
              </p:cNvSpPr>
              <p:nvPr/>
            </p:nvSpPr>
            <p:spPr bwMode="auto">
              <a:xfrm flipH="1">
                <a:off x="3104" y="784"/>
                <a:ext cx="88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3294" name="Line 227"/>
              <p:cNvSpPr>
                <a:spLocks noChangeShapeType="1"/>
              </p:cNvSpPr>
              <p:nvPr/>
            </p:nvSpPr>
            <p:spPr bwMode="auto">
              <a:xfrm flipH="1">
                <a:off x="3072" y="760"/>
                <a:ext cx="14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</p:grpSp>
        <p:pic>
          <p:nvPicPr>
            <p:cNvPr id="3269" name="Picture 228" descr="imgyjavg[1]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-1027" y="1466"/>
              <a:ext cx="232" cy="1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3270" name="Group 229"/>
            <p:cNvGrpSpPr>
              <a:grpSpLocks/>
            </p:cNvGrpSpPr>
            <p:nvPr/>
          </p:nvGrpSpPr>
          <p:grpSpPr bwMode="auto">
            <a:xfrm>
              <a:off x="-546" y="1352"/>
              <a:ext cx="256" cy="269"/>
              <a:chOff x="2870" y="1518"/>
              <a:chExt cx="292" cy="320"/>
            </a:xfrm>
          </p:grpSpPr>
          <p:graphicFrame>
            <p:nvGraphicFramePr>
              <p:cNvPr id="3085" name="Object 13"/>
              <p:cNvGraphicFramePr>
                <a:graphicFrameLocks noChangeAspect="1"/>
              </p:cNvGraphicFramePr>
              <p:nvPr/>
            </p:nvGraphicFramePr>
            <p:xfrm>
              <a:off x="2870" y="1518"/>
              <a:ext cx="272" cy="282"/>
            </p:xfrm>
            <a:graphic>
              <a:graphicData uri="http://schemas.openxmlformats.org/presentationml/2006/ole">
                <p:oleObj spid="_x0000_s18761" name="Clip" r:id="rId6" imgW="826829" imgH="840406" progId="">
                  <p:embed/>
                </p:oleObj>
              </a:graphicData>
            </a:graphic>
          </p:graphicFrame>
          <p:graphicFrame>
            <p:nvGraphicFramePr>
              <p:cNvPr id="3086" name="Object 14"/>
              <p:cNvGraphicFramePr>
                <a:graphicFrameLocks noChangeAspect="1"/>
              </p:cNvGraphicFramePr>
              <p:nvPr/>
            </p:nvGraphicFramePr>
            <p:xfrm>
              <a:off x="2913" y="1602"/>
              <a:ext cx="249" cy="236"/>
            </p:xfrm>
            <a:graphic>
              <a:graphicData uri="http://schemas.openxmlformats.org/presentationml/2006/ole">
                <p:oleObj spid="_x0000_s18762" name="Clip" r:id="rId7" imgW="1268295" imgH="1199426" progId="">
                  <p:embed/>
                </p:oleObj>
              </a:graphicData>
            </a:graphic>
          </p:graphicFrame>
        </p:grpSp>
        <p:grpSp>
          <p:nvGrpSpPr>
            <p:cNvPr id="3271" name="Group 232"/>
            <p:cNvGrpSpPr>
              <a:grpSpLocks/>
            </p:cNvGrpSpPr>
            <p:nvPr/>
          </p:nvGrpSpPr>
          <p:grpSpPr bwMode="auto">
            <a:xfrm>
              <a:off x="-1002" y="2262"/>
              <a:ext cx="209" cy="224"/>
              <a:chOff x="2870" y="1518"/>
              <a:chExt cx="292" cy="320"/>
            </a:xfrm>
          </p:grpSpPr>
          <p:graphicFrame>
            <p:nvGraphicFramePr>
              <p:cNvPr id="3083" name="Object 11"/>
              <p:cNvGraphicFramePr>
                <a:graphicFrameLocks noChangeAspect="1"/>
              </p:cNvGraphicFramePr>
              <p:nvPr/>
            </p:nvGraphicFramePr>
            <p:xfrm>
              <a:off x="2870" y="1518"/>
              <a:ext cx="272" cy="282"/>
            </p:xfrm>
            <a:graphic>
              <a:graphicData uri="http://schemas.openxmlformats.org/presentationml/2006/ole">
                <p:oleObj spid="_x0000_s18763" name="Clip" r:id="rId8" imgW="826829" imgH="840406" progId="">
                  <p:embed/>
                </p:oleObj>
              </a:graphicData>
            </a:graphic>
          </p:graphicFrame>
          <p:graphicFrame>
            <p:nvGraphicFramePr>
              <p:cNvPr id="3084" name="Object 12"/>
              <p:cNvGraphicFramePr>
                <a:graphicFrameLocks noChangeAspect="1"/>
              </p:cNvGraphicFramePr>
              <p:nvPr/>
            </p:nvGraphicFramePr>
            <p:xfrm>
              <a:off x="2913" y="1602"/>
              <a:ext cx="249" cy="236"/>
            </p:xfrm>
            <a:graphic>
              <a:graphicData uri="http://schemas.openxmlformats.org/presentationml/2006/ole">
                <p:oleObj spid="_x0000_s18764" name="Clip" r:id="rId9" imgW="1268295" imgH="1199426" progId="">
                  <p:embed/>
                </p:oleObj>
              </a:graphicData>
            </a:graphic>
          </p:graphicFrame>
        </p:grpSp>
        <p:graphicFrame>
          <p:nvGraphicFramePr>
            <p:cNvPr id="3074" name="Object 2"/>
            <p:cNvGraphicFramePr>
              <a:graphicFrameLocks noChangeAspect="1"/>
            </p:cNvGraphicFramePr>
            <p:nvPr/>
          </p:nvGraphicFramePr>
          <p:xfrm>
            <a:off x="-732" y="2289"/>
            <a:ext cx="207" cy="173"/>
          </p:xfrm>
          <a:graphic>
            <a:graphicData uri="http://schemas.openxmlformats.org/presentationml/2006/ole">
              <p:oleObj spid="_x0000_s18765" name="Clip" r:id="rId10" imgW="1307263" imgH="1084139" progId="">
                <p:embed/>
              </p:oleObj>
            </a:graphicData>
          </a:graphic>
        </p:graphicFrame>
        <p:grpSp>
          <p:nvGrpSpPr>
            <p:cNvPr id="3272" name="Group 236"/>
            <p:cNvGrpSpPr>
              <a:grpSpLocks/>
            </p:cNvGrpSpPr>
            <p:nvPr/>
          </p:nvGrpSpPr>
          <p:grpSpPr bwMode="auto">
            <a:xfrm>
              <a:off x="310" y="3575"/>
              <a:ext cx="125" cy="230"/>
              <a:chOff x="4180" y="783"/>
              <a:chExt cx="150" cy="307"/>
            </a:xfrm>
          </p:grpSpPr>
          <p:sp>
            <p:nvSpPr>
              <p:cNvPr id="3284" name="AutoShape 237"/>
              <p:cNvSpPr>
                <a:spLocks noChangeArrowheads="1"/>
              </p:cNvSpPr>
              <p:nvPr/>
            </p:nvSpPr>
            <p:spPr bwMode="auto">
              <a:xfrm>
                <a:off x="4180" y="1019"/>
                <a:ext cx="150" cy="71"/>
              </a:xfrm>
              <a:prstGeom prst="parallelogram">
                <a:avLst>
                  <a:gd name="adj" fmla="val 81387"/>
                </a:avLst>
              </a:prstGeom>
              <a:solidFill>
                <a:srgbClr val="33CCC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3285" name="Rectangle 238"/>
              <p:cNvSpPr>
                <a:spLocks noChangeArrowheads="1"/>
              </p:cNvSpPr>
              <p:nvPr/>
            </p:nvSpPr>
            <p:spPr bwMode="auto">
              <a:xfrm>
                <a:off x="4256" y="785"/>
                <a:ext cx="69" cy="236"/>
              </a:xfrm>
              <a:prstGeom prst="rect">
                <a:avLst/>
              </a:prstGeom>
              <a:solidFill>
                <a:srgbClr val="33CCC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3286" name="Rectangle 239"/>
              <p:cNvSpPr>
                <a:spLocks noChangeArrowheads="1"/>
              </p:cNvSpPr>
              <p:nvPr/>
            </p:nvSpPr>
            <p:spPr bwMode="auto">
              <a:xfrm>
                <a:off x="4181" y="852"/>
                <a:ext cx="95" cy="236"/>
              </a:xfrm>
              <a:prstGeom prst="rect">
                <a:avLst/>
              </a:prstGeom>
              <a:solidFill>
                <a:srgbClr val="33CC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3287" name="AutoShape 240"/>
              <p:cNvSpPr>
                <a:spLocks noChangeArrowheads="1"/>
              </p:cNvSpPr>
              <p:nvPr/>
            </p:nvSpPr>
            <p:spPr bwMode="auto">
              <a:xfrm>
                <a:off x="4180" y="783"/>
                <a:ext cx="150" cy="71"/>
              </a:xfrm>
              <a:prstGeom prst="parallelogram">
                <a:avLst>
                  <a:gd name="adj" fmla="val 81387"/>
                </a:avLst>
              </a:prstGeom>
              <a:solidFill>
                <a:srgbClr val="33CC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3288" name="Line 241"/>
              <p:cNvSpPr>
                <a:spLocks noChangeShapeType="1"/>
              </p:cNvSpPr>
              <p:nvPr/>
            </p:nvSpPr>
            <p:spPr bwMode="auto">
              <a:xfrm>
                <a:off x="4330" y="788"/>
                <a:ext cx="0" cy="23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3289" name="Line 242"/>
              <p:cNvSpPr>
                <a:spLocks noChangeShapeType="1"/>
              </p:cNvSpPr>
              <p:nvPr/>
            </p:nvSpPr>
            <p:spPr bwMode="auto">
              <a:xfrm flipH="1">
                <a:off x="4276" y="1019"/>
                <a:ext cx="54" cy="6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3290" name="Rectangle 243"/>
              <p:cNvSpPr>
                <a:spLocks noChangeArrowheads="1"/>
              </p:cNvSpPr>
              <p:nvPr/>
            </p:nvSpPr>
            <p:spPr bwMode="auto">
              <a:xfrm>
                <a:off x="4193" y="883"/>
                <a:ext cx="63" cy="13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3291" name="Rectangle 244"/>
              <p:cNvSpPr>
                <a:spLocks noChangeArrowheads="1"/>
              </p:cNvSpPr>
              <p:nvPr/>
            </p:nvSpPr>
            <p:spPr bwMode="auto">
              <a:xfrm>
                <a:off x="4202" y="924"/>
                <a:ext cx="48" cy="48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</p:grpSp>
        <p:graphicFrame>
          <p:nvGraphicFramePr>
            <p:cNvPr id="3075" name="Object 3"/>
            <p:cNvGraphicFramePr>
              <a:graphicFrameLocks noChangeAspect="1"/>
            </p:cNvGraphicFramePr>
            <p:nvPr/>
          </p:nvGraphicFramePr>
          <p:xfrm>
            <a:off x="-975" y="3384"/>
            <a:ext cx="216" cy="180"/>
          </p:xfrm>
          <a:graphic>
            <a:graphicData uri="http://schemas.openxmlformats.org/presentationml/2006/ole">
              <p:oleObj spid="_x0000_s18766" name="Clip" r:id="rId11" imgW="1307263" imgH="1084139" progId="">
                <p:embed/>
              </p:oleObj>
            </a:graphicData>
          </a:graphic>
        </p:graphicFrame>
        <p:graphicFrame>
          <p:nvGraphicFramePr>
            <p:cNvPr id="3076" name="Object 4"/>
            <p:cNvGraphicFramePr>
              <a:graphicFrameLocks noChangeAspect="1"/>
            </p:cNvGraphicFramePr>
            <p:nvPr/>
          </p:nvGraphicFramePr>
          <p:xfrm>
            <a:off x="-871" y="3184"/>
            <a:ext cx="216" cy="180"/>
          </p:xfrm>
          <a:graphic>
            <a:graphicData uri="http://schemas.openxmlformats.org/presentationml/2006/ole">
              <p:oleObj spid="_x0000_s18767" name="Clip" r:id="rId12" imgW="1307263" imgH="1084139" progId="">
                <p:embed/>
              </p:oleObj>
            </a:graphicData>
          </a:graphic>
        </p:graphicFrame>
        <p:graphicFrame>
          <p:nvGraphicFramePr>
            <p:cNvPr id="3077" name="Object 5"/>
            <p:cNvGraphicFramePr>
              <a:graphicFrameLocks noChangeAspect="1"/>
            </p:cNvGraphicFramePr>
            <p:nvPr/>
          </p:nvGraphicFramePr>
          <p:xfrm>
            <a:off x="-703" y="3544"/>
            <a:ext cx="216" cy="180"/>
          </p:xfrm>
          <a:graphic>
            <a:graphicData uri="http://schemas.openxmlformats.org/presentationml/2006/ole">
              <p:oleObj spid="_x0000_s18768" name="Clip" r:id="rId13" imgW="1307263" imgH="1084139" progId="">
                <p:embed/>
              </p:oleObj>
            </a:graphicData>
          </a:graphic>
        </p:graphicFrame>
        <p:graphicFrame>
          <p:nvGraphicFramePr>
            <p:cNvPr id="3078" name="Object 6"/>
            <p:cNvGraphicFramePr>
              <a:graphicFrameLocks noChangeAspect="1"/>
            </p:cNvGraphicFramePr>
            <p:nvPr/>
          </p:nvGraphicFramePr>
          <p:xfrm>
            <a:off x="-489" y="3546"/>
            <a:ext cx="216" cy="180"/>
          </p:xfrm>
          <a:graphic>
            <a:graphicData uri="http://schemas.openxmlformats.org/presentationml/2006/ole">
              <p:oleObj spid="_x0000_s18769" name="Clip" r:id="rId14" imgW="1307263" imgH="1084139" progId="">
                <p:embed/>
              </p:oleObj>
            </a:graphicData>
          </a:graphic>
        </p:graphicFrame>
        <p:grpSp>
          <p:nvGrpSpPr>
            <p:cNvPr id="3273" name="Group 249"/>
            <p:cNvGrpSpPr>
              <a:grpSpLocks/>
            </p:cNvGrpSpPr>
            <p:nvPr/>
          </p:nvGrpSpPr>
          <p:grpSpPr bwMode="auto">
            <a:xfrm>
              <a:off x="83" y="3625"/>
              <a:ext cx="172" cy="215"/>
              <a:chOff x="2870" y="1518"/>
              <a:chExt cx="292" cy="320"/>
            </a:xfrm>
          </p:grpSpPr>
          <p:graphicFrame>
            <p:nvGraphicFramePr>
              <p:cNvPr id="3081" name="Object 9"/>
              <p:cNvGraphicFramePr>
                <a:graphicFrameLocks noChangeAspect="1"/>
              </p:cNvGraphicFramePr>
              <p:nvPr/>
            </p:nvGraphicFramePr>
            <p:xfrm>
              <a:off x="2870" y="1518"/>
              <a:ext cx="272" cy="282"/>
            </p:xfrm>
            <a:graphic>
              <a:graphicData uri="http://schemas.openxmlformats.org/presentationml/2006/ole">
                <p:oleObj spid="_x0000_s18770" name="Clip" r:id="rId15" imgW="826829" imgH="840406" progId="">
                  <p:embed/>
                </p:oleObj>
              </a:graphicData>
            </a:graphic>
          </p:graphicFrame>
          <p:graphicFrame>
            <p:nvGraphicFramePr>
              <p:cNvPr id="3082" name="Object 10"/>
              <p:cNvGraphicFramePr>
                <a:graphicFrameLocks noChangeAspect="1"/>
              </p:cNvGraphicFramePr>
              <p:nvPr/>
            </p:nvGraphicFramePr>
            <p:xfrm>
              <a:off x="2913" y="1602"/>
              <a:ext cx="249" cy="236"/>
            </p:xfrm>
            <a:graphic>
              <a:graphicData uri="http://schemas.openxmlformats.org/presentationml/2006/ole">
                <p:oleObj spid="_x0000_s18771" name="Clip" r:id="rId16" imgW="1268295" imgH="1199426" progId="">
                  <p:embed/>
                </p:oleObj>
              </a:graphicData>
            </a:graphic>
          </p:graphicFrame>
        </p:grpSp>
        <p:grpSp>
          <p:nvGrpSpPr>
            <p:cNvPr id="3274" name="Group 252"/>
            <p:cNvGrpSpPr>
              <a:grpSpLocks/>
            </p:cNvGrpSpPr>
            <p:nvPr/>
          </p:nvGrpSpPr>
          <p:grpSpPr bwMode="auto">
            <a:xfrm>
              <a:off x="-201" y="3657"/>
              <a:ext cx="220" cy="203"/>
              <a:chOff x="2870" y="1518"/>
              <a:chExt cx="292" cy="320"/>
            </a:xfrm>
          </p:grpSpPr>
          <p:graphicFrame>
            <p:nvGraphicFramePr>
              <p:cNvPr id="3079" name="Object 7"/>
              <p:cNvGraphicFramePr>
                <a:graphicFrameLocks noChangeAspect="1"/>
              </p:cNvGraphicFramePr>
              <p:nvPr/>
            </p:nvGraphicFramePr>
            <p:xfrm>
              <a:off x="2870" y="1518"/>
              <a:ext cx="272" cy="282"/>
            </p:xfrm>
            <a:graphic>
              <a:graphicData uri="http://schemas.openxmlformats.org/presentationml/2006/ole">
                <p:oleObj spid="_x0000_s18772" name="Clip" r:id="rId17" imgW="826829" imgH="840406" progId="">
                  <p:embed/>
                </p:oleObj>
              </a:graphicData>
            </a:graphic>
          </p:graphicFrame>
          <p:graphicFrame>
            <p:nvGraphicFramePr>
              <p:cNvPr id="3080" name="Object 8"/>
              <p:cNvGraphicFramePr>
                <a:graphicFrameLocks noChangeAspect="1"/>
              </p:cNvGraphicFramePr>
              <p:nvPr/>
            </p:nvGraphicFramePr>
            <p:xfrm>
              <a:off x="2913" y="1602"/>
              <a:ext cx="249" cy="236"/>
            </p:xfrm>
            <a:graphic>
              <a:graphicData uri="http://schemas.openxmlformats.org/presentationml/2006/ole">
                <p:oleObj spid="_x0000_s18773" name="Clip" r:id="rId18" imgW="1268295" imgH="1199426" progId="">
                  <p:embed/>
                </p:oleObj>
              </a:graphicData>
            </a:graphic>
          </p:graphicFrame>
        </p:grpSp>
        <p:grpSp>
          <p:nvGrpSpPr>
            <p:cNvPr id="3275" name="Group 255"/>
            <p:cNvGrpSpPr>
              <a:grpSpLocks/>
            </p:cNvGrpSpPr>
            <p:nvPr/>
          </p:nvGrpSpPr>
          <p:grpSpPr bwMode="auto">
            <a:xfrm>
              <a:off x="569" y="3419"/>
              <a:ext cx="131" cy="258"/>
              <a:chOff x="4180" y="783"/>
              <a:chExt cx="150" cy="307"/>
            </a:xfrm>
          </p:grpSpPr>
          <p:sp>
            <p:nvSpPr>
              <p:cNvPr id="3276" name="AutoShape 256"/>
              <p:cNvSpPr>
                <a:spLocks noChangeArrowheads="1"/>
              </p:cNvSpPr>
              <p:nvPr/>
            </p:nvSpPr>
            <p:spPr bwMode="auto">
              <a:xfrm>
                <a:off x="4180" y="1019"/>
                <a:ext cx="150" cy="71"/>
              </a:xfrm>
              <a:prstGeom prst="parallelogram">
                <a:avLst>
                  <a:gd name="adj" fmla="val 81387"/>
                </a:avLst>
              </a:prstGeom>
              <a:solidFill>
                <a:srgbClr val="33CCC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3277" name="Rectangle 257"/>
              <p:cNvSpPr>
                <a:spLocks noChangeArrowheads="1"/>
              </p:cNvSpPr>
              <p:nvPr/>
            </p:nvSpPr>
            <p:spPr bwMode="auto">
              <a:xfrm>
                <a:off x="4256" y="785"/>
                <a:ext cx="69" cy="236"/>
              </a:xfrm>
              <a:prstGeom prst="rect">
                <a:avLst/>
              </a:prstGeom>
              <a:solidFill>
                <a:srgbClr val="33CCC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3278" name="Rectangle 258"/>
              <p:cNvSpPr>
                <a:spLocks noChangeArrowheads="1"/>
              </p:cNvSpPr>
              <p:nvPr/>
            </p:nvSpPr>
            <p:spPr bwMode="auto">
              <a:xfrm>
                <a:off x="4181" y="852"/>
                <a:ext cx="95" cy="236"/>
              </a:xfrm>
              <a:prstGeom prst="rect">
                <a:avLst/>
              </a:prstGeom>
              <a:solidFill>
                <a:srgbClr val="33CC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3279" name="AutoShape 259"/>
              <p:cNvSpPr>
                <a:spLocks noChangeArrowheads="1"/>
              </p:cNvSpPr>
              <p:nvPr/>
            </p:nvSpPr>
            <p:spPr bwMode="auto">
              <a:xfrm>
                <a:off x="4180" y="783"/>
                <a:ext cx="150" cy="71"/>
              </a:xfrm>
              <a:prstGeom prst="parallelogram">
                <a:avLst>
                  <a:gd name="adj" fmla="val 81387"/>
                </a:avLst>
              </a:prstGeom>
              <a:solidFill>
                <a:srgbClr val="33CC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3280" name="Line 260"/>
              <p:cNvSpPr>
                <a:spLocks noChangeShapeType="1"/>
              </p:cNvSpPr>
              <p:nvPr/>
            </p:nvSpPr>
            <p:spPr bwMode="auto">
              <a:xfrm>
                <a:off x="4330" y="788"/>
                <a:ext cx="0" cy="23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3281" name="Line 261"/>
              <p:cNvSpPr>
                <a:spLocks noChangeShapeType="1"/>
              </p:cNvSpPr>
              <p:nvPr/>
            </p:nvSpPr>
            <p:spPr bwMode="auto">
              <a:xfrm flipH="1">
                <a:off x="4276" y="1019"/>
                <a:ext cx="54" cy="6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3282" name="Rectangle 262"/>
              <p:cNvSpPr>
                <a:spLocks noChangeArrowheads="1"/>
              </p:cNvSpPr>
              <p:nvPr/>
            </p:nvSpPr>
            <p:spPr bwMode="auto">
              <a:xfrm>
                <a:off x="4193" y="883"/>
                <a:ext cx="63" cy="13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3283" name="Rectangle 263"/>
              <p:cNvSpPr>
                <a:spLocks noChangeArrowheads="1"/>
              </p:cNvSpPr>
              <p:nvPr/>
            </p:nvSpPr>
            <p:spPr bwMode="auto">
              <a:xfrm>
                <a:off x="4202" y="924"/>
                <a:ext cx="48" cy="48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</p:grpSp>
      </p:grpSp>
      <p:sp>
        <p:nvSpPr>
          <p:cNvPr id="3186" name="Line 264"/>
          <p:cNvSpPr>
            <a:spLocks noChangeShapeType="1"/>
          </p:cNvSpPr>
          <p:nvPr/>
        </p:nvSpPr>
        <p:spPr bwMode="auto">
          <a:xfrm flipH="1">
            <a:off x="5988050" y="3440113"/>
            <a:ext cx="3175" cy="144462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pt-BR"/>
          </a:p>
        </p:txBody>
      </p:sp>
      <p:sp>
        <p:nvSpPr>
          <p:cNvPr id="3187" name="Line 265"/>
          <p:cNvSpPr>
            <a:spLocks noChangeShapeType="1"/>
          </p:cNvSpPr>
          <p:nvPr/>
        </p:nvSpPr>
        <p:spPr bwMode="auto">
          <a:xfrm flipV="1">
            <a:off x="7285038" y="2422525"/>
            <a:ext cx="123825" cy="87313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pt-BR"/>
          </a:p>
        </p:txBody>
      </p:sp>
      <p:sp>
        <p:nvSpPr>
          <p:cNvPr id="3188" name="Line 266"/>
          <p:cNvSpPr>
            <a:spLocks noChangeShapeType="1"/>
          </p:cNvSpPr>
          <p:nvPr/>
        </p:nvSpPr>
        <p:spPr bwMode="auto">
          <a:xfrm>
            <a:off x="7112000" y="2595563"/>
            <a:ext cx="0" cy="8255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pt-BR"/>
          </a:p>
        </p:txBody>
      </p:sp>
      <p:sp>
        <p:nvSpPr>
          <p:cNvPr id="3189" name="Line 267"/>
          <p:cNvSpPr>
            <a:spLocks noChangeShapeType="1"/>
          </p:cNvSpPr>
          <p:nvPr/>
        </p:nvSpPr>
        <p:spPr bwMode="auto">
          <a:xfrm flipV="1">
            <a:off x="7296150" y="2492375"/>
            <a:ext cx="263525" cy="288925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pt-BR"/>
          </a:p>
        </p:txBody>
      </p:sp>
      <p:sp>
        <p:nvSpPr>
          <p:cNvPr id="3190" name="Line 268"/>
          <p:cNvSpPr>
            <a:spLocks noChangeShapeType="1"/>
          </p:cNvSpPr>
          <p:nvPr/>
        </p:nvSpPr>
        <p:spPr bwMode="auto">
          <a:xfrm>
            <a:off x="7648575" y="2490788"/>
            <a:ext cx="0" cy="19685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pt-BR"/>
          </a:p>
        </p:txBody>
      </p:sp>
      <p:sp>
        <p:nvSpPr>
          <p:cNvPr id="3191" name="Line 269"/>
          <p:cNvSpPr>
            <a:spLocks noChangeShapeType="1"/>
          </p:cNvSpPr>
          <p:nvPr/>
        </p:nvSpPr>
        <p:spPr bwMode="auto">
          <a:xfrm>
            <a:off x="7302500" y="2797175"/>
            <a:ext cx="188913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pt-BR"/>
          </a:p>
        </p:txBody>
      </p:sp>
      <p:sp>
        <p:nvSpPr>
          <p:cNvPr id="3192" name="Line 270"/>
          <p:cNvSpPr>
            <a:spLocks noChangeShapeType="1"/>
          </p:cNvSpPr>
          <p:nvPr/>
        </p:nvSpPr>
        <p:spPr bwMode="auto">
          <a:xfrm flipV="1">
            <a:off x="5597525" y="3663950"/>
            <a:ext cx="168275" cy="3175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pt-BR"/>
          </a:p>
        </p:txBody>
      </p:sp>
      <p:sp>
        <p:nvSpPr>
          <p:cNvPr id="3193" name="Line 271"/>
          <p:cNvSpPr>
            <a:spLocks noChangeShapeType="1"/>
          </p:cNvSpPr>
          <p:nvPr/>
        </p:nvSpPr>
        <p:spPr bwMode="auto">
          <a:xfrm flipV="1">
            <a:off x="7716838" y="2190750"/>
            <a:ext cx="238125" cy="168275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pt-BR"/>
          </a:p>
        </p:txBody>
      </p:sp>
      <p:sp>
        <p:nvSpPr>
          <p:cNvPr id="3194" name="Line 272"/>
          <p:cNvSpPr>
            <a:spLocks noChangeShapeType="1"/>
          </p:cNvSpPr>
          <p:nvPr/>
        </p:nvSpPr>
        <p:spPr bwMode="auto">
          <a:xfrm>
            <a:off x="7856538" y="2787650"/>
            <a:ext cx="177800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pt-BR"/>
          </a:p>
        </p:txBody>
      </p:sp>
      <p:sp>
        <p:nvSpPr>
          <p:cNvPr id="3195" name="Line 273"/>
          <p:cNvSpPr>
            <a:spLocks noChangeShapeType="1"/>
          </p:cNvSpPr>
          <p:nvPr/>
        </p:nvSpPr>
        <p:spPr bwMode="auto">
          <a:xfrm flipH="1">
            <a:off x="7002463" y="2863850"/>
            <a:ext cx="98425" cy="70485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pt-BR"/>
          </a:p>
        </p:txBody>
      </p:sp>
      <p:sp>
        <p:nvSpPr>
          <p:cNvPr id="3196" name="Line 274"/>
          <p:cNvSpPr>
            <a:spLocks noChangeShapeType="1"/>
          </p:cNvSpPr>
          <p:nvPr/>
        </p:nvSpPr>
        <p:spPr bwMode="auto">
          <a:xfrm flipH="1">
            <a:off x="7593013" y="2863850"/>
            <a:ext cx="111125" cy="727075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pt-BR"/>
          </a:p>
        </p:txBody>
      </p:sp>
      <p:grpSp>
        <p:nvGrpSpPr>
          <p:cNvPr id="3197" name="Group 275"/>
          <p:cNvGrpSpPr>
            <a:grpSpLocks/>
          </p:cNvGrpSpPr>
          <p:nvPr/>
        </p:nvGrpSpPr>
        <p:grpSpPr bwMode="auto">
          <a:xfrm>
            <a:off x="6645275" y="4481513"/>
            <a:ext cx="501650" cy="234950"/>
            <a:chOff x="4701" y="2996"/>
            <a:chExt cx="316" cy="148"/>
          </a:xfrm>
        </p:grpSpPr>
        <p:sp>
          <p:nvSpPr>
            <p:cNvPr id="3255" name="Oval 276"/>
            <p:cNvSpPr>
              <a:spLocks noChangeArrowheads="1"/>
            </p:cNvSpPr>
            <p:nvPr/>
          </p:nvSpPr>
          <p:spPr bwMode="auto">
            <a:xfrm>
              <a:off x="4704" y="3062"/>
              <a:ext cx="313" cy="82"/>
            </a:xfrm>
            <a:prstGeom prst="ellipse">
              <a:avLst/>
            </a:prstGeom>
            <a:solidFill>
              <a:srgbClr val="DDDDDD"/>
            </a:solidFill>
            <a:ln w="12700">
              <a:solidFill>
                <a:schemeClr val="folHlink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3256" name="Line 277"/>
            <p:cNvSpPr>
              <a:spLocks noChangeShapeType="1"/>
            </p:cNvSpPr>
            <p:nvPr/>
          </p:nvSpPr>
          <p:spPr bwMode="auto">
            <a:xfrm>
              <a:off x="4704" y="3055"/>
              <a:ext cx="0" cy="51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3257" name="Line 278"/>
            <p:cNvSpPr>
              <a:spLocks noChangeShapeType="1"/>
            </p:cNvSpPr>
            <p:nvPr/>
          </p:nvSpPr>
          <p:spPr bwMode="auto">
            <a:xfrm>
              <a:off x="5017" y="3055"/>
              <a:ext cx="0" cy="51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3258" name="Rectangle 279"/>
            <p:cNvSpPr>
              <a:spLocks noChangeArrowheads="1"/>
            </p:cNvSpPr>
            <p:nvPr/>
          </p:nvSpPr>
          <p:spPr bwMode="auto">
            <a:xfrm>
              <a:off x="4704" y="3055"/>
              <a:ext cx="310" cy="50"/>
            </a:xfrm>
            <a:prstGeom prst="rect">
              <a:avLst/>
            </a:prstGeom>
            <a:solidFill>
              <a:srgbClr val="DDDDDD"/>
            </a:soli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pt-BR">
                <a:latin typeface="Times New Roman" pitchFamily="18" charset="0"/>
              </a:endParaRPr>
            </a:p>
          </p:txBody>
        </p:sp>
        <p:sp>
          <p:nvSpPr>
            <p:cNvPr id="3259" name="Oval 280"/>
            <p:cNvSpPr>
              <a:spLocks noChangeArrowheads="1"/>
            </p:cNvSpPr>
            <p:nvPr/>
          </p:nvSpPr>
          <p:spPr bwMode="auto">
            <a:xfrm>
              <a:off x="4701" y="2996"/>
              <a:ext cx="313" cy="96"/>
            </a:xfrm>
            <a:prstGeom prst="ellipse">
              <a:avLst/>
            </a:prstGeom>
            <a:solidFill>
              <a:srgbClr val="DDDDDD"/>
            </a:solidFill>
            <a:ln w="12700">
              <a:solidFill>
                <a:schemeClr val="folHlink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grpSp>
          <p:nvGrpSpPr>
            <p:cNvPr id="3260" name="Group 281"/>
            <p:cNvGrpSpPr>
              <a:grpSpLocks/>
            </p:cNvGrpSpPr>
            <p:nvPr/>
          </p:nvGrpSpPr>
          <p:grpSpPr bwMode="auto">
            <a:xfrm>
              <a:off x="4776" y="3017"/>
              <a:ext cx="156" cy="56"/>
              <a:chOff x="2848" y="848"/>
              <a:chExt cx="140" cy="98"/>
            </a:xfrm>
          </p:grpSpPr>
          <p:sp>
            <p:nvSpPr>
              <p:cNvPr id="3265" name="Line 282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3266" name="Line 283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3267" name="Line 284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</p:grpSp>
        <p:grpSp>
          <p:nvGrpSpPr>
            <p:cNvPr id="3261" name="Group 285"/>
            <p:cNvGrpSpPr>
              <a:grpSpLocks/>
            </p:cNvGrpSpPr>
            <p:nvPr/>
          </p:nvGrpSpPr>
          <p:grpSpPr bwMode="auto">
            <a:xfrm flipV="1">
              <a:off x="4776" y="3016"/>
              <a:ext cx="156" cy="56"/>
              <a:chOff x="2848" y="848"/>
              <a:chExt cx="140" cy="98"/>
            </a:xfrm>
          </p:grpSpPr>
          <p:sp>
            <p:nvSpPr>
              <p:cNvPr id="3262" name="Line 286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3263" name="Line 287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3264" name="Line 288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</p:grpSp>
      </p:grpSp>
      <p:grpSp>
        <p:nvGrpSpPr>
          <p:cNvPr id="3198" name="Group 289"/>
          <p:cNvGrpSpPr>
            <a:grpSpLocks/>
          </p:cNvGrpSpPr>
          <p:nvPr/>
        </p:nvGrpSpPr>
        <p:grpSpPr bwMode="auto">
          <a:xfrm>
            <a:off x="5980113" y="4783138"/>
            <a:ext cx="501650" cy="234950"/>
            <a:chOff x="4701" y="2996"/>
            <a:chExt cx="316" cy="148"/>
          </a:xfrm>
        </p:grpSpPr>
        <p:sp>
          <p:nvSpPr>
            <p:cNvPr id="3242" name="Oval 290"/>
            <p:cNvSpPr>
              <a:spLocks noChangeArrowheads="1"/>
            </p:cNvSpPr>
            <p:nvPr/>
          </p:nvSpPr>
          <p:spPr bwMode="auto">
            <a:xfrm>
              <a:off x="4704" y="3062"/>
              <a:ext cx="313" cy="82"/>
            </a:xfrm>
            <a:prstGeom prst="ellipse">
              <a:avLst/>
            </a:prstGeom>
            <a:solidFill>
              <a:srgbClr val="DDDDDD"/>
            </a:solidFill>
            <a:ln w="12700">
              <a:solidFill>
                <a:schemeClr val="folHlink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3243" name="Line 291"/>
            <p:cNvSpPr>
              <a:spLocks noChangeShapeType="1"/>
            </p:cNvSpPr>
            <p:nvPr/>
          </p:nvSpPr>
          <p:spPr bwMode="auto">
            <a:xfrm>
              <a:off x="4704" y="3055"/>
              <a:ext cx="0" cy="51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3244" name="Line 292"/>
            <p:cNvSpPr>
              <a:spLocks noChangeShapeType="1"/>
            </p:cNvSpPr>
            <p:nvPr/>
          </p:nvSpPr>
          <p:spPr bwMode="auto">
            <a:xfrm>
              <a:off x="5017" y="3055"/>
              <a:ext cx="0" cy="51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3245" name="Rectangle 293"/>
            <p:cNvSpPr>
              <a:spLocks noChangeArrowheads="1"/>
            </p:cNvSpPr>
            <p:nvPr/>
          </p:nvSpPr>
          <p:spPr bwMode="auto">
            <a:xfrm>
              <a:off x="4704" y="3055"/>
              <a:ext cx="310" cy="50"/>
            </a:xfrm>
            <a:prstGeom prst="rect">
              <a:avLst/>
            </a:prstGeom>
            <a:solidFill>
              <a:srgbClr val="DDDDDD"/>
            </a:soli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pt-BR">
                <a:latin typeface="Times New Roman" pitchFamily="18" charset="0"/>
              </a:endParaRPr>
            </a:p>
          </p:txBody>
        </p:sp>
        <p:sp>
          <p:nvSpPr>
            <p:cNvPr id="3246" name="Oval 294"/>
            <p:cNvSpPr>
              <a:spLocks noChangeArrowheads="1"/>
            </p:cNvSpPr>
            <p:nvPr/>
          </p:nvSpPr>
          <p:spPr bwMode="auto">
            <a:xfrm>
              <a:off x="4701" y="2996"/>
              <a:ext cx="313" cy="96"/>
            </a:xfrm>
            <a:prstGeom prst="ellipse">
              <a:avLst/>
            </a:prstGeom>
            <a:solidFill>
              <a:srgbClr val="DDDDDD"/>
            </a:solidFill>
            <a:ln w="12700">
              <a:solidFill>
                <a:schemeClr val="folHlink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grpSp>
          <p:nvGrpSpPr>
            <p:cNvPr id="3247" name="Group 295"/>
            <p:cNvGrpSpPr>
              <a:grpSpLocks/>
            </p:cNvGrpSpPr>
            <p:nvPr/>
          </p:nvGrpSpPr>
          <p:grpSpPr bwMode="auto">
            <a:xfrm>
              <a:off x="4776" y="3017"/>
              <a:ext cx="156" cy="56"/>
              <a:chOff x="2848" y="848"/>
              <a:chExt cx="140" cy="98"/>
            </a:xfrm>
          </p:grpSpPr>
          <p:sp>
            <p:nvSpPr>
              <p:cNvPr id="3252" name="Line 296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3253" name="Line 297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3254" name="Line 298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</p:grpSp>
        <p:grpSp>
          <p:nvGrpSpPr>
            <p:cNvPr id="3248" name="Group 299"/>
            <p:cNvGrpSpPr>
              <a:grpSpLocks/>
            </p:cNvGrpSpPr>
            <p:nvPr/>
          </p:nvGrpSpPr>
          <p:grpSpPr bwMode="auto">
            <a:xfrm flipV="1">
              <a:off x="4776" y="3016"/>
              <a:ext cx="156" cy="56"/>
              <a:chOff x="2848" y="848"/>
              <a:chExt cx="140" cy="98"/>
            </a:xfrm>
          </p:grpSpPr>
          <p:sp>
            <p:nvSpPr>
              <p:cNvPr id="3249" name="Line 300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3250" name="Line 301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3251" name="Line 302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</p:grpSp>
      </p:grpSp>
      <p:grpSp>
        <p:nvGrpSpPr>
          <p:cNvPr id="3199" name="Group 303"/>
          <p:cNvGrpSpPr>
            <a:grpSpLocks/>
          </p:cNvGrpSpPr>
          <p:nvPr/>
        </p:nvGrpSpPr>
        <p:grpSpPr bwMode="auto">
          <a:xfrm>
            <a:off x="6810375" y="4968875"/>
            <a:ext cx="290513" cy="404813"/>
            <a:chOff x="4290" y="3130"/>
            <a:chExt cx="183" cy="255"/>
          </a:xfrm>
        </p:grpSpPr>
        <p:pic>
          <p:nvPicPr>
            <p:cNvPr id="3224" name="Picture 304" descr="31u_bnrz[1]"/>
            <p:cNvPicPr>
              <a:picLocks noChangeAspect="1" noChangeArrowheads="1"/>
            </p:cNvPicPr>
            <p:nvPr/>
          </p:nvPicPr>
          <p:blipFill>
            <a:blip r:embed="rId19" cstate="print"/>
            <a:srcRect/>
            <a:stretch>
              <a:fillRect/>
            </a:stretch>
          </p:blipFill>
          <p:spPr bwMode="auto">
            <a:xfrm>
              <a:off x="4343" y="3211"/>
              <a:ext cx="121" cy="174"/>
            </a:xfrm>
            <a:prstGeom prst="rect">
              <a:avLst/>
            </a:prstGeom>
            <a:solidFill>
              <a:srgbClr val="DDDDDD"/>
            </a:solidFill>
            <a:ln w="9525">
              <a:noFill/>
              <a:miter lim="800000"/>
              <a:headEnd/>
              <a:tailEnd/>
            </a:ln>
          </p:spPr>
        </p:pic>
        <p:sp>
          <p:nvSpPr>
            <p:cNvPr id="3225" name="Freeform 305"/>
            <p:cNvSpPr>
              <a:spLocks/>
            </p:cNvSpPr>
            <p:nvPr/>
          </p:nvSpPr>
          <p:spPr bwMode="auto">
            <a:xfrm>
              <a:off x="4339" y="3143"/>
              <a:ext cx="33" cy="39"/>
            </a:xfrm>
            <a:custGeom>
              <a:avLst/>
              <a:gdLst>
                <a:gd name="T0" fmla="*/ 0 w 199"/>
                <a:gd name="T1" fmla="*/ 0 h 232"/>
                <a:gd name="T2" fmla="*/ 0 w 199"/>
                <a:gd name="T3" fmla="*/ 0 h 232"/>
                <a:gd name="T4" fmla="*/ 0 w 199"/>
                <a:gd name="T5" fmla="*/ 0 h 232"/>
                <a:gd name="T6" fmla="*/ 0 w 199"/>
                <a:gd name="T7" fmla="*/ 0 h 232"/>
                <a:gd name="T8" fmla="*/ 0 w 199"/>
                <a:gd name="T9" fmla="*/ 0 h 232"/>
                <a:gd name="T10" fmla="*/ 0 w 199"/>
                <a:gd name="T11" fmla="*/ 0 h 232"/>
                <a:gd name="T12" fmla="*/ 0 w 199"/>
                <a:gd name="T13" fmla="*/ 0 h 232"/>
                <a:gd name="T14" fmla="*/ 0 w 199"/>
                <a:gd name="T15" fmla="*/ 0 h 232"/>
                <a:gd name="T16" fmla="*/ 0 w 199"/>
                <a:gd name="T17" fmla="*/ 0 h 232"/>
                <a:gd name="T18" fmla="*/ 0 w 199"/>
                <a:gd name="T19" fmla="*/ 0 h 232"/>
                <a:gd name="T20" fmla="*/ 0 w 199"/>
                <a:gd name="T21" fmla="*/ 0 h 232"/>
                <a:gd name="T22" fmla="*/ 0 w 199"/>
                <a:gd name="T23" fmla="*/ 0 h 232"/>
                <a:gd name="T24" fmla="*/ 0 w 199"/>
                <a:gd name="T25" fmla="*/ 0 h 232"/>
                <a:gd name="T26" fmla="*/ 0 w 199"/>
                <a:gd name="T27" fmla="*/ 0 h 232"/>
                <a:gd name="T28" fmla="*/ 0 w 199"/>
                <a:gd name="T29" fmla="*/ 0 h 232"/>
                <a:gd name="T30" fmla="*/ 0 w 199"/>
                <a:gd name="T31" fmla="*/ 0 h 232"/>
                <a:gd name="T32" fmla="*/ 0 w 199"/>
                <a:gd name="T33" fmla="*/ 0 h 232"/>
                <a:gd name="T34" fmla="*/ 0 w 199"/>
                <a:gd name="T35" fmla="*/ 0 h 232"/>
                <a:gd name="T36" fmla="*/ 0 w 199"/>
                <a:gd name="T37" fmla="*/ 0 h 232"/>
                <a:gd name="T38" fmla="*/ 0 w 199"/>
                <a:gd name="T39" fmla="*/ 0 h 232"/>
                <a:gd name="T40" fmla="*/ 0 w 199"/>
                <a:gd name="T41" fmla="*/ 0 h 232"/>
                <a:gd name="T42" fmla="*/ 0 w 199"/>
                <a:gd name="T43" fmla="*/ 0 h 232"/>
                <a:gd name="T44" fmla="*/ 0 w 199"/>
                <a:gd name="T45" fmla="*/ 0 h 232"/>
                <a:gd name="T46" fmla="*/ 0 w 199"/>
                <a:gd name="T47" fmla="*/ 0 h 232"/>
                <a:gd name="T48" fmla="*/ 0 w 199"/>
                <a:gd name="T49" fmla="*/ 0 h 232"/>
                <a:gd name="T50" fmla="*/ 0 w 199"/>
                <a:gd name="T51" fmla="*/ 0 h 232"/>
                <a:gd name="T52" fmla="*/ 0 w 199"/>
                <a:gd name="T53" fmla="*/ 0 h 232"/>
                <a:gd name="T54" fmla="*/ 0 w 199"/>
                <a:gd name="T55" fmla="*/ 0 h 232"/>
                <a:gd name="T56" fmla="*/ 0 w 199"/>
                <a:gd name="T57" fmla="*/ 0 h 232"/>
                <a:gd name="T58" fmla="*/ 0 w 199"/>
                <a:gd name="T59" fmla="*/ 0 h 232"/>
                <a:gd name="T60" fmla="*/ 0 w 199"/>
                <a:gd name="T61" fmla="*/ 0 h 232"/>
                <a:gd name="T62" fmla="*/ 0 w 199"/>
                <a:gd name="T63" fmla="*/ 0 h 232"/>
                <a:gd name="T64" fmla="*/ 0 w 199"/>
                <a:gd name="T65" fmla="*/ 0 h 232"/>
                <a:gd name="T66" fmla="*/ 0 w 199"/>
                <a:gd name="T67" fmla="*/ 0 h 232"/>
                <a:gd name="T68" fmla="*/ 0 w 199"/>
                <a:gd name="T69" fmla="*/ 0 h 232"/>
                <a:gd name="T70" fmla="*/ 0 w 199"/>
                <a:gd name="T71" fmla="*/ 0 h 232"/>
                <a:gd name="T72" fmla="*/ 0 w 199"/>
                <a:gd name="T73" fmla="*/ 0 h 232"/>
                <a:gd name="T74" fmla="*/ 0 w 199"/>
                <a:gd name="T75" fmla="*/ 0 h 232"/>
                <a:gd name="T76" fmla="*/ 0 w 199"/>
                <a:gd name="T77" fmla="*/ 0 h 232"/>
                <a:gd name="T78" fmla="*/ 0 w 199"/>
                <a:gd name="T79" fmla="*/ 0 h 232"/>
                <a:gd name="T80" fmla="*/ 0 w 199"/>
                <a:gd name="T81" fmla="*/ 0 h 232"/>
                <a:gd name="T82" fmla="*/ 0 w 199"/>
                <a:gd name="T83" fmla="*/ 0 h 232"/>
                <a:gd name="T84" fmla="*/ 0 w 199"/>
                <a:gd name="T85" fmla="*/ 0 h 232"/>
                <a:gd name="T86" fmla="*/ 0 w 199"/>
                <a:gd name="T87" fmla="*/ 0 h 232"/>
                <a:gd name="T88" fmla="*/ 0 w 199"/>
                <a:gd name="T89" fmla="*/ 0 h 232"/>
                <a:gd name="T90" fmla="*/ 0 w 199"/>
                <a:gd name="T91" fmla="*/ 0 h 232"/>
                <a:gd name="T92" fmla="*/ 0 w 199"/>
                <a:gd name="T93" fmla="*/ 0 h 232"/>
                <a:gd name="T94" fmla="*/ 0 w 199"/>
                <a:gd name="T95" fmla="*/ 0 h 232"/>
                <a:gd name="T96" fmla="*/ 0 w 199"/>
                <a:gd name="T97" fmla="*/ 0 h 232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199"/>
                <a:gd name="T148" fmla="*/ 0 h 232"/>
                <a:gd name="T149" fmla="*/ 199 w 199"/>
                <a:gd name="T150" fmla="*/ 232 h 232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199" h="232">
                  <a:moveTo>
                    <a:pt x="70" y="29"/>
                  </a:moveTo>
                  <a:lnTo>
                    <a:pt x="55" y="39"/>
                  </a:lnTo>
                  <a:lnTo>
                    <a:pt x="42" y="50"/>
                  </a:lnTo>
                  <a:lnTo>
                    <a:pt x="30" y="63"/>
                  </a:lnTo>
                  <a:lnTo>
                    <a:pt x="20" y="77"/>
                  </a:lnTo>
                  <a:lnTo>
                    <a:pt x="12" y="91"/>
                  </a:lnTo>
                  <a:lnTo>
                    <a:pt x="6" y="108"/>
                  </a:lnTo>
                  <a:lnTo>
                    <a:pt x="2" y="125"/>
                  </a:lnTo>
                  <a:lnTo>
                    <a:pt x="0" y="142"/>
                  </a:lnTo>
                  <a:lnTo>
                    <a:pt x="2" y="166"/>
                  </a:lnTo>
                  <a:lnTo>
                    <a:pt x="12" y="186"/>
                  </a:lnTo>
                  <a:lnTo>
                    <a:pt x="26" y="203"/>
                  </a:lnTo>
                  <a:lnTo>
                    <a:pt x="45" y="216"/>
                  </a:lnTo>
                  <a:lnTo>
                    <a:pt x="66" y="226"/>
                  </a:lnTo>
                  <a:lnTo>
                    <a:pt x="88" y="230"/>
                  </a:lnTo>
                  <a:lnTo>
                    <a:pt x="111" y="232"/>
                  </a:lnTo>
                  <a:lnTo>
                    <a:pt x="134" y="228"/>
                  </a:lnTo>
                  <a:lnTo>
                    <a:pt x="138" y="228"/>
                  </a:lnTo>
                  <a:lnTo>
                    <a:pt x="143" y="226"/>
                  </a:lnTo>
                  <a:lnTo>
                    <a:pt x="147" y="222"/>
                  </a:lnTo>
                  <a:lnTo>
                    <a:pt x="148" y="218"/>
                  </a:lnTo>
                  <a:lnTo>
                    <a:pt x="145" y="212"/>
                  </a:lnTo>
                  <a:lnTo>
                    <a:pt x="141" y="207"/>
                  </a:lnTo>
                  <a:lnTo>
                    <a:pt x="135" y="203"/>
                  </a:lnTo>
                  <a:lnTo>
                    <a:pt x="129" y="201"/>
                  </a:lnTo>
                  <a:lnTo>
                    <a:pt x="117" y="197"/>
                  </a:lnTo>
                  <a:lnTo>
                    <a:pt x="105" y="195"/>
                  </a:lnTo>
                  <a:lnTo>
                    <a:pt x="94" y="193"/>
                  </a:lnTo>
                  <a:lnTo>
                    <a:pt x="83" y="190"/>
                  </a:lnTo>
                  <a:lnTo>
                    <a:pt x="73" y="187"/>
                  </a:lnTo>
                  <a:lnTo>
                    <a:pt x="62" y="182"/>
                  </a:lnTo>
                  <a:lnTo>
                    <a:pt x="53" y="176"/>
                  </a:lnTo>
                  <a:lnTo>
                    <a:pt x="43" y="167"/>
                  </a:lnTo>
                  <a:lnTo>
                    <a:pt x="40" y="128"/>
                  </a:lnTo>
                  <a:lnTo>
                    <a:pt x="49" y="96"/>
                  </a:lnTo>
                  <a:lnTo>
                    <a:pt x="68" y="71"/>
                  </a:lnTo>
                  <a:lnTo>
                    <a:pt x="94" y="50"/>
                  </a:lnTo>
                  <a:lnTo>
                    <a:pt x="122" y="34"/>
                  </a:lnTo>
                  <a:lnTo>
                    <a:pt x="151" y="21"/>
                  </a:lnTo>
                  <a:lnTo>
                    <a:pt x="178" y="12"/>
                  </a:lnTo>
                  <a:lnTo>
                    <a:pt x="199" y="4"/>
                  </a:lnTo>
                  <a:lnTo>
                    <a:pt x="186" y="1"/>
                  </a:lnTo>
                  <a:lnTo>
                    <a:pt x="172" y="0"/>
                  </a:lnTo>
                  <a:lnTo>
                    <a:pt x="156" y="2"/>
                  </a:lnTo>
                  <a:lnTo>
                    <a:pt x="138" y="4"/>
                  </a:lnTo>
                  <a:lnTo>
                    <a:pt x="121" y="10"/>
                  </a:lnTo>
                  <a:lnTo>
                    <a:pt x="103" y="16"/>
                  </a:lnTo>
                  <a:lnTo>
                    <a:pt x="86" y="23"/>
                  </a:lnTo>
                  <a:lnTo>
                    <a:pt x="70" y="29"/>
                  </a:lnTo>
                  <a:close/>
                </a:path>
              </a:pathLst>
            </a:custGeom>
            <a:solidFill>
              <a:srgbClr val="C9E8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3226" name="Freeform 306"/>
            <p:cNvSpPr>
              <a:spLocks/>
            </p:cNvSpPr>
            <p:nvPr/>
          </p:nvSpPr>
          <p:spPr bwMode="auto">
            <a:xfrm>
              <a:off x="4395" y="3142"/>
              <a:ext cx="22" cy="30"/>
            </a:xfrm>
            <a:custGeom>
              <a:avLst/>
              <a:gdLst>
                <a:gd name="T0" fmla="*/ 0 w 128"/>
                <a:gd name="T1" fmla="*/ 0 h 180"/>
                <a:gd name="T2" fmla="*/ 0 w 128"/>
                <a:gd name="T3" fmla="*/ 0 h 180"/>
                <a:gd name="T4" fmla="*/ 0 w 128"/>
                <a:gd name="T5" fmla="*/ 0 h 180"/>
                <a:gd name="T6" fmla="*/ 0 w 128"/>
                <a:gd name="T7" fmla="*/ 0 h 180"/>
                <a:gd name="T8" fmla="*/ 0 w 128"/>
                <a:gd name="T9" fmla="*/ 0 h 180"/>
                <a:gd name="T10" fmla="*/ 0 w 128"/>
                <a:gd name="T11" fmla="*/ 0 h 180"/>
                <a:gd name="T12" fmla="*/ 0 w 128"/>
                <a:gd name="T13" fmla="*/ 0 h 180"/>
                <a:gd name="T14" fmla="*/ 0 w 128"/>
                <a:gd name="T15" fmla="*/ 0 h 180"/>
                <a:gd name="T16" fmla="*/ 0 w 128"/>
                <a:gd name="T17" fmla="*/ 0 h 180"/>
                <a:gd name="T18" fmla="*/ 0 w 128"/>
                <a:gd name="T19" fmla="*/ 0 h 180"/>
                <a:gd name="T20" fmla="*/ 0 w 128"/>
                <a:gd name="T21" fmla="*/ 0 h 180"/>
                <a:gd name="T22" fmla="*/ 0 w 128"/>
                <a:gd name="T23" fmla="*/ 0 h 180"/>
                <a:gd name="T24" fmla="*/ 0 w 128"/>
                <a:gd name="T25" fmla="*/ 0 h 180"/>
                <a:gd name="T26" fmla="*/ 0 w 128"/>
                <a:gd name="T27" fmla="*/ 0 h 180"/>
                <a:gd name="T28" fmla="*/ 0 w 128"/>
                <a:gd name="T29" fmla="*/ 0 h 180"/>
                <a:gd name="T30" fmla="*/ 0 w 128"/>
                <a:gd name="T31" fmla="*/ 0 h 180"/>
                <a:gd name="T32" fmla="*/ 0 w 128"/>
                <a:gd name="T33" fmla="*/ 0 h 180"/>
                <a:gd name="T34" fmla="*/ 0 w 128"/>
                <a:gd name="T35" fmla="*/ 0 h 180"/>
                <a:gd name="T36" fmla="*/ 0 w 128"/>
                <a:gd name="T37" fmla="*/ 0 h 180"/>
                <a:gd name="T38" fmla="*/ 0 w 128"/>
                <a:gd name="T39" fmla="*/ 0 h 180"/>
                <a:gd name="T40" fmla="*/ 0 w 128"/>
                <a:gd name="T41" fmla="*/ 0 h 180"/>
                <a:gd name="T42" fmla="*/ 0 w 128"/>
                <a:gd name="T43" fmla="*/ 0 h 180"/>
                <a:gd name="T44" fmla="*/ 0 w 128"/>
                <a:gd name="T45" fmla="*/ 0 h 180"/>
                <a:gd name="T46" fmla="*/ 0 w 128"/>
                <a:gd name="T47" fmla="*/ 0 h 180"/>
                <a:gd name="T48" fmla="*/ 0 w 128"/>
                <a:gd name="T49" fmla="*/ 0 h 180"/>
                <a:gd name="T50" fmla="*/ 0 w 128"/>
                <a:gd name="T51" fmla="*/ 0 h 180"/>
                <a:gd name="T52" fmla="*/ 0 w 128"/>
                <a:gd name="T53" fmla="*/ 0 h 180"/>
                <a:gd name="T54" fmla="*/ 0 w 128"/>
                <a:gd name="T55" fmla="*/ 0 h 180"/>
                <a:gd name="T56" fmla="*/ 0 w 128"/>
                <a:gd name="T57" fmla="*/ 0 h 180"/>
                <a:gd name="T58" fmla="*/ 0 w 128"/>
                <a:gd name="T59" fmla="*/ 0 h 180"/>
                <a:gd name="T60" fmla="*/ 0 w 128"/>
                <a:gd name="T61" fmla="*/ 0 h 180"/>
                <a:gd name="T62" fmla="*/ 0 w 128"/>
                <a:gd name="T63" fmla="*/ 0 h 180"/>
                <a:gd name="T64" fmla="*/ 0 w 128"/>
                <a:gd name="T65" fmla="*/ 0 h 180"/>
                <a:gd name="T66" fmla="*/ 0 w 128"/>
                <a:gd name="T67" fmla="*/ 0 h 180"/>
                <a:gd name="T68" fmla="*/ 0 w 128"/>
                <a:gd name="T69" fmla="*/ 0 h 180"/>
                <a:gd name="T70" fmla="*/ 0 w 128"/>
                <a:gd name="T71" fmla="*/ 0 h 180"/>
                <a:gd name="T72" fmla="*/ 0 w 128"/>
                <a:gd name="T73" fmla="*/ 0 h 180"/>
                <a:gd name="T74" fmla="*/ 0 w 128"/>
                <a:gd name="T75" fmla="*/ 0 h 180"/>
                <a:gd name="T76" fmla="*/ 0 w 128"/>
                <a:gd name="T77" fmla="*/ 0 h 180"/>
                <a:gd name="T78" fmla="*/ 0 w 128"/>
                <a:gd name="T79" fmla="*/ 0 h 180"/>
                <a:gd name="T80" fmla="*/ 0 w 128"/>
                <a:gd name="T81" fmla="*/ 0 h 180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128"/>
                <a:gd name="T124" fmla="*/ 0 h 180"/>
                <a:gd name="T125" fmla="*/ 128 w 128"/>
                <a:gd name="T126" fmla="*/ 180 h 180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128" h="180">
                  <a:moveTo>
                    <a:pt x="108" y="59"/>
                  </a:moveTo>
                  <a:lnTo>
                    <a:pt x="113" y="77"/>
                  </a:lnTo>
                  <a:lnTo>
                    <a:pt x="111" y="94"/>
                  </a:lnTo>
                  <a:lnTo>
                    <a:pt x="103" y="108"/>
                  </a:lnTo>
                  <a:lnTo>
                    <a:pt x="91" y="121"/>
                  </a:lnTo>
                  <a:lnTo>
                    <a:pt x="77" y="132"/>
                  </a:lnTo>
                  <a:lnTo>
                    <a:pt x="61" y="144"/>
                  </a:lnTo>
                  <a:lnTo>
                    <a:pt x="45" y="154"/>
                  </a:lnTo>
                  <a:lnTo>
                    <a:pt x="30" y="164"/>
                  </a:lnTo>
                  <a:lnTo>
                    <a:pt x="28" y="168"/>
                  </a:lnTo>
                  <a:lnTo>
                    <a:pt x="27" y="170"/>
                  </a:lnTo>
                  <a:lnTo>
                    <a:pt x="27" y="174"/>
                  </a:lnTo>
                  <a:lnTo>
                    <a:pt x="28" y="177"/>
                  </a:lnTo>
                  <a:lnTo>
                    <a:pt x="32" y="179"/>
                  </a:lnTo>
                  <a:lnTo>
                    <a:pt x="35" y="180"/>
                  </a:lnTo>
                  <a:lnTo>
                    <a:pt x="37" y="180"/>
                  </a:lnTo>
                  <a:lnTo>
                    <a:pt x="41" y="179"/>
                  </a:lnTo>
                  <a:lnTo>
                    <a:pt x="60" y="169"/>
                  </a:lnTo>
                  <a:lnTo>
                    <a:pt x="77" y="158"/>
                  </a:lnTo>
                  <a:lnTo>
                    <a:pt x="94" y="145"/>
                  </a:lnTo>
                  <a:lnTo>
                    <a:pt x="109" y="130"/>
                  </a:lnTo>
                  <a:lnTo>
                    <a:pt x="120" y="114"/>
                  </a:lnTo>
                  <a:lnTo>
                    <a:pt x="127" y="95"/>
                  </a:lnTo>
                  <a:lnTo>
                    <a:pt x="128" y="76"/>
                  </a:lnTo>
                  <a:lnTo>
                    <a:pt x="123" y="55"/>
                  </a:lnTo>
                  <a:lnTo>
                    <a:pt x="113" y="39"/>
                  </a:lnTo>
                  <a:lnTo>
                    <a:pt x="97" y="25"/>
                  </a:lnTo>
                  <a:lnTo>
                    <a:pt x="79" y="15"/>
                  </a:lnTo>
                  <a:lnTo>
                    <a:pt x="57" y="7"/>
                  </a:lnTo>
                  <a:lnTo>
                    <a:pt x="36" y="2"/>
                  </a:lnTo>
                  <a:lnTo>
                    <a:pt x="19" y="0"/>
                  </a:lnTo>
                  <a:lnTo>
                    <a:pt x="6" y="0"/>
                  </a:lnTo>
                  <a:lnTo>
                    <a:pt x="0" y="4"/>
                  </a:lnTo>
                  <a:lnTo>
                    <a:pt x="14" y="9"/>
                  </a:lnTo>
                  <a:lnTo>
                    <a:pt x="29" y="14"/>
                  </a:lnTo>
                  <a:lnTo>
                    <a:pt x="46" y="19"/>
                  </a:lnTo>
                  <a:lnTo>
                    <a:pt x="61" y="23"/>
                  </a:lnTo>
                  <a:lnTo>
                    <a:pt x="76" y="29"/>
                  </a:lnTo>
                  <a:lnTo>
                    <a:pt x="89" y="37"/>
                  </a:lnTo>
                  <a:lnTo>
                    <a:pt x="100" y="46"/>
                  </a:lnTo>
                  <a:lnTo>
                    <a:pt x="108" y="59"/>
                  </a:lnTo>
                  <a:close/>
                </a:path>
              </a:pathLst>
            </a:custGeom>
            <a:solidFill>
              <a:srgbClr val="C9E8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3227" name="Freeform 307"/>
            <p:cNvSpPr>
              <a:spLocks/>
            </p:cNvSpPr>
            <p:nvPr/>
          </p:nvSpPr>
          <p:spPr bwMode="auto">
            <a:xfrm>
              <a:off x="4318" y="3135"/>
              <a:ext cx="54" cy="63"/>
            </a:xfrm>
            <a:custGeom>
              <a:avLst/>
              <a:gdLst>
                <a:gd name="T0" fmla="*/ 0 w 322"/>
                <a:gd name="T1" fmla="*/ 0 h 378"/>
                <a:gd name="T2" fmla="*/ 0 w 322"/>
                <a:gd name="T3" fmla="*/ 0 h 378"/>
                <a:gd name="T4" fmla="*/ 0 w 322"/>
                <a:gd name="T5" fmla="*/ 0 h 378"/>
                <a:gd name="T6" fmla="*/ 0 w 322"/>
                <a:gd name="T7" fmla="*/ 0 h 378"/>
                <a:gd name="T8" fmla="*/ 0 w 322"/>
                <a:gd name="T9" fmla="*/ 0 h 378"/>
                <a:gd name="T10" fmla="*/ 0 w 322"/>
                <a:gd name="T11" fmla="*/ 0 h 378"/>
                <a:gd name="T12" fmla="*/ 0 w 322"/>
                <a:gd name="T13" fmla="*/ 0 h 378"/>
                <a:gd name="T14" fmla="*/ 0 w 322"/>
                <a:gd name="T15" fmla="*/ 0 h 378"/>
                <a:gd name="T16" fmla="*/ 0 w 322"/>
                <a:gd name="T17" fmla="*/ 0 h 378"/>
                <a:gd name="T18" fmla="*/ 0 w 322"/>
                <a:gd name="T19" fmla="*/ 0 h 378"/>
                <a:gd name="T20" fmla="*/ 0 w 322"/>
                <a:gd name="T21" fmla="*/ 0 h 378"/>
                <a:gd name="T22" fmla="*/ 0 w 322"/>
                <a:gd name="T23" fmla="*/ 0 h 378"/>
                <a:gd name="T24" fmla="*/ 0 w 322"/>
                <a:gd name="T25" fmla="*/ 0 h 378"/>
                <a:gd name="T26" fmla="*/ 0 w 322"/>
                <a:gd name="T27" fmla="*/ 0 h 378"/>
                <a:gd name="T28" fmla="*/ 0 w 322"/>
                <a:gd name="T29" fmla="*/ 0 h 378"/>
                <a:gd name="T30" fmla="*/ 0 w 322"/>
                <a:gd name="T31" fmla="*/ 0 h 378"/>
                <a:gd name="T32" fmla="*/ 0 w 322"/>
                <a:gd name="T33" fmla="*/ 0 h 378"/>
                <a:gd name="T34" fmla="*/ 0 w 322"/>
                <a:gd name="T35" fmla="*/ 0 h 378"/>
                <a:gd name="T36" fmla="*/ 0 w 322"/>
                <a:gd name="T37" fmla="*/ 0 h 378"/>
                <a:gd name="T38" fmla="*/ 0 w 322"/>
                <a:gd name="T39" fmla="*/ 0 h 378"/>
                <a:gd name="T40" fmla="*/ 0 w 322"/>
                <a:gd name="T41" fmla="*/ 0 h 378"/>
                <a:gd name="T42" fmla="*/ 0 w 322"/>
                <a:gd name="T43" fmla="*/ 0 h 378"/>
                <a:gd name="T44" fmla="*/ 0 w 322"/>
                <a:gd name="T45" fmla="*/ 0 h 378"/>
                <a:gd name="T46" fmla="*/ 0 w 322"/>
                <a:gd name="T47" fmla="*/ 0 h 378"/>
                <a:gd name="T48" fmla="*/ 0 w 322"/>
                <a:gd name="T49" fmla="*/ 0 h 378"/>
                <a:gd name="T50" fmla="*/ 0 w 322"/>
                <a:gd name="T51" fmla="*/ 0 h 378"/>
                <a:gd name="T52" fmla="*/ 0 w 322"/>
                <a:gd name="T53" fmla="*/ 0 h 378"/>
                <a:gd name="T54" fmla="*/ 0 w 322"/>
                <a:gd name="T55" fmla="*/ 0 h 378"/>
                <a:gd name="T56" fmla="*/ 0 w 322"/>
                <a:gd name="T57" fmla="*/ 0 h 378"/>
                <a:gd name="T58" fmla="*/ 0 w 322"/>
                <a:gd name="T59" fmla="*/ 0 h 378"/>
                <a:gd name="T60" fmla="*/ 0 w 322"/>
                <a:gd name="T61" fmla="*/ 0 h 378"/>
                <a:gd name="T62" fmla="*/ 0 w 322"/>
                <a:gd name="T63" fmla="*/ 0 h 378"/>
                <a:gd name="T64" fmla="*/ 0 w 322"/>
                <a:gd name="T65" fmla="*/ 0 h 378"/>
                <a:gd name="T66" fmla="*/ 0 w 322"/>
                <a:gd name="T67" fmla="*/ 0 h 378"/>
                <a:gd name="T68" fmla="*/ 0 w 322"/>
                <a:gd name="T69" fmla="*/ 0 h 378"/>
                <a:gd name="T70" fmla="*/ 0 w 322"/>
                <a:gd name="T71" fmla="*/ 0 h 378"/>
                <a:gd name="T72" fmla="*/ 0 w 322"/>
                <a:gd name="T73" fmla="*/ 0 h 378"/>
                <a:gd name="T74" fmla="*/ 0 w 322"/>
                <a:gd name="T75" fmla="*/ 0 h 378"/>
                <a:gd name="T76" fmla="*/ 0 w 322"/>
                <a:gd name="T77" fmla="*/ 0 h 378"/>
                <a:gd name="T78" fmla="*/ 0 w 322"/>
                <a:gd name="T79" fmla="*/ 0 h 378"/>
                <a:gd name="T80" fmla="*/ 0 w 322"/>
                <a:gd name="T81" fmla="*/ 0 h 378"/>
                <a:gd name="T82" fmla="*/ 0 w 322"/>
                <a:gd name="T83" fmla="*/ 0 h 378"/>
                <a:gd name="T84" fmla="*/ 0 w 322"/>
                <a:gd name="T85" fmla="*/ 0 h 378"/>
                <a:gd name="T86" fmla="*/ 0 w 322"/>
                <a:gd name="T87" fmla="*/ 0 h 378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322"/>
                <a:gd name="T133" fmla="*/ 0 h 378"/>
                <a:gd name="T134" fmla="*/ 322 w 322"/>
                <a:gd name="T135" fmla="*/ 378 h 378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322" h="378">
                  <a:moveTo>
                    <a:pt x="125" y="49"/>
                  </a:moveTo>
                  <a:lnTo>
                    <a:pt x="100" y="70"/>
                  </a:lnTo>
                  <a:lnTo>
                    <a:pt x="76" y="90"/>
                  </a:lnTo>
                  <a:lnTo>
                    <a:pt x="53" y="115"/>
                  </a:lnTo>
                  <a:lnTo>
                    <a:pt x="34" y="140"/>
                  </a:lnTo>
                  <a:lnTo>
                    <a:pt x="17" y="166"/>
                  </a:lnTo>
                  <a:lnTo>
                    <a:pt x="5" y="195"/>
                  </a:lnTo>
                  <a:lnTo>
                    <a:pt x="0" y="226"/>
                  </a:lnTo>
                  <a:lnTo>
                    <a:pt x="1" y="258"/>
                  </a:lnTo>
                  <a:lnTo>
                    <a:pt x="3" y="266"/>
                  </a:lnTo>
                  <a:lnTo>
                    <a:pt x="5" y="275"/>
                  </a:lnTo>
                  <a:lnTo>
                    <a:pt x="9" y="282"/>
                  </a:lnTo>
                  <a:lnTo>
                    <a:pt x="14" y="290"/>
                  </a:lnTo>
                  <a:lnTo>
                    <a:pt x="19" y="297"/>
                  </a:lnTo>
                  <a:lnTo>
                    <a:pt x="26" y="304"/>
                  </a:lnTo>
                  <a:lnTo>
                    <a:pt x="32" y="310"/>
                  </a:lnTo>
                  <a:lnTo>
                    <a:pt x="41" y="314"/>
                  </a:lnTo>
                  <a:lnTo>
                    <a:pt x="56" y="324"/>
                  </a:lnTo>
                  <a:lnTo>
                    <a:pt x="71" y="332"/>
                  </a:lnTo>
                  <a:lnTo>
                    <a:pt x="86" y="338"/>
                  </a:lnTo>
                  <a:lnTo>
                    <a:pt x="103" y="344"/>
                  </a:lnTo>
                  <a:lnTo>
                    <a:pt x="119" y="350"/>
                  </a:lnTo>
                  <a:lnTo>
                    <a:pt x="136" y="355"/>
                  </a:lnTo>
                  <a:lnTo>
                    <a:pt x="152" y="359"/>
                  </a:lnTo>
                  <a:lnTo>
                    <a:pt x="168" y="363"/>
                  </a:lnTo>
                  <a:lnTo>
                    <a:pt x="186" y="366"/>
                  </a:lnTo>
                  <a:lnTo>
                    <a:pt x="202" y="368"/>
                  </a:lnTo>
                  <a:lnTo>
                    <a:pt x="220" y="371"/>
                  </a:lnTo>
                  <a:lnTo>
                    <a:pt x="238" y="373"/>
                  </a:lnTo>
                  <a:lnTo>
                    <a:pt x="254" y="374"/>
                  </a:lnTo>
                  <a:lnTo>
                    <a:pt x="272" y="375"/>
                  </a:lnTo>
                  <a:lnTo>
                    <a:pt x="289" y="376"/>
                  </a:lnTo>
                  <a:lnTo>
                    <a:pt x="306" y="378"/>
                  </a:lnTo>
                  <a:lnTo>
                    <a:pt x="311" y="378"/>
                  </a:lnTo>
                  <a:lnTo>
                    <a:pt x="316" y="375"/>
                  </a:lnTo>
                  <a:lnTo>
                    <a:pt x="320" y="371"/>
                  </a:lnTo>
                  <a:lnTo>
                    <a:pt x="322" y="366"/>
                  </a:lnTo>
                  <a:lnTo>
                    <a:pt x="322" y="360"/>
                  </a:lnTo>
                  <a:lnTo>
                    <a:pt x="320" y="356"/>
                  </a:lnTo>
                  <a:lnTo>
                    <a:pt x="315" y="352"/>
                  </a:lnTo>
                  <a:lnTo>
                    <a:pt x="309" y="350"/>
                  </a:lnTo>
                  <a:lnTo>
                    <a:pt x="294" y="347"/>
                  </a:lnTo>
                  <a:lnTo>
                    <a:pt x="279" y="344"/>
                  </a:lnTo>
                  <a:lnTo>
                    <a:pt x="263" y="341"/>
                  </a:lnTo>
                  <a:lnTo>
                    <a:pt x="247" y="338"/>
                  </a:lnTo>
                  <a:lnTo>
                    <a:pt x="232" y="336"/>
                  </a:lnTo>
                  <a:lnTo>
                    <a:pt x="216" y="334"/>
                  </a:lnTo>
                  <a:lnTo>
                    <a:pt x="200" y="332"/>
                  </a:lnTo>
                  <a:lnTo>
                    <a:pt x="185" y="328"/>
                  </a:lnTo>
                  <a:lnTo>
                    <a:pt x="170" y="326"/>
                  </a:lnTo>
                  <a:lnTo>
                    <a:pt x="154" y="322"/>
                  </a:lnTo>
                  <a:lnTo>
                    <a:pt x="139" y="318"/>
                  </a:lnTo>
                  <a:lnTo>
                    <a:pt x="124" y="314"/>
                  </a:lnTo>
                  <a:lnTo>
                    <a:pt x="110" y="309"/>
                  </a:lnTo>
                  <a:lnTo>
                    <a:pt x="94" y="303"/>
                  </a:lnTo>
                  <a:lnTo>
                    <a:pt x="80" y="297"/>
                  </a:lnTo>
                  <a:lnTo>
                    <a:pt x="66" y="289"/>
                  </a:lnTo>
                  <a:lnTo>
                    <a:pt x="55" y="281"/>
                  </a:lnTo>
                  <a:lnTo>
                    <a:pt x="45" y="271"/>
                  </a:lnTo>
                  <a:lnTo>
                    <a:pt x="38" y="259"/>
                  </a:lnTo>
                  <a:lnTo>
                    <a:pt x="35" y="245"/>
                  </a:lnTo>
                  <a:lnTo>
                    <a:pt x="34" y="232"/>
                  </a:lnTo>
                  <a:lnTo>
                    <a:pt x="35" y="216"/>
                  </a:lnTo>
                  <a:lnTo>
                    <a:pt x="38" y="200"/>
                  </a:lnTo>
                  <a:lnTo>
                    <a:pt x="43" y="187"/>
                  </a:lnTo>
                  <a:lnTo>
                    <a:pt x="51" y="170"/>
                  </a:lnTo>
                  <a:lnTo>
                    <a:pt x="60" y="152"/>
                  </a:lnTo>
                  <a:lnTo>
                    <a:pt x="71" y="137"/>
                  </a:lnTo>
                  <a:lnTo>
                    <a:pt x="83" y="124"/>
                  </a:lnTo>
                  <a:lnTo>
                    <a:pt x="94" y="110"/>
                  </a:lnTo>
                  <a:lnTo>
                    <a:pt x="107" y="96"/>
                  </a:lnTo>
                  <a:lnTo>
                    <a:pt x="123" y="82"/>
                  </a:lnTo>
                  <a:lnTo>
                    <a:pt x="138" y="69"/>
                  </a:lnTo>
                  <a:lnTo>
                    <a:pt x="153" y="57"/>
                  </a:lnTo>
                  <a:lnTo>
                    <a:pt x="173" y="47"/>
                  </a:lnTo>
                  <a:lnTo>
                    <a:pt x="195" y="38"/>
                  </a:lnTo>
                  <a:lnTo>
                    <a:pt x="218" y="28"/>
                  </a:lnTo>
                  <a:lnTo>
                    <a:pt x="238" y="20"/>
                  </a:lnTo>
                  <a:lnTo>
                    <a:pt x="254" y="13"/>
                  </a:lnTo>
                  <a:lnTo>
                    <a:pt x="264" y="7"/>
                  </a:lnTo>
                  <a:lnTo>
                    <a:pt x="268" y="2"/>
                  </a:lnTo>
                  <a:lnTo>
                    <a:pt x="256" y="0"/>
                  </a:lnTo>
                  <a:lnTo>
                    <a:pt x="240" y="1"/>
                  </a:lnTo>
                  <a:lnTo>
                    <a:pt x="221" y="4"/>
                  </a:lnTo>
                  <a:lnTo>
                    <a:pt x="201" y="10"/>
                  </a:lnTo>
                  <a:lnTo>
                    <a:pt x="180" y="18"/>
                  </a:lnTo>
                  <a:lnTo>
                    <a:pt x="160" y="27"/>
                  </a:lnTo>
                  <a:lnTo>
                    <a:pt x="141" y="38"/>
                  </a:lnTo>
                  <a:lnTo>
                    <a:pt x="125" y="49"/>
                  </a:lnTo>
                  <a:close/>
                </a:path>
              </a:pathLst>
            </a:custGeom>
            <a:solidFill>
              <a:srgbClr val="C9E8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3228" name="Freeform 308"/>
            <p:cNvSpPr>
              <a:spLocks/>
            </p:cNvSpPr>
            <p:nvPr/>
          </p:nvSpPr>
          <p:spPr bwMode="auto">
            <a:xfrm>
              <a:off x="4394" y="3133"/>
              <a:ext cx="47" cy="42"/>
            </a:xfrm>
            <a:custGeom>
              <a:avLst/>
              <a:gdLst>
                <a:gd name="T0" fmla="*/ 0 w 283"/>
                <a:gd name="T1" fmla="*/ 0 h 252"/>
                <a:gd name="T2" fmla="*/ 0 w 283"/>
                <a:gd name="T3" fmla="*/ 0 h 252"/>
                <a:gd name="T4" fmla="*/ 0 w 283"/>
                <a:gd name="T5" fmla="*/ 0 h 252"/>
                <a:gd name="T6" fmla="*/ 0 w 283"/>
                <a:gd name="T7" fmla="*/ 0 h 252"/>
                <a:gd name="T8" fmla="*/ 0 w 283"/>
                <a:gd name="T9" fmla="*/ 0 h 252"/>
                <a:gd name="T10" fmla="*/ 0 w 283"/>
                <a:gd name="T11" fmla="*/ 0 h 252"/>
                <a:gd name="T12" fmla="*/ 0 w 283"/>
                <a:gd name="T13" fmla="*/ 0 h 252"/>
                <a:gd name="T14" fmla="*/ 0 w 283"/>
                <a:gd name="T15" fmla="*/ 0 h 252"/>
                <a:gd name="T16" fmla="*/ 0 w 283"/>
                <a:gd name="T17" fmla="*/ 0 h 252"/>
                <a:gd name="T18" fmla="*/ 0 w 283"/>
                <a:gd name="T19" fmla="*/ 0 h 252"/>
                <a:gd name="T20" fmla="*/ 0 w 283"/>
                <a:gd name="T21" fmla="*/ 0 h 252"/>
                <a:gd name="T22" fmla="*/ 0 w 283"/>
                <a:gd name="T23" fmla="*/ 0 h 252"/>
                <a:gd name="T24" fmla="*/ 0 w 283"/>
                <a:gd name="T25" fmla="*/ 0 h 252"/>
                <a:gd name="T26" fmla="*/ 0 w 283"/>
                <a:gd name="T27" fmla="*/ 0 h 252"/>
                <a:gd name="T28" fmla="*/ 0 w 283"/>
                <a:gd name="T29" fmla="*/ 0 h 252"/>
                <a:gd name="T30" fmla="*/ 0 w 283"/>
                <a:gd name="T31" fmla="*/ 0 h 252"/>
                <a:gd name="T32" fmla="*/ 0 w 283"/>
                <a:gd name="T33" fmla="*/ 0 h 252"/>
                <a:gd name="T34" fmla="*/ 0 w 283"/>
                <a:gd name="T35" fmla="*/ 0 h 252"/>
                <a:gd name="T36" fmla="*/ 0 w 283"/>
                <a:gd name="T37" fmla="*/ 0 h 252"/>
                <a:gd name="T38" fmla="*/ 0 w 283"/>
                <a:gd name="T39" fmla="*/ 0 h 252"/>
                <a:gd name="T40" fmla="*/ 0 w 283"/>
                <a:gd name="T41" fmla="*/ 0 h 252"/>
                <a:gd name="T42" fmla="*/ 0 w 283"/>
                <a:gd name="T43" fmla="*/ 0 h 252"/>
                <a:gd name="T44" fmla="*/ 0 w 283"/>
                <a:gd name="T45" fmla="*/ 0 h 252"/>
                <a:gd name="T46" fmla="*/ 0 w 283"/>
                <a:gd name="T47" fmla="*/ 0 h 252"/>
                <a:gd name="T48" fmla="*/ 0 w 283"/>
                <a:gd name="T49" fmla="*/ 0 h 252"/>
                <a:gd name="T50" fmla="*/ 0 w 283"/>
                <a:gd name="T51" fmla="*/ 0 h 252"/>
                <a:gd name="T52" fmla="*/ 0 w 283"/>
                <a:gd name="T53" fmla="*/ 0 h 252"/>
                <a:gd name="T54" fmla="*/ 0 w 283"/>
                <a:gd name="T55" fmla="*/ 0 h 252"/>
                <a:gd name="T56" fmla="*/ 0 w 283"/>
                <a:gd name="T57" fmla="*/ 0 h 252"/>
                <a:gd name="T58" fmla="*/ 0 w 283"/>
                <a:gd name="T59" fmla="*/ 0 h 252"/>
                <a:gd name="T60" fmla="*/ 0 w 283"/>
                <a:gd name="T61" fmla="*/ 0 h 252"/>
                <a:gd name="T62" fmla="*/ 0 w 283"/>
                <a:gd name="T63" fmla="*/ 0 h 252"/>
                <a:gd name="T64" fmla="*/ 0 w 283"/>
                <a:gd name="T65" fmla="*/ 0 h 252"/>
                <a:gd name="T66" fmla="*/ 0 w 283"/>
                <a:gd name="T67" fmla="*/ 0 h 252"/>
                <a:gd name="T68" fmla="*/ 0 w 283"/>
                <a:gd name="T69" fmla="*/ 0 h 252"/>
                <a:gd name="T70" fmla="*/ 0 w 283"/>
                <a:gd name="T71" fmla="*/ 0 h 252"/>
                <a:gd name="T72" fmla="*/ 0 w 283"/>
                <a:gd name="T73" fmla="*/ 0 h 252"/>
                <a:gd name="T74" fmla="*/ 0 w 283"/>
                <a:gd name="T75" fmla="*/ 0 h 252"/>
                <a:gd name="T76" fmla="*/ 0 w 283"/>
                <a:gd name="T77" fmla="*/ 0 h 252"/>
                <a:gd name="T78" fmla="*/ 0 w 283"/>
                <a:gd name="T79" fmla="*/ 0 h 252"/>
                <a:gd name="T80" fmla="*/ 0 w 283"/>
                <a:gd name="T81" fmla="*/ 0 h 252"/>
                <a:gd name="T82" fmla="*/ 0 w 283"/>
                <a:gd name="T83" fmla="*/ 0 h 252"/>
                <a:gd name="T84" fmla="*/ 0 w 283"/>
                <a:gd name="T85" fmla="*/ 0 h 252"/>
                <a:gd name="T86" fmla="*/ 0 w 283"/>
                <a:gd name="T87" fmla="*/ 0 h 252"/>
                <a:gd name="T88" fmla="*/ 0 w 283"/>
                <a:gd name="T89" fmla="*/ 0 h 252"/>
                <a:gd name="T90" fmla="*/ 0 w 283"/>
                <a:gd name="T91" fmla="*/ 0 h 252"/>
                <a:gd name="T92" fmla="*/ 0 w 283"/>
                <a:gd name="T93" fmla="*/ 0 h 252"/>
                <a:gd name="T94" fmla="*/ 0 w 283"/>
                <a:gd name="T95" fmla="*/ 0 h 252"/>
                <a:gd name="T96" fmla="*/ 0 w 283"/>
                <a:gd name="T97" fmla="*/ 0 h 252"/>
                <a:gd name="T98" fmla="*/ 0 w 283"/>
                <a:gd name="T99" fmla="*/ 0 h 252"/>
                <a:gd name="T100" fmla="*/ 0 w 283"/>
                <a:gd name="T101" fmla="*/ 0 h 252"/>
                <a:gd name="T102" fmla="*/ 0 w 283"/>
                <a:gd name="T103" fmla="*/ 0 h 252"/>
                <a:gd name="T104" fmla="*/ 0 w 283"/>
                <a:gd name="T105" fmla="*/ 0 h 252"/>
                <a:gd name="T106" fmla="*/ 0 w 283"/>
                <a:gd name="T107" fmla="*/ 0 h 252"/>
                <a:gd name="T108" fmla="*/ 0 w 283"/>
                <a:gd name="T109" fmla="*/ 0 h 252"/>
                <a:gd name="T110" fmla="*/ 0 w 283"/>
                <a:gd name="T111" fmla="*/ 0 h 252"/>
                <a:gd name="T112" fmla="*/ 0 w 283"/>
                <a:gd name="T113" fmla="*/ 0 h 252"/>
                <a:gd name="T114" fmla="*/ 0 w 283"/>
                <a:gd name="T115" fmla="*/ 0 h 252"/>
                <a:gd name="T116" fmla="*/ 0 w 283"/>
                <a:gd name="T117" fmla="*/ 0 h 252"/>
                <a:gd name="T118" fmla="*/ 0 w 283"/>
                <a:gd name="T119" fmla="*/ 0 h 252"/>
                <a:gd name="T120" fmla="*/ 0 w 283"/>
                <a:gd name="T121" fmla="*/ 0 h 252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283"/>
                <a:gd name="T184" fmla="*/ 0 h 252"/>
                <a:gd name="T185" fmla="*/ 283 w 283"/>
                <a:gd name="T186" fmla="*/ 252 h 252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283" h="252">
                  <a:moveTo>
                    <a:pt x="235" y="77"/>
                  </a:moveTo>
                  <a:lnTo>
                    <a:pt x="248" y="91"/>
                  </a:lnTo>
                  <a:lnTo>
                    <a:pt x="256" y="107"/>
                  </a:lnTo>
                  <a:lnTo>
                    <a:pt x="259" y="124"/>
                  </a:lnTo>
                  <a:lnTo>
                    <a:pt x="259" y="142"/>
                  </a:lnTo>
                  <a:lnTo>
                    <a:pt x="257" y="157"/>
                  </a:lnTo>
                  <a:lnTo>
                    <a:pt x="252" y="170"/>
                  </a:lnTo>
                  <a:lnTo>
                    <a:pt x="244" y="183"/>
                  </a:lnTo>
                  <a:lnTo>
                    <a:pt x="236" y="193"/>
                  </a:lnTo>
                  <a:lnTo>
                    <a:pt x="225" y="204"/>
                  </a:lnTo>
                  <a:lnTo>
                    <a:pt x="215" y="214"/>
                  </a:lnTo>
                  <a:lnTo>
                    <a:pt x="204" y="224"/>
                  </a:lnTo>
                  <a:lnTo>
                    <a:pt x="194" y="234"/>
                  </a:lnTo>
                  <a:lnTo>
                    <a:pt x="191" y="238"/>
                  </a:lnTo>
                  <a:lnTo>
                    <a:pt x="191" y="241"/>
                  </a:lnTo>
                  <a:lnTo>
                    <a:pt x="191" y="245"/>
                  </a:lnTo>
                  <a:lnTo>
                    <a:pt x="194" y="248"/>
                  </a:lnTo>
                  <a:lnTo>
                    <a:pt x="197" y="250"/>
                  </a:lnTo>
                  <a:lnTo>
                    <a:pt x="202" y="252"/>
                  </a:lnTo>
                  <a:lnTo>
                    <a:pt x="205" y="250"/>
                  </a:lnTo>
                  <a:lnTo>
                    <a:pt x="209" y="248"/>
                  </a:lnTo>
                  <a:lnTo>
                    <a:pt x="232" y="233"/>
                  </a:lnTo>
                  <a:lnTo>
                    <a:pt x="252" y="214"/>
                  </a:lnTo>
                  <a:lnTo>
                    <a:pt x="268" y="192"/>
                  </a:lnTo>
                  <a:lnTo>
                    <a:pt x="278" y="167"/>
                  </a:lnTo>
                  <a:lnTo>
                    <a:pt x="283" y="141"/>
                  </a:lnTo>
                  <a:lnTo>
                    <a:pt x="280" y="115"/>
                  </a:lnTo>
                  <a:lnTo>
                    <a:pt x="271" y="91"/>
                  </a:lnTo>
                  <a:lnTo>
                    <a:pt x="252" y="69"/>
                  </a:lnTo>
                  <a:lnTo>
                    <a:pt x="238" y="57"/>
                  </a:lnTo>
                  <a:lnTo>
                    <a:pt x="222" y="48"/>
                  </a:lnTo>
                  <a:lnTo>
                    <a:pt x="204" y="39"/>
                  </a:lnTo>
                  <a:lnTo>
                    <a:pt x="184" y="31"/>
                  </a:lnTo>
                  <a:lnTo>
                    <a:pt x="164" y="23"/>
                  </a:lnTo>
                  <a:lnTo>
                    <a:pt x="144" y="17"/>
                  </a:lnTo>
                  <a:lnTo>
                    <a:pt x="123" y="13"/>
                  </a:lnTo>
                  <a:lnTo>
                    <a:pt x="103" y="8"/>
                  </a:lnTo>
                  <a:lnTo>
                    <a:pt x="83" y="5"/>
                  </a:lnTo>
                  <a:lnTo>
                    <a:pt x="66" y="2"/>
                  </a:lnTo>
                  <a:lnTo>
                    <a:pt x="48" y="0"/>
                  </a:lnTo>
                  <a:lnTo>
                    <a:pt x="34" y="0"/>
                  </a:lnTo>
                  <a:lnTo>
                    <a:pt x="21" y="0"/>
                  </a:lnTo>
                  <a:lnTo>
                    <a:pt x="11" y="0"/>
                  </a:lnTo>
                  <a:lnTo>
                    <a:pt x="4" y="2"/>
                  </a:lnTo>
                  <a:lnTo>
                    <a:pt x="0" y="5"/>
                  </a:lnTo>
                  <a:lnTo>
                    <a:pt x="12" y="7"/>
                  </a:lnTo>
                  <a:lnTo>
                    <a:pt x="24" y="8"/>
                  </a:lnTo>
                  <a:lnTo>
                    <a:pt x="38" y="10"/>
                  </a:lnTo>
                  <a:lnTo>
                    <a:pt x="52" y="13"/>
                  </a:lnTo>
                  <a:lnTo>
                    <a:pt x="66" y="16"/>
                  </a:lnTo>
                  <a:lnTo>
                    <a:pt x="82" y="18"/>
                  </a:lnTo>
                  <a:lnTo>
                    <a:pt x="98" y="22"/>
                  </a:lnTo>
                  <a:lnTo>
                    <a:pt x="114" y="25"/>
                  </a:lnTo>
                  <a:lnTo>
                    <a:pt x="129" y="30"/>
                  </a:lnTo>
                  <a:lnTo>
                    <a:pt x="146" y="34"/>
                  </a:lnTo>
                  <a:lnTo>
                    <a:pt x="162" y="39"/>
                  </a:lnTo>
                  <a:lnTo>
                    <a:pt x="177" y="45"/>
                  </a:lnTo>
                  <a:lnTo>
                    <a:pt x="193" y="52"/>
                  </a:lnTo>
                  <a:lnTo>
                    <a:pt x="208" y="60"/>
                  </a:lnTo>
                  <a:lnTo>
                    <a:pt x="222" y="68"/>
                  </a:lnTo>
                  <a:lnTo>
                    <a:pt x="235" y="77"/>
                  </a:lnTo>
                  <a:close/>
                </a:path>
              </a:pathLst>
            </a:custGeom>
            <a:solidFill>
              <a:srgbClr val="C9E8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3229" name="Freeform 309"/>
            <p:cNvSpPr>
              <a:spLocks/>
            </p:cNvSpPr>
            <p:nvPr/>
          </p:nvSpPr>
          <p:spPr bwMode="auto">
            <a:xfrm>
              <a:off x="4298" y="3153"/>
              <a:ext cx="19" cy="39"/>
            </a:xfrm>
            <a:custGeom>
              <a:avLst/>
              <a:gdLst>
                <a:gd name="T0" fmla="*/ 0 w 114"/>
                <a:gd name="T1" fmla="*/ 0 h 238"/>
                <a:gd name="T2" fmla="*/ 0 w 114"/>
                <a:gd name="T3" fmla="*/ 0 h 238"/>
                <a:gd name="T4" fmla="*/ 0 w 114"/>
                <a:gd name="T5" fmla="*/ 0 h 238"/>
                <a:gd name="T6" fmla="*/ 0 w 114"/>
                <a:gd name="T7" fmla="*/ 0 h 238"/>
                <a:gd name="T8" fmla="*/ 0 w 114"/>
                <a:gd name="T9" fmla="*/ 0 h 238"/>
                <a:gd name="T10" fmla="*/ 0 w 114"/>
                <a:gd name="T11" fmla="*/ 0 h 238"/>
                <a:gd name="T12" fmla="*/ 0 w 114"/>
                <a:gd name="T13" fmla="*/ 0 h 238"/>
                <a:gd name="T14" fmla="*/ 0 w 114"/>
                <a:gd name="T15" fmla="*/ 0 h 238"/>
                <a:gd name="T16" fmla="*/ 0 w 114"/>
                <a:gd name="T17" fmla="*/ 0 h 238"/>
                <a:gd name="T18" fmla="*/ 0 w 114"/>
                <a:gd name="T19" fmla="*/ 0 h 238"/>
                <a:gd name="T20" fmla="*/ 0 w 114"/>
                <a:gd name="T21" fmla="*/ 0 h 238"/>
                <a:gd name="T22" fmla="*/ 0 w 114"/>
                <a:gd name="T23" fmla="*/ 0 h 238"/>
                <a:gd name="T24" fmla="*/ 0 w 114"/>
                <a:gd name="T25" fmla="*/ 0 h 238"/>
                <a:gd name="T26" fmla="*/ 0 w 114"/>
                <a:gd name="T27" fmla="*/ 0 h 238"/>
                <a:gd name="T28" fmla="*/ 0 w 114"/>
                <a:gd name="T29" fmla="*/ 0 h 238"/>
                <a:gd name="T30" fmla="*/ 0 w 114"/>
                <a:gd name="T31" fmla="*/ 0 h 238"/>
                <a:gd name="T32" fmla="*/ 0 w 114"/>
                <a:gd name="T33" fmla="*/ 0 h 238"/>
                <a:gd name="T34" fmla="*/ 0 w 114"/>
                <a:gd name="T35" fmla="*/ 0 h 238"/>
                <a:gd name="T36" fmla="*/ 0 w 114"/>
                <a:gd name="T37" fmla="*/ 0 h 238"/>
                <a:gd name="T38" fmla="*/ 0 w 114"/>
                <a:gd name="T39" fmla="*/ 0 h 238"/>
                <a:gd name="T40" fmla="*/ 0 w 114"/>
                <a:gd name="T41" fmla="*/ 0 h 238"/>
                <a:gd name="T42" fmla="*/ 0 w 114"/>
                <a:gd name="T43" fmla="*/ 0 h 238"/>
                <a:gd name="T44" fmla="*/ 0 w 114"/>
                <a:gd name="T45" fmla="*/ 0 h 238"/>
                <a:gd name="T46" fmla="*/ 0 w 114"/>
                <a:gd name="T47" fmla="*/ 0 h 238"/>
                <a:gd name="T48" fmla="*/ 0 w 114"/>
                <a:gd name="T49" fmla="*/ 0 h 238"/>
                <a:gd name="T50" fmla="*/ 0 w 114"/>
                <a:gd name="T51" fmla="*/ 0 h 238"/>
                <a:gd name="T52" fmla="*/ 0 w 114"/>
                <a:gd name="T53" fmla="*/ 0 h 238"/>
                <a:gd name="T54" fmla="*/ 0 w 114"/>
                <a:gd name="T55" fmla="*/ 0 h 238"/>
                <a:gd name="T56" fmla="*/ 0 w 114"/>
                <a:gd name="T57" fmla="*/ 0 h 238"/>
                <a:gd name="T58" fmla="*/ 0 w 114"/>
                <a:gd name="T59" fmla="*/ 0 h 238"/>
                <a:gd name="T60" fmla="*/ 0 w 114"/>
                <a:gd name="T61" fmla="*/ 0 h 238"/>
                <a:gd name="T62" fmla="*/ 0 w 114"/>
                <a:gd name="T63" fmla="*/ 0 h 238"/>
                <a:gd name="T64" fmla="*/ 0 w 114"/>
                <a:gd name="T65" fmla="*/ 0 h 238"/>
                <a:gd name="T66" fmla="*/ 0 w 114"/>
                <a:gd name="T67" fmla="*/ 0 h 238"/>
                <a:gd name="T68" fmla="*/ 0 w 114"/>
                <a:gd name="T69" fmla="*/ 0 h 238"/>
                <a:gd name="T70" fmla="*/ 0 w 114"/>
                <a:gd name="T71" fmla="*/ 0 h 238"/>
                <a:gd name="T72" fmla="*/ 0 w 114"/>
                <a:gd name="T73" fmla="*/ 0 h 238"/>
                <a:gd name="T74" fmla="*/ 0 w 114"/>
                <a:gd name="T75" fmla="*/ 0 h 238"/>
                <a:gd name="T76" fmla="*/ 0 w 114"/>
                <a:gd name="T77" fmla="*/ 0 h 238"/>
                <a:gd name="T78" fmla="*/ 0 w 114"/>
                <a:gd name="T79" fmla="*/ 0 h 238"/>
                <a:gd name="T80" fmla="*/ 0 w 114"/>
                <a:gd name="T81" fmla="*/ 0 h 238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114"/>
                <a:gd name="T124" fmla="*/ 0 h 238"/>
                <a:gd name="T125" fmla="*/ 114 w 114"/>
                <a:gd name="T126" fmla="*/ 238 h 238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114" h="238">
                  <a:moveTo>
                    <a:pt x="0" y="130"/>
                  </a:moveTo>
                  <a:lnTo>
                    <a:pt x="0" y="149"/>
                  </a:lnTo>
                  <a:lnTo>
                    <a:pt x="4" y="168"/>
                  </a:lnTo>
                  <a:lnTo>
                    <a:pt x="12" y="185"/>
                  </a:lnTo>
                  <a:lnTo>
                    <a:pt x="24" y="200"/>
                  </a:lnTo>
                  <a:lnTo>
                    <a:pt x="38" y="213"/>
                  </a:lnTo>
                  <a:lnTo>
                    <a:pt x="55" y="224"/>
                  </a:lnTo>
                  <a:lnTo>
                    <a:pt x="73" y="232"/>
                  </a:lnTo>
                  <a:lnTo>
                    <a:pt x="92" y="237"/>
                  </a:lnTo>
                  <a:lnTo>
                    <a:pt x="98" y="238"/>
                  </a:lnTo>
                  <a:lnTo>
                    <a:pt x="104" y="235"/>
                  </a:lnTo>
                  <a:lnTo>
                    <a:pt x="109" y="232"/>
                  </a:lnTo>
                  <a:lnTo>
                    <a:pt x="111" y="227"/>
                  </a:lnTo>
                  <a:lnTo>
                    <a:pt x="111" y="222"/>
                  </a:lnTo>
                  <a:lnTo>
                    <a:pt x="110" y="216"/>
                  </a:lnTo>
                  <a:lnTo>
                    <a:pt x="106" y="211"/>
                  </a:lnTo>
                  <a:lnTo>
                    <a:pt x="100" y="209"/>
                  </a:lnTo>
                  <a:lnTo>
                    <a:pt x="82" y="202"/>
                  </a:lnTo>
                  <a:lnTo>
                    <a:pt x="64" y="193"/>
                  </a:lnTo>
                  <a:lnTo>
                    <a:pt x="50" y="180"/>
                  </a:lnTo>
                  <a:lnTo>
                    <a:pt x="39" y="167"/>
                  </a:lnTo>
                  <a:lnTo>
                    <a:pt x="32" y="149"/>
                  </a:lnTo>
                  <a:lnTo>
                    <a:pt x="29" y="131"/>
                  </a:lnTo>
                  <a:lnTo>
                    <a:pt x="29" y="111"/>
                  </a:lnTo>
                  <a:lnTo>
                    <a:pt x="35" y="91"/>
                  </a:lnTo>
                  <a:lnTo>
                    <a:pt x="42" y="76"/>
                  </a:lnTo>
                  <a:lnTo>
                    <a:pt x="51" y="62"/>
                  </a:lnTo>
                  <a:lnTo>
                    <a:pt x="62" y="49"/>
                  </a:lnTo>
                  <a:lnTo>
                    <a:pt x="73" y="38"/>
                  </a:lnTo>
                  <a:lnTo>
                    <a:pt x="84" y="28"/>
                  </a:lnTo>
                  <a:lnTo>
                    <a:pt x="96" y="18"/>
                  </a:lnTo>
                  <a:lnTo>
                    <a:pt x="106" y="9"/>
                  </a:lnTo>
                  <a:lnTo>
                    <a:pt x="114" y="1"/>
                  </a:lnTo>
                  <a:lnTo>
                    <a:pt x="106" y="0"/>
                  </a:lnTo>
                  <a:lnTo>
                    <a:pt x="93" y="6"/>
                  </a:lnTo>
                  <a:lnTo>
                    <a:pt x="76" y="18"/>
                  </a:lnTo>
                  <a:lnTo>
                    <a:pt x="56" y="36"/>
                  </a:lnTo>
                  <a:lnTo>
                    <a:pt x="37" y="57"/>
                  </a:lnTo>
                  <a:lnTo>
                    <a:pt x="20" y="80"/>
                  </a:lnTo>
                  <a:lnTo>
                    <a:pt x="7" y="106"/>
                  </a:lnTo>
                  <a:lnTo>
                    <a:pt x="0" y="130"/>
                  </a:lnTo>
                  <a:close/>
                </a:path>
              </a:pathLst>
            </a:custGeom>
            <a:solidFill>
              <a:srgbClr val="C9E8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3230" name="Freeform 310"/>
            <p:cNvSpPr>
              <a:spLocks/>
            </p:cNvSpPr>
            <p:nvPr/>
          </p:nvSpPr>
          <p:spPr bwMode="auto">
            <a:xfrm>
              <a:off x="4432" y="3130"/>
              <a:ext cx="41" cy="52"/>
            </a:xfrm>
            <a:custGeom>
              <a:avLst/>
              <a:gdLst>
                <a:gd name="T0" fmla="*/ 0 w 246"/>
                <a:gd name="T1" fmla="*/ 0 h 310"/>
                <a:gd name="T2" fmla="*/ 0 w 246"/>
                <a:gd name="T3" fmla="*/ 0 h 310"/>
                <a:gd name="T4" fmla="*/ 0 w 246"/>
                <a:gd name="T5" fmla="*/ 0 h 310"/>
                <a:gd name="T6" fmla="*/ 0 w 246"/>
                <a:gd name="T7" fmla="*/ 0 h 310"/>
                <a:gd name="T8" fmla="*/ 0 w 246"/>
                <a:gd name="T9" fmla="*/ 0 h 310"/>
                <a:gd name="T10" fmla="*/ 0 w 246"/>
                <a:gd name="T11" fmla="*/ 0 h 310"/>
                <a:gd name="T12" fmla="*/ 0 w 246"/>
                <a:gd name="T13" fmla="*/ 0 h 310"/>
                <a:gd name="T14" fmla="*/ 0 w 246"/>
                <a:gd name="T15" fmla="*/ 0 h 310"/>
                <a:gd name="T16" fmla="*/ 0 w 246"/>
                <a:gd name="T17" fmla="*/ 0 h 310"/>
                <a:gd name="T18" fmla="*/ 0 w 246"/>
                <a:gd name="T19" fmla="*/ 0 h 310"/>
                <a:gd name="T20" fmla="*/ 0 w 246"/>
                <a:gd name="T21" fmla="*/ 0 h 310"/>
                <a:gd name="T22" fmla="*/ 0 w 246"/>
                <a:gd name="T23" fmla="*/ 0 h 310"/>
                <a:gd name="T24" fmla="*/ 0 w 246"/>
                <a:gd name="T25" fmla="*/ 0 h 310"/>
                <a:gd name="T26" fmla="*/ 0 w 246"/>
                <a:gd name="T27" fmla="*/ 0 h 310"/>
                <a:gd name="T28" fmla="*/ 0 w 246"/>
                <a:gd name="T29" fmla="*/ 0 h 310"/>
                <a:gd name="T30" fmla="*/ 0 w 246"/>
                <a:gd name="T31" fmla="*/ 0 h 310"/>
                <a:gd name="T32" fmla="*/ 0 w 246"/>
                <a:gd name="T33" fmla="*/ 0 h 310"/>
                <a:gd name="T34" fmla="*/ 0 w 246"/>
                <a:gd name="T35" fmla="*/ 0 h 310"/>
                <a:gd name="T36" fmla="*/ 0 w 246"/>
                <a:gd name="T37" fmla="*/ 0 h 310"/>
                <a:gd name="T38" fmla="*/ 0 w 246"/>
                <a:gd name="T39" fmla="*/ 0 h 310"/>
                <a:gd name="T40" fmla="*/ 0 w 246"/>
                <a:gd name="T41" fmla="*/ 0 h 310"/>
                <a:gd name="T42" fmla="*/ 0 w 246"/>
                <a:gd name="T43" fmla="*/ 0 h 310"/>
                <a:gd name="T44" fmla="*/ 0 w 246"/>
                <a:gd name="T45" fmla="*/ 0 h 310"/>
                <a:gd name="T46" fmla="*/ 0 w 246"/>
                <a:gd name="T47" fmla="*/ 0 h 310"/>
                <a:gd name="T48" fmla="*/ 0 w 246"/>
                <a:gd name="T49" fmla="*/ 0 h 310"/>
                <a:gd name="T50" fmla="*/ 0 w 246"/>
                <a:gd name="T51" fmla="*/ 0 h 310"/>
                <a:gd name="T52" fmla="*/ 0 w 246"/>
                <a:gd name="T53" fmla="*/ 0 h 310"/>
                <a:gd name="T54" fmla="*/ 0 w 246"/>
                <a:gd name="T55" fmla="*/ 0 h 310"/>
                <a:gd name="T56" fmla="*/ 0 w 246"/>
                <a:gd name="T57" fmla="*/ 0 h 310"/>
                <a:gd name="T58" fmla="*/ 0 w 246"/>
                <a:gd name="T59" fmla="*/ 0 h 310"/>
                <a:gd name="T60" fmla="*/ 0 w 246"/>
                <a:gd name="T61" fmla="*/ 0 h 310"/>
                <a:gd name="T62" fmla="*/ 0 w 246"/>
                <a:gd name="T63" fmla="*/ 0 h 310"/>
                <a:gd name="T64" fmla="*/ 0 w 246"/>
                <a:gd name="T65" fmla="*/ 0 h 310"/>
                <a:gd name="T66" fmla="*/ 0 w 246"/>
                <a:gd name="T67" fmla="*/ 0 h 310"/>
                <a:gd name="T68" fmla="*/ 0 w 246"/>
                <a:gd name="T69" fmla="*/ 0 h 310"/>
                <a:gd name="T70" fmla="*/ 0 w 246"/>
                <a:gd name="T71" fmla="*/ 0 h 310"/>
                <a:gd name="T72" fmla="*/ 0 w 246"/>
                <a:gd name="T73" fmla="*/ 0 h 310"/>
                <a:gd name="T74" fmla="*/ 0 w 246"/>
                <a:gd name="T75" fmla="*/ 0 h 310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246"/>
                <a:gd name="T115" fmla="*/ 0 h 310"/>
                <a:gd name="T116" fmla="*/ 246 w 246"/>
                <a:gd name="T117" fmla="*/ 310 h 310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246" h="310">
                  <a:moveTo>
                    <a:pt x="199" y="116"/>
                  </a:moveTo>
                  <a:lnTo>
                    <a:pt x="207" y="124"/>
                  </a:lnTo>
                  <a:lnTo>
                    <a:pt x="214" y="133"/>
                  </a:lnTo>
                  <a:lnTo>
                    <a:pt x="219" y="143"/>
                  </a:lnTo>
                  <a:lnTo>
                    <a:pt x="223" y="154"/>
                  </a:lnTo>
                  <a:lnTo>
                    <a:pt x="225" y="164"/>
                  </a:lnTo>
                  <a:lnTo>
                    <a:pt x="225" y="176"/>
                  </a:lnTo>
                  <a:lnTo>
                    <a:pt x="221" y="187"/>
                  </a:lnTo>
                  <a:lnTo>
                    <a:pt x="216" y="197"/>
                  </a:lnTo>
                  <a:lnTo>
                    <a:pt x="208" y="209"/>
                  </a:lnTo>
                  <a:lnTo>
                    <a:pt x="199" y="219"/>
                  </a:lnTo>
                  <a:lnTo>
                    <a:pt x="188" y="228"/>
                  </a:lnTo>
                  <a:lnTo>
                    <a:pt x="177" y="238"/>
                  </a:lnTo>
                  <a:lnTo>
                    <a:pt x="166" y="246"/>
                  </a:lnTo>
                  <a:lnTo>
                    <a:pt x="154" y="255"/>
                  </a:lnTo>
                  <a:lnTo>
                    <a:pt x="143" y="264"/>
                  </a:lnTo>
                  <a:lnTo>
                    <a:pt x="132" y="274"/>
                  </a:lnTo>
                  <a:lnTo>
                    <a:pt x="129" y="278"/>
                  </a:lnTo>
                  <a:lnTo>
                    <a:pt x="126" y="282"/>
                  </a:lnTo>
                  <a:lnTo>
                    <a:pt x="124" y="287"/>
                  </a:lnTo>
                  <a:lnTo>
                    <a:pt x="121" y="292"/>
                  </a:lnTo>
                  <a:lnTo>
                    <a:pt x="120" y="296"/>
                  </a:lnTo>
                  <a:lnTo>
                    <a:pt x="120" y="301"/>
                  </a:lnTo>
                  <a:lnTo>
                    <a:pt x="121" y="305"/>
                  </a:lnTo>
                  <a:lnTo>
                    <a:pt x="125" y="309"/>
                  </a:lnTo>
                  <a:lnTo>
                    <a:pt x="130" y="310"/>
                  </a:lnTo>
                  <a:lnTo>
                    <a:pt x="134" y="310"/>
                  </a:lnTo>
                  <a:lnTo>
                    <a:pt x="139" y="309"/>
                  </a:lnTo>
                  <a:lnTo>
                    <a:pt x="143" y="305"/>
                  </a:lnTo>
                  <a:lnTo>
                    <a:pt x="154" y="293"/>
                  </a:lnTo>
                  <a:lnTo>
                    <a:pt x="167" y="280"/>
                  </a:lnTo>
                  <a:lnTo>
                    <a:pt x="180" y="269"/>
                  </a:lnTo>
                  <a:lnTo>
                    <a:pt x="194" y="257"/>
                  </a:lnTo>
                  <a:lnTo>
                    <a:pt x="207" y="246"/>
                  </a:lnTo>
                  <a:lnTo>
                    <a:pt x="219" y="233"/>
                  </a:lnTo>
                  <a:lnTo>
                    <a:pt x="231" y="219"/>
                  </a:lnTo>
                  <a:lnTo>
                    <a:pt x="239" y="204"/>
                  </a:lnTo>
                  <a:lnTo>
                    <a:pt x="245" y="187"/>
                  </a:lnTo>
                  <a:lnTo>
                    <a:pt x="246" y="170"/>
                  </a:lnTo>
                  <a:lnTo>
                    <a:pt x="242" y="153"/>
                  </a:lnTo>
                  <a:lnTo>
                    <a:pt x="236" y="136"/>
                  </a:lnTo>
                  <a:lnTo>
                    <a:pt x="227" y="120"/>
                  </a:lnTo>
                  <a:lnTo>
                    <a:pt x="215" y="107"/>
                  </a:lnTo>
                  <a:lnTo>
                    <a:pt x="201" y="94"/>
                  </a:lnTo>
                  <a:lnTo>
                    <a:pt x="187" y="82"/>
                  </a:lnTo>
                  <a:lnTo>
                    <a:pt x="177" y="74"/>
                  </a:lnTo>
                  <a:lnTo>
                    <a:pt x="165" y="68"/>
                  </a:lnTo>
                  <a:lnTo>
                    <a:pt x="152" y="60"/>
                  </a:lnTo>
                  <a:lnTo>
                    <a:pt x="139" y="51"/>
                  </a:lnTo>
                  <a:lnTo>
                    <a:pt x="126" y="43"/>
                  </a:lnTo>
                  <a:lnTo>
                    <a:pt x="112" y="35"/>
                  </a:lnTo>
                  <a:lnTo>
                    <a:pt x="98" y="28"/>
                  </a:lnTo>
                  <a:lnTo>
                    <a:pt x="85" y="22"/>
                  </a:lnTo>
                  <a:lnTo>
                    <a:pt x="72" y="16"/>
                  </a:lnTo>
                  <a:lnTo>
                    <a:pt x="59" y="10"/>
                  </a:lnTo>
                  <a:lnTo>
                    <a:pt x="46" y="7"/>
                  </a:lnTo>
                  <a:lnTo>
                    <a:pt x="35" y="3"/>
                  </a:lnTo>
                  <a:lnTo>
                    <a:pt x="24" y="1"/>
                  </a:lnTo>
                  <a:lnTo>
                    <a:pt x="15" y="0"/>
                  </a:lnTo>
                  <a:lnTo>
                    <a:pt x="7" y="1"/>
                  </a:lnTo>
                  <a:lnTo>
                    <a:pt x="0" y="3"/>
                  </a:lnTo>
                  <a:lnTo>
                    <a:pt x="8" y="6"/>
                  </a:lnTo>
                  <a:lnTo>
                    <a:pt x="17" y="9"/>
                  </a:lnTo>
                  <a:lnTo>
                    <a:pt x="28" y="14"/>
                  </a:lnTo>
                  <a:lnTo>
                    <a:pt x="38" y="18"/>
                  </a:lnTo>
                  <a:lnTo>
                    <a:pt x="51" y="24"/>
                  </a:lnTo>
                  <a:lnTo>
                    <a:pt x="64" y="30"/>
                  </a:lnTo>
                  <a:lnTo>
                    <a:pt x="78" y="37"/>
                  </a:lnTo>
                  <a:lnTo>
                    <a:pt x="92" y="43"/>
                  </a:lnTo>
                  <a:lnTo>
                    <a:pt x="106" y="51"/>
                  </a:lnTo>
                  <a:lnTo>
                    <a:pt x="120" y="60"/>
                  </a:lnTo>
                  <a:lnTo>
                    <a:pt x="134" y="69"/>
                  </a:lnTo>
                  <a:lnTo>
                    <a:pt x="148" y="78"/>
                  </a:lnTo>
                  <a:lnTo>
                    <a:pt x="163" y="87"/>
                  </a:lnTo>
                  <a:lnTo>
                    <a:pt x="175" y="96"/>
                  </a:lnTo>
                  <a:lnTo>
                    <a:pt x="187" y="105"/>
                  </a:lnTo>
                  <a:lnTo>
                    <a:pt x="199" y="116"/>
                  </a:lnTo>
                  <a:close/>
                </a:path>
              </a:pathLst>
            </a:custGeom>
            <a:solidFill>
              <a:srgbClr val="C9E8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3231" name="Freeform 311"/>
            <p:cNvSpPr>
              <a:spLocks/>
            </p:cNvSpPr>
            <p:nvPr/>
          </p:nvSpPr>
          <p:spPr bwMode="auto">
            <a:xfrm>
              <a:off x="4387" y="3191"/>
              <a:ext cx="14" cy="31"/>
            </a:xfrm>
            <a:custGeom>
              <a:avLst/>
              <a:gdLst>
                <a:gd name="T0" fmla="*/ 0 w 83"/>
                <a:gd name="T1" fmla="*/ 0 h 187"/>
                <a:gd name="T2" fmla="*/ 0 w 83"/>
                <a:gd name="T3" fmla="*/ 0 h 187"/>
                <a:gd name="T4" fmla="*/ 0 w 83"/>
                <a:gd name="T5" fmla="*/ 0 h 187"/>
                <a:gd name="T6" fmla="*/ 0 w 83"/>
                <a:gd name="T7" fmla="*/ 0 h 187"/>
                <a:gd name="T8" fmla="*/ 0 w 83"/>
                <a:gd name="T9" fmla="*/ 0 h 187"/>
                <a:gd name="T10" fmla="*/ 0 w 83"/>
                <a:gd name="T11" fmla="*/ 0 h 187"/>
                <a:gd name="T12" fmla="*/ 0 w 83"/>
                <a:gd name="T13" fmla="*/ 0 h 187"/>
                <a:gd name="T14" fmla="*/ 0 w 83"/>
                <a:gd name="T15" fmla="*/ 0 h 187"/>
                <a:gd name="T16" fmla="*/ 0 w 83"/>
                <a:gd name="T17" fmla="*/ 0 h 187"/>
                <a:gd name="T18" fmla="*/ 0 w 83"/>
                <a:gd name="T19" fmla="*/ 0 h 187"/>
                <a:gd name="T20" fmla="*/ 0 w 83"/>
                <a:gd name="T21" fmla="*/ 0 h 187"/>
                <a:gd name="T22" fmla="*/ 0 w 83"/>
                <a:gd name="T23" fmla="*/ 0 h 187"/>
                <a:gd name="T24" fmla="*/ 0 w 83"/>
                <a:gd name="T25" fmla="*/ 0 h 187"/>
                <a:gd name="T26" fmla="*/ 0 w 83"/>
                <a:gd name="T27" fmla="*/ 0 h 187"/>
                <a:gd name="T28" fmla="*/ 0 w 83"/>
                <a:gd name="T29" fmla="*/ 0 h 187"/>
                <a:gd name="T30" fmla="*/ 0 w 83"/>
                <a:gd name="T31" fmla="*/ 0 h 187"/>
                <a:gd name="T32" fmla="*/ 0 w 83"/>
                <a:gd name="T33" fmla="*/ 0 h 187"/>
                <a:gd name="T34" fmla="*/ 0 w 83"/>
                <a:gd name="T35" fmla="*/ 0 h 187"/>
                <a:gd name="T36" fmla="*/ 0 w 83"/>
                <a:gd name="T37" fmla="*/ 0 h 187"/>
                <a:gd name="T38" fmla="*/ 0 w 83"/>
                <a:gd name="T39" fmla="*/ 0 h 187"/>
                <a:gd name="T40" fmla="*/ 0 w 83"/>
                <a:gd name="T41" fmla="*/ 0 h 187"/>
                <a:gd name="T42" fmla="*/ 0 w 83"/>
                <a:gd name="T43" fmla="*/ 0 h 187"/>
                <a:gd name="T44" fmla="*/ 0 w 83"/>
                <a:gd name="T45" fmla="*/ 0 h 187"/>
                <a:gd name="T46" fmla="*/ 0 w 83"/>
                <a:gd name="T47" fmla="*/ 0 h 187"/>
                <a:gd name="T48" fmla="*/ 0 w 83"/>
                <a:gd name="T49" fmla="*/ 0 h 187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83"/>
                <a:gd name="T76" fmla="*/ 0 h 187"/>
                <a:gd name="T77" fmla="*/ 83 w 83"/>
                <a:gd name="T78" fmla="*/ 187 h 187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83" h="187">
                  <a:moveTo>
                    <a:pt x="31" y="14"/>
                  </a:moveTo>
                  <a:lnTo>
                    <a:pt x="29" y="8"/>
                  </a:lnTo>
                  <a:lnTo>
                    <a:pt x="25" y="3"/>
                  </a:lnTo>
                  <a:lnTo>
                    <a:pt x="19" y="1"/>
                  </a:lnTo>
                  <a:lnTo>
                    <a:pt x="14" y="0"/>
                  </a:lnTo>
                  <a:lnTo>
                    <a:pt x="8" y="2"/>
                  </a:lnTo>
                  <a:lnTo>
                    <a:pt x="3" y="5"/>
                  </a:lnTo>
                  <a:lnTo>
                    <a:pt x="0" y="11"/>
                  </a:lnTo>
                  <a:lnTo>
                    <a:pt x="0" y="17"/>
                  </a:lnTo>
                  <a:lnTo>
                    <a:pt x="5" y="42"/>
                  </a:lnTo>
                  <a:lnTo>
                    <a:pt x="15" y="71"/>
                  </a:lnTo>
                  <a:lnTo>
                    <a:pt x="27" y="100"/>
                  </a:lnTo>
                  <a:lnTo>
                    <a:pt x="41" y="127"/>
                  </a:lnTo>
                  <a:lnTo>
                    <a:pt x="55" y="151"/>
                  </a:lnTo>
                  <a:lnTo>
                    <a:pt x="68" y="171"/>
                  </a:lnTo>
                  <a:lnTo>
                    <a:pt x="77" y="184"/>
                  </a:lnTo>
                  <a:lnTo>
                    <a:pt x="83" y="187"/>
                  </a:lnTo>
                  <a:lnTo>
                    <a:pt x="80" y="174"/>
                  </a:lnTo>
                  <a:lnTo>
                    <a:pt x="75" y="158"/>
                  </a:lnTo>
                  <a:lnTo>
                    <a:pt x="68" y="138"/>
                  </a:lnTo>
                  <a:lnTo>
                    <a:pt x="59" y="113"/>
                  </a:lnTo>
                  <a:lnTo>
                    <a:pt x="51" y="88"/>
                  </a:lnTo>
                  <a:lnTo>
                    <a:pt x="43" y="63"/>
                  </a:lnTo>
                  <a:lnTo>
                    <a:pt x="36" y="38"/>
                  </a:lnTo>
                  <a:lnTo>
                    <a:pt x="31" y="1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3232" name="Freeform 312"/>
            <p:cNvSpPr>
              <a:spLocks/>
            </p:cNvSpPr>
            <p:nvPr/>
          </p:nvSpPr>
          <p:spPr bwMode="auto">
            <a:xfrm>
              <a:off x="4381" y="3174"/>
              <a:ext cx="7" cy="16"/>
            </a:xfrm>
            <a:custGeom>
              <a:avLst/>
              <a:gdLst>
                <a:gd name="T0" fmla="*/ 0 w 44"/>
                <a:gd name="T1" fmla="*/ 0 h 94"/>
                <a:gd name="T2" fmla="*/ 0 w 44"/>
                <a:gd name="T3" fmla="*/ 0 h 94"/>
                <a:gd name="T4" fmla="*/ 0 w 44"/>
                <a:gd name="T5" fmla="*/ 0 h 94"/>
                <a:gd name="T6" fmla="*/ 0 w 44"/>
                <a:gd name="T7" fmla="*/ 0 h 94"/>
                <a:gd name="T8" fmla="*/ 0 w 44"/>
                <a:gd name="T9" fmla="*/ 0 h 94"/>
                <a:gd name="T10" fmla="*/ 0 w 44"/>
                <a:gd name="T11" fmla="*/ 0 h 94"/>
                <a:gd name="T12" fmla="*/ 0 w 44"/>
                <a:gd name="T13" fmla="*/ 0 h 94"/>
                <a:gd name="T14" fmla="*/ 0 w 44"/>
                <a:gd name="T15" fmla="*/ 0 h 94"/>
                <a:gd name="T16" fmla="*/ 0 w 44"/>
                <a:gd name="T17" fmla="*/ 0 h 94"/>
                <a:gd name="T18" fmla="*/ 0 w 44"/>
                <a:gd name="T19" fmla="*/ 0 h 94"/>
                <a:gd name="T20" fmla="*/ 0 w 44"/>
                <a:gd name="T21" fmla="*/ 0 h 94"/>
                <a:gd name="T22" fmla="*/ 0 w 44"/>
                <a:gd name="T23" fmla="*/ 0 h 94"/>
                <a:gd name="T24" fmla="*/ 0 w 44"/>
                <a:gd name="T25" fmla="*/ 0 h 94"/>
                <a:gd name="T26" fmla="*/ 0 w 44"/>
                <a:gd name="T27" fmla="*/ 0 h 94"/>
                <a:gd name="T28" fmla="*/ 0 w 44"/>
                <a:gd name="T29" fmla="*/ 0 h 94"/>
                <a:gd name="T30" fmla="*/ 0 w 44"/>
                <a:gd name="T31" fmla="*/ 0 h 94"/>
                <a:gd name="T32" fmla="*/ 0 w 44"/>
                <a:gd name="T33" fmla="*/ 0 h 94"/>
                <a:gd name="T34" fmla="*/ 0 w 44"/>
                <a:gd name="T35" fmla="*/ 0 h 94"/>
                <a:gd name="T36" fmla="*/ 0 w 44"/>
                <a:gd name="T37" fmla="*/ 0 h 94"/>
                <a:gd name="T38" fmla="*/ 0 w 44"/>
                <a:gd name="T39" fmla="*/ 0 h 94"/>
                <a:gd name="T40" fmla="*/ 0 w 44"/>
                <a:gd name="T41" fmla="*/ 0 h 94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44"/>
                <a:gd name="T64" fmla="*/ 0 h 94"/>
                <a:gd name="T65" fmla="*/ 44 w 44"/>
                <a:gd name="T66" fmla="*/ 94 h 94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44" h="94">
                  <a:moveTo>
                    <a:pt x="22" y="10"/>
                  </a:moveTo>
                  <a:lnTo>
                    <a:pt x="21" y="6"/>
                  </a:lnTo>
                  <a:lnTo>
                    <a:pt x="18" y="2"/>
                  </a:lnTo>
                  <a:lnTo>
                    <a:pt x="14" y="0"/>
                  </a:lnTo>
                  <a:lnTo>
                    <a:pt x="10" y="0"/>
                  </a:lnTo>
                  <a:lnTo>
                    <a:pt x="6" y="1"/>
                  </a:lnTo>
                  <a:lnTo>
                    <a:pt x="3" y="3"/>
                  </a:lnTo>
                  <a:lnTo>
                    <a:pt x="0" y="7"/>
                  </a:lnTo>
                  <a:lnTo>
                    <a:pt x="0" y="11"/>
                  </a:lnTo>
                  <a:lnTo>
                    <a:pt x="0" y="24"/>
                  </a:lnTo>
                  <a:lnTo>
                    <a:pt x="4" y="38"/>
                  </a:lnTo>
                  <a:lnTo>
                    <a:pt x="8" y="52"/>
                  </a:lnTo>
                  <a:lnTo>
                    <a:pt x="14" y="65"/>
                  </a:lnTo>
                  <a:lnTo>
                    <a:pt x="21" y="78"/>
                  </a:lnTo>
                  <a:lnTo>
                    <a:pt x="28" y="87"/>
                  </a:lnTo>
                  <a:lnTo>
                    <a:pt x="37" y="93"/>
                  </a:lnTo>
                  <a:lnTo>
                    <a:pt x="42" y="94"/>
                  </a:lnTo>
                  <a:lnTo>
                    <a:pt x="44" y="76"/>
                  </a:lnTo>
                  <a:lnTo>
                    <a:pt x="38" y="54"/>
                  </a:lnTo>
                  <a:lnTo>
                    <a:pt x="31" y="32"/>
                  </a:lnTo>
                  <a:lnTo>
                    <a:pt x="22" y="1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3233" name="Freeform 313"/>
            <p:cNvSpPr>
              <a:spLocks/>
            </p:cNvSpPr>
            <p:nvPr/>
          </p:nvSpPr>
          <p:spPr bwMode="auto">
            <a:xfrm>
              <a:off x="4375" y="3163"/>
              <a:ext cx="6" cy="9"/>
            </a:xfrm>
            <a:custGeom>
              <a:avLst/>
              <a:gdLst>
                <a:gd name="T0" fmla="*/ 0 w 38"/>
                <a:gd name="T1" fmla="*/ 0 h 54"/>
                <a:gd name="T2" fmla="*/ 0 w 38"/>
                <a:gd name="T3" fmla="*/ 0 h 54"/>
                <a:gd name="T4" fmla="*/ 0 w 38"/>
                <a:gd name="T5" fmla="*/ 0 h 54"/>
                <a:gd name="T6" fmla="*/ 0 w 38"/>
                <a:gd name="T7" fmla="*/ 0 h 54"/>
                <a:gd name="T8" fmla="*/ 0 w 38"/>
                <a:gd name="T9" fmla="*/ 0 h 54"/>
                <a:gd name="T10" fmla="*/ 0 w 38"/>
                <a:gd name="T11" fmla="*/ 0 h 54"/>
                <a:gd name="T12" fmla="*/ 0 w 38"/>
                <a:gd name="T13" fmla="*/ 0 h 54"/>
                <a:gd name="T14" fmla="*/ 0 w 38"/>
                <a:gd name="T15" fmla="*/ 0 h 54"/>
                <a:gd name="T16" fmla="*/ 0 w 38"/>
                <a:gd name="T17" fmla="*/ 0 h 54"/>
                <a:gd name="T18" fmla="*/ 0 w 38"/>
                <a:gd name="T19" fmla="*/ 0 h 54"/>
                <a:gd name="T20" fmla="*/ 0 w 38"/>
                <a:gd name="T21" fmla="*/ 0 h 54"/>
                <a:gd name="T22" fmla="*/ 0 w 38"/>
                <a:gd name="T23" fmla="*/ 0 h 54"/>
                <a:gd name="T24" fmla="*/ 0 w 38"/>
                <a:gd name="T25" fmla="*/ 0 h 54"/>
                <a:gd name="T26" fmla="*/ 0 w 38"/>
                <a:gd name="T27" fmla="*/ 0 h 54"/>
                <a:gd name="T28" fmla="*/ 0 w 38"/>
                <a:gd name="T29" fmla="*/ 0 h 54"/>
                <a:gd name="T30" fmla="*/ 0 w 38"/>
                <a:gd name="T31" fmla="*/ 0 h 54"/>
                <a:gd name="T32" fmla="*/ 0 w 38"/>
                <a:gd name="T33" fmla="*/ 0 h 54"/>
                <a:gd name="T34" fmla="*/ 0 w 38"/>
                <a:gd name="T35" fmla="*/ 0 h 54"/>
                <a:gd name="T36" fmla="*/ 0 w 38"/>
                <a:gd name="T37" fmla="*/ 0 h 54"/>
                <a:gd name="T38" fmla="*/ 0 w 38"/>
                <a:gd name="T39" fmla="*/ 0 h 54"/>
                <a:gd name="T40" fmla="*/ 0 w 38"/>
                <a:gd name="T41" fmla="*/ 0 h 54"/>
                <a:gd name="T42" fmla="*/ 0 w 38"/>
                <a:gd name="T43" fmla="*/ 0 h 54"/>
                <a:gd name="T44" fmla="*/ 0 w 38"/>
                <a:gd name="T45" fmla="*/ 0 h 54"/>
                <a:gd name="T46" fmla="*/ 0 w 38"/>
                <a:gd name="T47" fmla="*/ 0 h 54"/>
                <a:gd name="T48" fmla="*/ 0 w 38"/>
                <a:gd name="T49" fmla="*/ 0 h 54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38"/>
                <a:gd name="T76" fmla="*/ 0 h 54"/>
                <a:gd name="T77" fmla="*/ 38 w 38"/>
                <a:gd name="T78" fmla="*/ 54 h 54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38" h="54">
                  <a:moveTo>
                    <a:pt x="20" y="7"/>
                  </a:moveTo>
                  <a:lnTo>
                    <a:pt x="20" y="8"/>
                  </a:lnTo>
                  <a:lnTo>
                    <a:pt x="19" y="4"/>
                  </a:lnTo>
                  <a:lnTo>
                    <a:pt x="15" y="1"/>
                  </a:lnTo>
                  <a:lnTo>
                    <a:pt x="12" y="0"/>
                  </a:lnTo>
                  <a:lnTo>
                    <a:pt x="7" y="0"/>
                  </a:lnTo>
                  <a:lnTo>
                    <a:pt x="4" y="1"/>
                  </a:lnTo>
                  <a:lnTo>
                    <a:pt x="1" y="4"/>
                  </a:lnTo>
                  <a:lnTo>
                    <a:pt x="0" y="8"/>
                  </a:lnTo>
                  <a:lnTo>
                    <a:pt x="0" y="11"/>
                  </a:lnTo>
                  <a:lnTo>
                    <a:pt x="1" y="17"/>
                  </a:lnTo>
                  <a:lnTo>
                    <a:pt x="4" y="24"/>
                  </a:lnTo>
                  <a:lnTo>
                    <a:pt x="8" y="32"/>
                  </a:lnTo>
                  <a:lnTo>
                    <a:pt x="14" y="39"/>
                  </a:lnTo>
                  <a:lnTo>
                    <a:pt x="20" y="46"/>
                  </a:lnTo>
                  <a:lnTo>
                    <a:pt x="27" y="50"/>
                  </a:lnTo>
                  <a:lnTo>
                    <a:pt x="33" y="54"/>
                  </a:lnTo>
                  <a:lnTo>
                    <a:pt x="38" y="54"/>
                  </a:lnTo>
                  <a:lnTo>
                    <a:pt x="36" y="42"/>
                  </a:lnTo>
                  <a:lnTo>
                    <a:pt x="32" y="29"/>
                  </a:lnTo>
                  <a:lnTo>
                    <a:pt x="25" y="16"/>
                  </a:lnTo>
                  <a:lnTo>
                    <a:pt x="20" y="7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3234" name="Freeform 314"/>
            <p:cNvSpPr>
              <a:spLocks/>
            </p:cNvSpPr>
            <p:nvPr/>
          </p:nvSpPr>
          <p:spPr bwMode="auto">
            <a:xfrm>
              <a:off x="4370" y="3155"/>
              <a:ext cx="8" cy="6"/>
            </a:xfrm>
            <a:custGeom>
              <a:avLst/>
              <a:gdLst>
                <a:gd name="T0" fmla="*/ 0 w 52"/>
                <a:gd name="T1" fmla="*/ 0 h 36"/>
                <a:gd name="T2" fmla="*/ 0 w 52"/>
                <a:gd name="T3" fmla="*/ 0 h 36"/>
                <a:gd name="T4" fmla="*/ 0 w 52"/>
                <a:gd name="T5" fmla="*/ 0 h 36"/>
                <a:gd name="T6" fmla="*/ 0 w 52"/>
                <a:gd name="T7" fmla="*/ 0 h 36"/>
                <a:gd name="T8" fmla="*/ 0 w 52"/>
                <a:gd name="T9" fmla="*/ 0 h 36"/>
                <a:gd name="T10" fmla="*/ 0 w 52"/>
                <a:gd name="T11" fmla="*/ 0 h 36"/>
                <a:gd name="T12" fmla="*/ 0 w 52"/>
                <a:gd name="T13" fmla="*/ 0 h 36"/>
                <a:gd name="T14" fmla="*/ 0 w 52"/>
                <a:gd name="T15" fmla="*/ 0 h 36"/>
                <a:gd name="T16" fmla="*/ 0 w 52"/>
                <a:gd name="T17" fmla="*/ 0 h 36"/>
                <a:gd name="T18" fmla="*/ 0 w 52"/>
                <a:gd name="T19" fmla="*/ 0 h 36"/>
                <a:gd name="T20" fmla="*/ 0 w 52"/>
                <a:gd name="T21" fmla="*/ 0 h 36"/>
                <a:gd name="T22" fmla="*/ 0 w 52"/>
                <a:gd name="T23" fmla="*/ 0 h 36"/>
                <a:gd name="T24" fmla="*/ 0 w 52"/>
                <a:gd name="T25" fmla="*/ 0 h 36"/>
                <a:gd name="T26" fmla="*/ 0 w 52"/>
                <a:gd name="T27" fmla="*/ 0 h 36"/>
                <a:gd name="T28" fmla="*/ 0 w 52"/>
                <a:gd name="T29" fmla="*/ 0 h 36"/>
                <a:gd name="T30" fmla="*/ 0 w 52"/>
                <a:gd name="T31" fmla="*/ 0 h 36"/>
                <a:gd name="T32" fmla="*/ 0 w 52"/>
                <a:gd name="T33" fmla="*/ 0 h 36"/>
                <a:gd name="T34" fmla="*/ 0 w 52"/>
                <a:gd name="T35" fmla="*/ 0 h 36"/>
                <a:gd name="T36" fmla="*/ 0 w 52"/>
                <a:gd name="T37" fmla="*/ 0 h 36"/>
                <a:gd name="T38" fmla="*/ 0 w 52"/>
                <a:gd name="T39" fmla="*/ 0 h 36"/>
                <a:gd name="T40" fmla="*/ 0 w 52"/>
                <a:gd name="T41" fmla="*/ 0 h 36"/>
                <a:gd name="T42" fmla="*/ 0 w 52"/>
                <a:gd name="T43" fmla="*/ 0 h 36"/>
                <a:gd name="T44" fmla="*/ 0 w 52"/>
                <a:gd name="T45" fmla="*/ 0 h 36"/>
                <a:gd name="T46" fmla="*/ 0 w 52"/>
                <a:gd name="T47" fmla="*/ 0 h 36"/>
                <a:gd name="T48" fmla="*/ 0 w 52"/>
                <a:gd name="T49" fmla="*/ 0 h 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52"/>
                <a:gd name="T76" fmla="*/ 0 h 36"/>
                <a:gd name="T77" fmla="*/ 52 w 52"/>
                <a:gd name="T78" fmla="*/ 36 h 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52" h="36">
                  <a:moveTo>
                    <a:pt x="41" y="27"/>
                  </a:moveTo>
                  <a:lnTo>
                    <a:pt x="46" y="24"/>
                  </a:lnTo>
                  <a:lnTo>
                    <a:pt x="51" y="21"/>
                  </a:lnTo>
                  <a:lnTo>
                    <a:pt x="52" y="16"/>
                  </a:lnTo>
                  <a:lnTo>
                    <a:pt x="52" y="12"/>
                  </a:lnTo>
                  <a:lnTo>
                    <a:pt x="50" y="6"/>
                  </a:lnTo>
                  <a:lnTo>
                    <a:pt x="46" y="2"/>
                  </a:lnTo>
                  <a:lnTo>
                    <a:pt x="41" y="0"/>
                  </a:lnTo>
                  <a:lnTo>
                    <a:pt x="36" y="0"/>
                  </a:lnTo>
                  <a:lnTo>
                    <a:pt x="33" y="0"/>
                  </a:lnTo>
                  <a:lnTo>
                    <a:pt x="29" y="1"/>
                  </a:lnTo>
                  <a:lnTo>
                    <a:pt x="21" y="4"/>
                  </a:lnTo>
                  <a:lnTo>
                    <a:pt x="13" y="8"/>
                  </a:lnTo>
                  <a:lnTo>
                    <a:pt x="6" y="15"/>
                  </a:lnTo>
                  <a:lnTo>
                    <a:pt x="3" y="22"/>
                  </a:lnTo>
                  <a:lnTo>
                    <a:pt x="0" y="29"/>
                  </a:lnTo>
                  <a:lnTo>
                    <a:pt x="0" y="31"/>
                  </a:lnTo>
                  <a:lnTo>
                    <a:pt x="4" y="33"/>
                  </a:lnTo>
                  <a:lnTo>
                    <a:pt x="9" y="36"/>
                  </a:lnTo>
                  <a:lnTo>
                    <a:pt x="13" y="36"/>
                  </a:lnTo>
                  <a:lnTo>
                    <a:pt x="18" y="36"/>
                  </a:lnTo>
                  <a:lnTo>
                    <a:pt x="24" y="33"/>
                  </a:lnTo>
                  <a:lnTo>
                    <a:pt x="30" y="32"/>
                  </a:lnTo>
                  <a:lnTo>
                    <a:pt x="36" y="30"/>
                  </a:lnTo>
                  <a:lnTo>
                    <a:pt x="41" y="27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3235" name="Freeform 315"/>
            <p:cNvSpPr>
              <a:spLocks/>
            </p:cNvSpPr>
            <p:nvPr/>
          </p:nvSpPr>
          <p:spPr bwMode="auto">
            <a:xfrm>
              <a:off x="4330" y="3145"/>
              <a:ext cx="33" cy="39"/>
            </a:xfrm>
            <a:custGeom>
              <a:avLst/>
              <a:gdLst>
                <a:gd name="T0" fmla="*/ 0 w 198"/>
                <a:gd name="T1" fmla="*/ 0 h 236"/>
                <a:gd name="T2" fmla="*/ 0 w 198"/>
                <a:gd name="T3" fmla="*/ 0 h 236"/>
                <a:gd name="T4" fmla="*/ 0 w 198"/>
                <a:gd name="T5" fmla="*/ 0 h 236"/>
                <a:gd name="T6" fmla="*/ 0 w 198"/>
                <a:gd name="T7" fmla="*/ 0 h 236"/>
                <a:gd name="T8" fmla="*/ 0 w 198"/>
                <a:gd name="T9" fmla="*/ 0 h 236"/>
                <a:gd name="T10" fmla="*/ 0 w 198"/>
                <a:gd name="T11" fmla="*/ 0 h 236"/>
                <a:gd name="T12" fmla="*/ 0 w 198"/>
                <a:gd name="T13" fmla="*/ 0 h 236"/>
                <a:gd name="T14" fmla="*/ 0 w 198"/>
                <a:gd name="T15" fmla="*/ 0 h 236"/>
                <a:gd name="T16" fmla="*/ 0 w 198"/>
                <a:gd name="T17" fmla="*/ 0 h 236"/>
                <a:gd name="T18" fmla="*/ 0 w 198"/>
                <a:gd name="T19" fmla="*/ 0 h 236"/>
                <a:gd name="T20" fmla="*/ 0 w 198"/>
                <a:gd name="T21" fmla="*/ 0 h 236"/>
                <a:gd name="T22" fmla="*/ 0 w 198"/>
                <a:gd name="T23" fmla="*/ 0 h 236"/>
                <a:gd name="T24" fmla="*/ 0 w 198"/>
                <a:gd name="T25" fmla="*/ 0 h 236"/>
                <a:gd name="T26" fmla="*/ 0 w 198"/>
                <a:gd name="T27" fmla="*/ 0 h 236"/>
                <a:gd name="T28" fmla="*/ 0 w 198"/>
                <a:gd name="T29" fmla="*/ 0 h 236"/>
                <a:gd name="T30" fmla="*/ 0 w 198"/>
                <a:gd name="T31" fmla="*/ 0 h 236"/>
                <a:gd name="T32" fmla="*/ 0 w 198"/>
                <a:gd name="T33" fmla="*/ 0 h 236"/>
                <a:gd name="T34" fmla="*/ 0 w 198"/>
                <a:gd name="T35" fmla="*/ 0 h 236"/>
                <a:gd name="T36" fmla="*/ 0 w 198"/>
                <a:gd name="T37" fmla="*/ 0 h 236"/>
                <a:gd name="T38" fmla="*/ 0 w 198"/>
                <a:gd name="T39" fmla="*/ 0 h 236"/>
                <a:gd name="T40" fmla="*/ 0 w 198"/>
                <a:gd name="T41" fmla="*/ 0 h 236"/>
                <a:gd name="T42" fmla="*/ 0 w 198"/>
                <a:gd name="T43" fmla="*/ 0 h 236"/>
                <a:gd name="T44" fmla="*/ 0 w 198"/>
                <a:gd name="T45" fmla="*/ 0 h 236"/>
                <a:gd name="T46" fmla="*/ 0 w 198"/>
                <a:gd name="T47" fmla="*/ 0 h 236"/>
                <a:gd name="T48" fmla="*/ 0 w 198"/>
                <a:gd name="T49" fmla="*/ 0 h 236"/>
                <a:gd name="T50" fmla="*/ 0 w 198"/>
                <a:gd name="T51" fmla="*/ 0 h 236"/>
                <a:gd name="T52" fmla="*/ 0 w 198"/>
                <a:gd name="T53" fmla="*/ 0 h 236"/>
                <a:gd name="T54" fmla="*/ 0 w 198"/>
                <a:gd name="T55" fmla="*/ 0 h 236"/>
                <a:gd name="T56" fmla="*/ 0 w 198"/>
                <a:gd name="T57" fmla="*/ 0 h 236"/>
                <a:gd name="T58" fmla="*/ 0 w 198"/>
                <a:gd name="T59" fmla="*/ 0 h 236"/>
                <a:gd name="T60" fmla="*/ 0 w 198"/>
                <a:gd name="T61" fmla="*/ 0 h 236"/>
                <a:gd name="T62" fmla="*/ 0 w 198"/>
                <a:gd name="T63" fmla="*/ 0 h 236"/>
                <a:gd name="T64" fmla="*/ 0 w 198"/>
                <a:gd name="T65" fmla="*/ 0 h 236"/>
                <a:gd name="T66" fmla="*/ 0 w 198"/>
                <a:gd name="T67" fmla="*/ 0 h 236"/>
                <a:gd name="T68" fmla="*/ 0 w 198"/>
                <a:gd name="T69" fmla="*/ 0 h 236"/>
                <a:gd name="T70" fmla="*/ 0 w 198"/>
                <a:gd name="T71" fmla="*/ 0 h 236"/>
                <a:gd name="T72" fmla="*/ 0 w 198"/>
                <a:gd name="T73" fmla="*/ 0 h 236"/>
                <a:gd name="T74" fmla="*/ 0 w 198"/>
                <a:gd name="T75" fmla="*/ 0 h 236"/>
                <a:gd name="T76" fmla="*/ 0 w 198"/>
                <a:gd name="T77" fmla="*/ 0 h 236"/>
                <a:gd name="T78" fmla="*/ 0 w 198"/>
                <a:gd name="T79" fmla="*/ 0 h 236"/>
                <a:gd name="T80" fmla="*/ 0 w 198"/>
                <a:gd name="T81" fmla="*/ 0 h 236"/>
                <a:gd name="T82" fmla="*/ 0 w 198"/>
                <a:gd name="T83" fmla="*/ 0 h 236"/>
                <a:gd name="T84" fmla="*/ 0 w 198"/>
                <a:gd name="T85" fmla="*/ 0 h 236"/>
                <a:gd name="T86" fmla="*/ 0 w 198"/>
                <a:gd name="T87" fmla="*/ 0 h 236"/>
                <a:gd name="T88" fmla="*/ 0 w 198"/>
                <a:gd name="T89" fmla="*/ 0 h 236"/>
                <a:gd name="T90" fmla="*/ 0 w 198"/>
                <a:gd name="T91" fmla="*/ 0 h 236"/>
                <a:gd name="T92" fmla="*/ 0 w 198"/>
                <a:gd name="T93" fmla="*/ 0 h 236"/>
                <a:gd name="T94" fmla="*/ 0 w 198"/>
                <a:gd name="T95" fmla="*/ 0 h 236"/>
                <a:gd name="T96" fmla="*/ 0 w 198"/>
                <a:gd name="T97" fmla="*/ 0 h 236"/>
                <a:gd name="T98" fmla="*/ 0 w 198"/>
                <a:gd name="T99" fmla="*/ 0 h 236"/>
                <a:gd name="T100" fmla="*/ 0 w 198"/>
                <a:gd name="T101" fmla="*/ 0 h 236"/>
                <a:gd name="T102" fmla="*/ 0 w 198"/>
                <a:gd name="T103" fmla="*/ 0 h 236"/>
                <a:gd name="T104" fmla="*/ 0 w 198"/>
                <a:gd name="T105" fmla="*/ 0 h 236"/>
                <a:gd name="T106" fmla="*/ 0 w 198"/>
                <a:gd name="T107" fmla="*/ 0 h 236"/>
                <a:gd name="T108" fmla="*/ 0 w 198"/>
                <a:gd name="T109" fmla="*/ 0 h 236"/>
                <a:gd name="T110" fmla="*/ 0 w 198"/>
                <a:gd name="T111" fmla="*/ 0 h 236"/>
                <a:gd name="T112" fmla="*/ 0 w 198"/>
                <a:gd name="T113" fmla="*/ 0 h 236"/>
                <a:gd name="T114" fmla="*/ 0 w 198"/>
                <a:gd name="T115" fmla="*/ 0 h 236"/>
                <a:gd name="T116" fmla="*/ 0 w 198"/>
                <a:gd name="T117" fmla="*/ 0 h 236"/>
                <a:gd name="T118" fmla="*/ 0 w 198"/>
                <a:gd name="T119" fmla="*/ 0 h 236"/>
                <a:gd name="T120" fmla="*/ 0 w 198"/>
                <a:gd name="T121" fmla="*/ 0 h 2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198"/>
                <a:gd name="T184" fmla="*/ 0 h 236"/>
                <a:gd name="T185" fmla="*/ 198 w 198"/>
                <a:gd name="T186" fmla="*/ 236 h 2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198" h="236">
                  <a:moveTo>
                    <a:pt x="73" y="36"/>
                  </a:moveTo>
                  <a:lnTo>
                    <a:pt x="58" y="46"/>
                  </a:lnTo>
                  <a:lnTo>
                    <a:pt x="46" y="58"/>
                  </a:lnTo>
                  <a:lnTo>
                    <a:pt x="33" y="72"/>
                  </a:lnTo>
                  <a:lnTo>
                    <a:pt x="22" y="85"/>
                  </a:lnTo>
                  <a:lnTo>
                    <a:pt x="14" y="100"/>
                  </a:lnTo>
                  <a:lnTo>
                    <a:pt x="7" y="115"/>
                  </a:lnTo>
                  <a:lnTo>
                    <a:pt x="2" y="130"/>
                  </a:lnTo>
                  <a:lnTo>
                    <a:pt x="0" y="146"/>
                  </a:lnTo>
                  <a:lnTo>
                    <a:pt x="2" y="170"/>
                  </a:lnTo>
                  <a:lnTo>
                    <a:pt x="12" y="190"/>
                  </a:lnTo>
                  <a:lnTo>
                    <a:pt x="26" y="207"/>
                  </a:lnTo>
                  <a:lnTo>
                    <a:pt x="43" y="220"/>
                  </a:lnTo>
                  <a:lnTo>
                    <a:pt x="64" y="229"/>
                  </a:lnTo>
                  <a:lnTo>
                    <a:pt x="88" y="235"/>
                  </a:lnTo>
                  <a:lnTo>
                    <a:pt x="110" y="236"/>
                  </a:lnTo>
                  <a:lnTo>
                    <a:pt x="132" y="232"/>
                  </a:lnTo>
                  <a:lnTo>
                    <a:pt x="137" y="232"/>
                  </a:lnTo>
                  <a:lnTo>
                    <a:pt x="142" y="230"/>
                  </a:lnTo>
                  <a:lnTo>
                    <a:pt x="145" y="226"/>
                  </a:lnTo>
                  <a:lnTo>
                    <a:pt x="146" y="221"/>
                  </a:lnTo>
                  <a:lnTo>
                    <a:pt x="145" y="219"/>
                  </a:lnTo>
                  <a:lnTo>
                    <a:pt x="142" y="219"/>
                  </a:lnTo>
                  <a:lnTo>
                    <a:pt x="137" y="217"/>
                  </a:lnTo>
                  <a:lnTo>
                    <a:pt x="131" y="217"/>
                  </a:lnTo>
                  <a:lnTo>
                    <a:pt x="124" y="217"/>
                  </a:lnTo>
                  <a:lnTo>
                    <a:pt x="118" y="217"/>
                  </a:lnTo>
                  <a:lnTo>
                    <a:pt x="112" y="217"/>
                  </a:lnTo>
                  <a:lnTo>
                    <a:pt x="109" y="217"/>
                  </a:lnTo>
                  <a:lnTo>
                    <a:pt x="97" y="216"/>
                  </a:lnTo>
                  <a:lnTo>
                    <a:pt x="87" y="215"/>
                  </a:lnTo>
                  <a:lnTo>
                    <a:pt x="75" y="214"/>
                  </a:lnTo>
                  <a:lnTo>
                    <a:pt x="63" y="211"/>
                  </a:lnTo>
                  <a:lnTo>
                    <a:pt x="51" y="207"/>
                  </a:lnTo>
                  <a:lnTo>
                    <a:pt x="40" y="199"/>
                  </a:lnTo>
                  <a:lnTo>
                    <a:pt x="29" y="189"/>
                  </a:lnTo>
                  <a:lnTo>
                    <a:pt x="17" y="174"/>
                  </a:lnTo>
                  <a:lnTo>
                    <a:pt x="15" y="157"/>
                  </a:lnTo>
                  <a:lnTo>
                    <a:pt x="16" y="141"/>
                  </a:lnTo>
                  <a:lnTo>
                    <a:pt x="21" y="124"/>
                  </a:lnTo>
                  <a:lnTo>
                    <a:pt x="28" y="109"/>
                  </a:lnTo>
                  <a:lnTo>
                    <a:pt x="39" y="96"/>
                  </a:lnTo>
                  <a:lnTo>
                    <a:pt x="50" y="82"/>
                  </a:lnTo>
                  <a:lnTo>
                    <a:pt x="63" y="70"/>
                  </a:lnTo>
                  <a:lnTo>
                    <a:pt x="78" y="59"/>
                  </a:lnTo>
                  <a:lnTo>
                    <a:pt x="94" y="49"/>
                  </a:lnTo>
                  <a:lnTo>
                    <a:pt x="110" y="39"/>
                  </a:lnTo>
                  <a:lnTo>
                    <a:pt x="126" y="31"/>
                  </a:lnTo>
                  <a:lnTo>
                    <a:pt x="142" y="24"/>
                  </a:lnTo>
                  <a:lnTo>
                    <a:pt x="158" y="19"/>
                  </a:lnTo>
                  <a:lnTo>
                    <a:pt x="172" y="13"/>
                  </a:lnTo>
                  <a:lnTo>
                    <a:pt x="186" y="10"/>
                  </a:lnTo>
                  <a:lnTo>
                    <a:pt x="198" y="7"/>
                  </a:lnTo>
                  <a:lnTo>
                    <a:pt x="190" y="3"/>
                  </a:lnTo>
                  <a:lnTo>
                    <a:pt x="177" y="0"/>
                  </a:lnTo>
                  <a:lnTo>
                    <a:pt x="162" y="3"/>
                  </a:lnTo>
                  <a:lnTo>
                    <a:pt x="144" y="6"/>
                  </a:lnTo>
                  <a:lnTo>
                    <a:pt x="124" y="12"/>
                  </a:lnTo>
                  <a:lnTo>
                    <a:pt x="105" y="19"/>
                  </a:lnTo>
                  <a:lnTo>
                    <a:pt x="88" y="28"/>
                  </a:lnTo>
                  <a:lnTo>
                    <a:pt x="73" y="36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3236" name="Freeform 316"/>
            <p:cNvSpPr>
              <a:spLocks/>
            </p:cNvSpPr>
            <p:nvPr/>
          </p:nvSpPr>
          <p:spPr bwMode="auto">
            <a:xfrm>
              <a:off x="4386" y="3145"/>
              <a:ext cx="22" cy="30"/>
            </a:xfrm>
            <a:custGeom>
              <a:avLst/>
              <a:gdLst>
                <a:gd name="T0" fmla="*/ 0 w 128"/>
                <a:gd name="T1" fmla="*/ 0 h 183"/>
                <a:gd name="T2" fmla="*/ 0 w 128"/>
                <a:gd name="T3" fmla="*/ 0 h 183"/>
                <a:gd name="T4" fmla="*/ 0 w 128"/>
                <a:gd name="T5" fmla="*/ 0 h 183"/>
                <a:gd name="T6" fmla="*/ 0 w 128"/>
                <a:gd name="T7" fmla="*/ 0 h 183"/>
                <a:gd name="T8" fmla="*/ 0 w 128"/>
                <a:gd name="T9" fmla="*/ 0 h 183"/>
                <a:gd name="T10" fmla="*/ 0 w 128"/>
                <a:gd name="T11" fmla="*/ 0 h 183"/>
                <a:gd name="T12" fmla="*/ 0 w 128"/>
                <a:gd name="T13" fmla="*/ 0 h 183"/>
                <a:gd name="T14" fmla="*/ 0 w 128"/>
                <a:gd name="T15" fmla="*/ 0 h 183"/>
                <a:gd name="T16" fmla="*/ 0 w 128"/>
                <a:gd name="T17" fmla="*/ 0 h 183"/>
                <a:gd name="T18" fmla="*/ 0 w 128"/>
                <a:gd name="T19" fmla="*/ 0 h 183"/>
                <a:gd name="T20" fmla="*/ 0 w 128"/>
                <a:gd name="T21" fmla="*/ 0 h 183"/>
                <a:gd name="T22" fmla="*/ 0 w 128"/>
                <a:gd name="T23" fmla="*/ 0 h 183"/>
                <a:gd name="T24" fmla="*/ 0 w 128"/>
                <a:gd name="T25" fmla="*/ 0 h 183"/>
                <a:gd name="T26" fmla="*/ 0 w 128"/>
                <a:gd name="T27" fmla="*/ 0 h 183"/>
                <a:gd name="T28" fmla="*/ 0 w 128"/>
                <a:gd name="T29" fmla="*/ 0 h 183"/>
                <a:gd name="T30" fmla="*/ 0 w 128"/>
                <a:gd name="T31" fmla="*/ 0 h 183"/>
                <a:gd name="T32" fmla="*/ 0 w 128"/>
                <a:gd name="T33" fmla="*/ 0 h 183"/>
                <a:gd name="T34" fmla="*/ 0 w 128"/>
                <a:gd name="T35" fmla="*/ 0 h 183"/>
                <a:gd name="T36" fmla="*/ 0 w 128"/>
                <a:gd name="T37" fmla="*/ 0 h 183"/>
                <a:gd name="T38" fmla="*/ 0 w 128"/>
                <a:gd name="T39" fmla="*/ 0 h 183"/>
                <a:gd name="T40" fmla="*/ 0 w 128"/>
                <a:gd name="T41" fmla="*/ 0 h 183"/>
                <a:gd name="T42" fmla="*/ 0 w 128"/>
                <a:gd name="T43" fmla="*/ 0 h 183"/>
                <a:gd name="T44" fmla="*/ 0 w 128"/>
                <a:gd name="T45" fmla="*/ 0 h 183"/>
                <a:gd name="T46" fmla="*/ 0 w 128"/>
                <a:gd name="T47" fmla="*/ 0 h 183"/>
                <a:gd name="T48" fmla="*/ 0 w 128"/>
                <a:gd name="T49" fmla="*/ 0 h 183"/>
                <a:gd name="T50" fmla="*/ 0 w 128"/>
                <a:gd name="T51" fmla="*/ 0 h 183"/>
                <a:gd name="T52" fmla="*/ 0 w 128"/>
                <a:gd name="T53" fmla="*/ 0 h 183"/>
                <a:gd name="T54" fmla="*/ 0 w 128"/>
                <a:gd name="T55" fmla="*/ 0 h 183"/>
                <a:gd name="T56" fmla="*/ 0 w 128"/>
                <a:gd name="T57" fmla="*/ 0 h 183"/>
                <a:gd name="T58" fmla="*/ 0 w 128"/>
                <a:gd name="T59" fmla="*/ 0 h 183"/>
                <a:gd name="T60" fmla="*/ 0 w 128"/>
                <a:gd name="T61" fmla="*/ 0 h 183"/>
                <a:gd name="T62" fmla="*/ 0 w 128"/>
                <a:gd name="T63" fmla="*/ 0 h 183"/>
                <a:gd name="T64" fmla="*/ 0 w 128"/>
                <a:gd name="T65" fmla="*/ 0 h 183"/>
                <a:gd name="T66" fmla="*/ 0 w 128"/>
                <a:gd name="T67" fmla="*/ 0 h 183"/>
                <a:gd name="T68" fmla="*/ 0 w 128"/>
                <a:gd name="T69" fmla="*/ 0 h 183"/>
                <a:gd name="T70" fmla="*/ 0 w 128"/>
                <a:gd name="T71" fmla="*/ 0 h 183"/>
                <a:gd name="T72" fmla="*/ 0 w 128"/>
                <a:gd name="T73" fmla="*/ 0 h 183"/>
                <a:gd name="T74" fmla="*/ 0 w 128"/>
                <a:gd name="T75" fmla="*/ 0 h 183"/>
                <a:gd name="T76" fmla="*/ 0 w 128"/>
                <a:gd name="T77" fmla="*/ 0 h 183"/>
                <a:gd name="T78" fmla="*/ 0 w 128"/>
                <a:gd name="T79" fmla="*/ 0 h 183"/>
                <a:gd name="T80" fmla="*/ 0 w 128"/>
                <a:gd name="T81" fmla="*/ 0 h 183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128"/>
                <a:gd name="T124" fmla="*/ 0 h 183"/>
                <a:gd name="T125" fmla="*/ 128 w 128"/>
                <a:gd name="T126" fmla="*/ 183 h 183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128" h="183">
                  <a:moveTo>
                    <a:pt x="108" y="61"/>
                  </a:moveTo>
                  <a:lnTo>
                    <a:pt x="111" y="80"/>
                  </a:lnTo>
                  <a:lnTo>
                    <a:pt x="109" y="97"/>
                  </a:lnTo>
                  <a:lnTo>
                    <a:pt x="101" y="110"/>
                  </a:lnTo>
                  <a:lnTo>
                    <a:pt x="89" y="123"/>
                  </a:lnTo>
                  <a:lnTo>
                    <a:pt x="75" y="134"/>
                  </a:lnTo>
                  <a:lnTo>
                    <a:pt x="60" y="145"/>
                  </a:lnTo>
                  <a:lnTo>
                    <a:pt x="43" y="156"/>
                  </a:lnTo>
                  <a:lnTo>
                    <a:pt x="29" y="167"/>
                  </a:lnTo>
                  <a:lnTo>
                    <a:pt x="27" y="170"/>
                  </a:lnTo>
                  <a:lnTo>
                    <a:pt x="26" y="172"/>
                  </a:lnTo>
                  <a:lnTo>
                    <a:pt x="26" y="176"/>
                  </a:lnTo>
                  <a:lnTo>
                    <a:pt x="28" y="179"/>
                  </a:lnTo>
                  <a:lnTo>
                    <a:pt x="30" y="182"/>
                  </a:lnTo>
                  <a:lnTo>
                    <a:pt x="34" y="183"/>
                  </a:lnTo>
                  <a:lnTo>
                    <a:pt x="37" y="183"/>
                  </a:lnTo>
                  <a:lnTo>
                    <a:pt x="41" y="182"/>
                  </a:lnTo>
                  <a:lnTo>
                    <a:pt x="58" y="171"/>
                  </a:lnTo>
                  <a:lnTo>
                    <a:pt x="76" y="160"/>
                  </a:lnTo>
                  <a:lnTo>
                    <a:pt x="92" y="147"/>
                  </a:lnTo>
                  <a:lnTo>
                    <a:pt x="108" y="132"/>
                  </a:lnTo>
                  <a:lnTo>
                    <a:pt x="118" y="116"/>
                  </a:lnTo>
                  <a:lnTo>
                    <a:pt x="125" y="98"/>
                  </a:lnTo>
                  <a:lnTo>
                    <a:pt x="128" y="78"/>
                  </a:lnTo>
                  <a:lnTo>
                    <a:pt x="123" y="58"/>
                  </a:lnTo>
                  <a:lnTo>
                    <a:pt x="112" y="41"/>
                  </a:lnTo>
                  <a:lnTo>
                    <a:pt x="98" y="28"/>
                  </a:lnTo>
                  <a:lnTo>
                    <a:pt x="80" y="16"/>
                  </a:lnTo>
                  <a:lnTo>
                    <a:pt x="61" y="8"/>
                  </a:lnTo>
                  <a:lnTo>
                    <a:pt x="41" y="2"/>
                  </a:lnTo>
                  <a:lnTo>
                    <a:pt x="23" y="0"/>
                  </a:lnTo>
                  <a:lnTo>
                    <a:pt x="9" y="1"/>
                  </a:lnTo>
                  <a:lnTo>
                    <a:pt x="0" y="6"/>
                  </a:lnTo>
                  <a:lnTo>
                    <a:pt x="16" y="10"/>
                  </a:lnTo>
                  <a:lnTo>
                    <a:pt x="33" y="14"/>
                  </a:lnTo>
                  <a:lnTo>
                    <a:pt x="48" y="17"/>
                  </a:lnTo>
                  <a:lnTo>
                    <a:pt x="63" y="22"/>
                  </a:lnTo>
                  <a:lnTo>
                    <a:pt x="77" y="28"/>
                  </a:lnTo>
                  <a:lnTo>
                    <a:pt x="90" y="36"/>
                  </a:lnTo>
                  <a:lnTo>
                    <a:pt x="101" y="46"/>
                  </a:lnTo>
                  <a:lnTo>
                    <a:pt x="108" y="61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3237" name="Freeform 317"/>
            <p:cNvSpPr>
              <a:spLocks/>
            </p:cNvSpPr>
            <p:nvPr/>
          </p:nvSpPr>
          <p:spPr bwMode="auto">
            <a:xfrm>
              <a:off x="4309" y="3138"/>
              <a:ext cx="53" cy="63"/>
            </a:xfrm>
            <a:custGeom>
              <a:avLst/>
              <a:gdLst>
                <a:gd name="T0" fmla="*/ 0 w 323"/>
                <a:gd name="T1" fmla="*/ 0 h 379"/>
                <a:gd name="T2" fmla="*/ 0 w 323"/>
                <a:gd name="T3" fmla="*/ 0 h 379"/>
                <a:gd name="T4" fmla="*/ 0 w 323"/>
                <a:gd name="T5" fmla="*/ 0 h 379"/>
                <a:gd name="T6" fmla="*/ 0 w 323"/>
                <a:gd name="T7" fmla="*/ 0 h 379"/>
                <a:gd name="T8" fmla="*/ 0 w 323"/>
                <a:gd name="T9" fmla="*/ 0 h 379"/>
                <a:gd name="T10" fmla="*/ 0 w 323"/>
                <a:gd name="T11" fmla="*/ 0 h 379"/>
                <a:gd name="T12" fmla="*/ 0 w 323"/>
                <a:gd name="T13" fmla="*/ 0 h 379"/>
                <a:gd name="T14" fmla="*/ 0 w 323"/>
                <a:gd name="T15" fmla="*/ 0 h 379"/>
                <a:gd name="T16" fmla="*/ 0 w 323"/>
                <a:gd name="T17" fmla="*/ 0 h 379"/>
                <a:gd name="T18" fmla="*/ 0 w 323"/>
                <a:gd name="T19" fmla="*/ 0 h 379"/>
                <a:gd name="T20" fmla="*/ 0 w 323"/>
                <a:gd name="T21" fmla="*/ 0 h 379"/>
                <a:gd name="T22" fmla="*/ 0 w 323"/>
                <a:gd name="T23" fmla="*/ 0 h 379"/>
                <a:gd name="T24" fmla="*/ 0 w 323"/>
                <a:gd name="T25" fmla="*/ 0 h 379"/>
                <a:gd name="T26" fmla="*/ 0 w 323"/>
                <a:gd name="T27" fmla="*/ 0 h 379"/>
                <a:gd name="T28" fmla="*/ 0 w 323"/>
                <a:gd name="T29" fmla="*/ 0 h 379"/>
                <a:gd name="T30" fmla="*/ 0 w 323"/>
                <a:gd name="T31" fmla="*/ 0 h 379"/>
                <a:gd name="T32" fmla="*/ 0 w 323"/>
                <a:gd name="T33" fmla="*/ 0 h 379"/>
                <a:gd name="T34" fmla="*/ 0 w 323"/>
                <a:gd name="T35" fmla="*/ 0 h 379"/>
                <a:gd name="T36" fmla="*/ 0 w 323"/>
                <a:gd name="T37" fmla="*/ 0 h 379"/>
                <a:gd name="T38" fmla="*/ 0 w 323"/>
                <a:gd name="T39" fmla="*/ 0 h 379"/>
                <a:gd name="T40" fmla="*/ 0 w 323"/>
                <a:gd name="T41" fmla="*/ 0 h 379"/>
                <a:gd name="T42" fmla="*/ 0 w 323"/>
                <a:gd name="T43" fmla="*/ 0 h 379"/>
                <a:gd name="T44" fmla="*/ 0 w 323"/>
                <a:gd name="T45" fmla="*/ 0 h 379"/>
                <a:gd name="T46" fmla="*/ 0 w 323"/>
                <a:gd name="T47" fmla="*/ 0 h 379"/>
                <a:gd name="T48" fmla="*/ 0 w 323"/>
                <a:gd name="T49" fmla="*/ 0 h 379"/>
                <a:gd name="T50" fmla="*/ 0 w 323"/>
                <a:gd name="T51" fmla="*/ 0 h 379"/>
                <a:gd name="T52" fmla="*/ 0 w 323"/>
                <a:gd name="T53" fmla="*/ 0 h 379"/>
                <a:gd name="T54" fmla="*/ 0 w 323"/>
                <a:gd name="T55" fmla="*/ 0 h 379"/>
                <a:gd name="T56" fmla="*/ 0 w 323"/>
                <a:gd name="T57" fmla="*/ 0 h 379"/>
                <a:gd name="T58" fmla="*/ 0 w 323"/>
                <a:gd name="T59" fmla="*/ 0 h 379"/>
                <a:gd name="T60" fmla="*/ 0 w 323"/>
                <a:gd name="T61" fmla="*/ 0 h 379"/>
                <a:gd name="T62" fmla="*/ 0 w 323"/>
                <a:gd name="T63" fmla="*/ 0 h 379"/>
                <a:gd name="T64" fmla="*/ 0 w 323"/>
                <a:gd name="T65" fmla="*/ 0 h 379"/>
                <a:gd name="T66" fmla="*/ 0 w 323"/>
                <a:gd name="T67" fmla="*/ 0 h 379"/>
                <a:gd name="T68" fmla="*/ 0 w 323"/>
                <a:gd name="T69" fmla="*/ 0 h 379"/>
                <a:gd name="T70" fmla="*/ 0 w 323"/>
                <a:gd name="T71" fmla="*/ 0 h 379"/>
                <a:gd name="T72" fmla="*/ 0 w 323"/>
                <a:gd name="T73" fmla="*/ 0 h 379"/>
                <a:gd name="T74" fmla="*/ 0 w 323"/>
                <a:gd name="T75" fmla="*/ 0 h 379"/>
                <a:gd name="T76" fmla="*/ 0 w 323"/>
                <a:gd name="T77" fmla="*/ 0 h 379"/>
                <a:gd name="T78" fmla="*/ 0 w 323"/>
                <a:gd name="T79" fmla="*/ 0 h 379"/>
                <a:gd name="T80" fmla="*/ 0 w 323"/>
                <a:gd name="T81" fmla="*/ 0 h 379"/>
                <a:gd name="T82" fmla="*/ 0 w 323"/>
                <a:gd name="T83" fmla="*/ 0 h 379"/>
                <a:gd name="T84" fmla="*/ 0 w 323"/>
                <a:gd name="T85" fmla="*/ 0 h 379"/>
                <a:gd name="T86" fmla="*/ 0 w 323"/>
                <a:gd name="T87" fmla="*/ 0 h 379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323"/>
                <a:gd name="T133" fmla="*/ 0 h 379"/>
                <a:gd name="T134" fmla="*/ 323 w 323"/>
                <a:gd name="T135" fmla="*/ 379 h 379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323" h="379">
                  <a:moveTo>
                    <a:pt x="126" y="50"/>
                  </a:moveTo>
                  <a:lnTo>
                    <a:pt x="101" y="70"/>
                  </a:lnTo>
                  <a:lnTo>
                    <a:pt x="76" y="92"/>
                  </a:lnTo>
                  <a:lnTo>
                    <a:pt x="54" y="115"/>
                  </a:lnTo>
                  <a:lnTo>
                    <a:pt x="34" y="140"/>
                  </a:lnTo>
                  <a:lnTo>
                    <a:pt x="18" y="167"/>
                  </a:lnTo>
                  <a:lnTo>
                    <a:pt x="6" y="196"/>
                  </a:lnTo>
                  <a:lnTo>
                    <a:pt x="0" y="227"/>
                  </a:lnTo>
                  <a:lnTo>
                    <a:pt x="1" y="259"/>
                  </a:lnTo>
                  <a:lnTo>
                    <a:pt x="4" y="267"/>
                  </a:lnTo>
                  <a:lnTo>
                    <a:pt x="7" y="277"/>
                  </a:lnTo>
                  <a:lnTo>
                    <a:pt x="11" y="283"/>
                  </a:lnTo>
                  <a:lnTo>
                    <a:pt x="15" y="291"/>
                  </a:lnTo>
                  <a:lnTo>
                    <a:pt x="21" y="298"/>
                  </a:lnTo>
                  <a:lnTo>
                    <a:pt x="27" y="305"/>
                  </a:lnTo>
                  <a:lnTo>
                    <a:pt x="34" y="311"/>
                  </a:lnTo>
                  <a:lnTo>
                    <a:pt x="41" y="316"/>
                  </a:lnTo>
                  <a:lnTo>
                    <a:pt x="57" y="325"/>
                  </a:lnTo>
                  <a:lnTo>
                    <a:pt x="72" y="333"/>
                  </a:lnTo>
                  <a:lnTo>
                    <a:pt x="87" y="340"/>
                  </a:lnTo>
                  <a:lnTo>
                    <a:pt x="103" y="345"/>
                  </a:lnTo>
                  <a:lnTo>
                    <a:pt x="120" y="351"/>
                  </a:lnTo>
                  <a:lnTo>
                    <a:pt x="136" y="356"/>
                  </a:lnTo>
                  <a:lnTo>
                    <a:pt x="153" y="360"/>
                  </a:lnTo>
                  <a:lnTo>
                    <a:pt x="169" y="364"/>
                  </a:lnTo>
                  <a:lnTo>
                    <a:pt x="187" y="367"/>
                  </a:lnTo>
                  <a:lnTo>
                    <a:pt x="204" y="370"/>
                  </a:lnTo>
                  <a:lnTo>
                    <a:pt x="221" y="372"/>
                  </a:lnTo>
                  <a:lnTo>
                    <a:pt x="238" y="374"/>
                  </a:lnTo>
                  <a:lnTo>
                    <a:pt x="256" y="375"/>
                  </a:lnTo>
                  <a:lnTo>
                    <a:pt x="273" y="376"/>
                  </a:lnTo>
                  <a:lnTo>
                    <a:pt x="290" y="378"/>
                  </a:lnTo>
                  <a:lnTo>
                    <a:pt x="307" y="379"/>
                  </a:lnTo>
                  <a:lnTo>
                    <a:pt x="312" y="379"/>
                  </a:lnTo>
                  <a:lnTo>
                    <a:pt x="317" y="375"/>
                  </a:lnTo>
                  <a:lnTo>
                    <a:pt x="320" y="372"/>
                  </a:lnTo>
                  <a:lnTo>
                    <a:pt x="323" y="366"/>
                  </a:lnTo>
                  <a:lnTo>
                    <a:pt x="323" y="360"/>
                  </a:lnTo>
                  <a:lnTo>
                    <a:pt x="320" y="356"/>
                  </a:lnTo>
                  <a:lnTo>
                    <a:pt x="316" y="352"/>
                  </a:lnTo>
                  <a:lnTo>
                    <a:pt x="311" y="351"/>
                  </a:lnTo>
                  <a:lnTo>
                    <a:pt x="295" y="351"/>
                  </a:lnTo>
                  <a:lnTo>
                    <a:pt x="279" y="351"/>
                  </a:lnTo>
                  <a:lnTo>
                    <a:pt x="263" y="350"/>
                  </a:lnTo>
                  <a:lnTo>
                    <a:pt x="248" y="349"/>
                  </a:lnTo>
                  <a:lnTo>
                    <a:pt x="231" y="348"/>
                  </a:lnTo>
                  <a:lnTo>
                    <a:pt x="215" y="345"/>
                  </a:lnTo>
                  <a:lnTo>
                    <a:pt x="200" y="343"/>
                  </a:lnTo>
                  <a:lnTo>
                    <a:pt x="183" y="341"/>
                  </a:lnTo>
                  <a:lnTo>
                    <a:pt x="168" y="337"/>
                  </a:lnTo>
                  <a:lnTo>
                    <a:pt x="151" y="334"/>
                  </a:lnTo>
                  <a:lnTo>
                    <a:pt x="136" y="329"/>
                  </a:lnTo>
                  <a:lnTo>
                    <a:pt x="121" y="325"/>
                  </a:lnTo>
                  <a:lnTo>
                    <a:pt x="106" y="320"/>
                  </a:lnTo>
                  <a:lnTo>
                    <a:pt x="92" y="313"/>
                  </a:lnTo>
                  <a:lnTo>
                    <a:pt x="76" y="306"/>
                  </a:lnTo>
                  <a:lnTo>
                    <a:pt x="62" y="300"/>
                  </a:lnTo>
                  <a:lnTo>
                    <a:pt x="51" y="291"/>
                  </a:lnTo>
                  <a:lnTo>
                    <a:pt x="41" y="280"/>
                  </a:lnTo>
                  <a:lnTo>
                    <a:pt x="35" y="269"/>
                  </a:lnTo>
                  <a:lnTo>
                    <a:pt x="31" y="255"/>
                  </a:lnTo>
                  <a:lnTo>
                    <a:pt x="31" y="239"/>
                  </a:lnTo>
                  <a:lnTo>
                    <a:pt x="33" y="218"/>
                  </a:lnTo>
                  <a:lnTo>
                    <a:pt x="38" y="197"/>
                  </a:lnTo>
                  <a:lnTo>
                    <a:pt x="42" y="182"/>
                  </a:lnTo>
                  <a:lnTo>
                    <a:pt x="51" y="165"/>
                  </a:lnTo>
                  <a:lnTo>
                    <a:pt x="60" y="150"/>
                  </a:lnTo>
                  <a:lnTo>
                    <a:pt x="68" y="136"/>
                  </a:lnTo>
                  <a:lnTo>
                    <a:pt x="79" y="124"/>
                  </a:lnTo>
                  <a:lnTo>
                    <a:pt x="89" y="111"/>
                  </a:lnTo>
                  <a:lnTo>
                    <a:pt x="101" y="100"/>
                  </a:lnTo>
                  <a:lnTo>
                    <a:pt x="114" y="88"/>
                  </a:lnTo>
                  <a:lnTo>
                    <a:pt x="129" y="76"/>
                  </a:lnTo>
                  <a:lnTo>
                    <a:pt x="144" y="64"/>
                  </a:lnTo>
                  <a:lnTo>
                    <a:pt x="162" y="53"/>
                  </a:lnTo>
                  <a:lnTo>
                    <a:pt x="181" y="41"/>
                  </a:lnTo>
                  <a:lnTo>
                    <a:pt x="201" y="31"/>
                  </a:lnTo>
                  <a:lnTo>
                    <a:pt x="219" y="22"/>
                  </a:lnTo>
                  <a:lnTo>
                    <a:pt x="237" y="14"/>
                  </a:lnTo>
                  <a:lnTo>
                    <a:pt x="253" y="7"/>
                  </a:lnTo>
                  <a:lnTo>
                    <a:pt x="268" y="1"/>
                  </a:lnTo>
                  <a:lnTo>
                    <a:pt x="255" y="0"/>
                  </a:lnTo>
                  <a:lnTo>
                    <a:pt x="238" y="1"/>
                  </a:lnTo>
                  <a:lnTo>
                    <a:pt x="221" y="5"/>
                  </a:lnTo>
                  <a:lnTo>
                    <a:pt x="201" y="11"/>
                  </a:lnTo>
                  <a:lnTo>
                    <a:pt x="181" y="19"/>
                  </a:lnTo>
                  <a:lnTo>
                    <a:pt x="161" y="28"/>
                  </a:lnTo>
                  <a:lnTo>
                    <a:pt x="142" y="39"/>
                  </a:lnTo>
                  <a:lnTo>
                    <a:pt x="126" y="50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3238" name="Freeform 318"/>
            <p:cNvSpPr>
              <a:spLocks/>
            </p:cNvSpPr>
            <p:nvPr/>
          </p:nvSpPr>
          <p:spPr bwMode="auto">
            <a:xfrm>
              <a:off x="4384" y="3136"/>
              <a:ext cx="47" cy="42"/>
            </a:xfrm>
            <a:custGeom>
              <a:avLst/>
              <a:gdLst>
                <a:gd name="T0" fmla="*/ 0 w 282"/>
                <a:gd name="T1" fmla="*/ 0 h 253"/>
                <a:gd name="T2" fmla="*/ 0 w 282"/>
                <a:gd name="T3" fmla="*/ 0 h 253"/>
                <a:gd name="T4" fmla="*/ 0 w 282"/>
                <a:gd name="T5" fmla="*/ 0 h 253"/>
                <a:gd name="T6" fmla="*/ 0 w 282"/>
                <a:gd name="T7" fmla="*/ 0 h 253"/>
                <a:gd name="T8" fmla="*/ 0 w 282"/>
                <a:gd name="T9" fmla="*/ 0 h 253"/>
                <a:gd name="T10" fmla="*/ 0 w 282"/>
                <a:gd name="T11" fmla="*/ 0 h 253"/>
                <a:gd name="T12" fmla="*/ 0 w 282"/>
                <a:gd name="T13" fmla="*/ 0 h 253"/>
                <a:gd name="T14" fmla="*/ 0 w 282"/>
                <a:gd name="T15" fmla="*/ 0 h 253"/>
                <a:gd name="T16" fmla="*/ 0 w 282"/>
                <a:gd name="T17" fmla="*/ 0 h 253"/>
                <a:gd name="T18" fmla="*/ 0 w 282"/>
                <a:gd name="T19" fmla="*/ 0 h 253"/>
                <a:gd name="T20" fmla="*/ 0 w 282"/>
                <a:gd name="T21" fmla="*/ 0 h 253"/>
                <a:gd name="T22" fmla="*/ 0 w 282"/>
                <a:gd name="T23" fmla="*/ 0 h 253"/>
                <a:gd name="T24" fmla="*/ 0 w 282"/>
                <a:gd name="T25" fmla="*/ 0 h 253"/>
                <a:gd name="T26" fmla="*/ 0 w 282"/>
                <a:gd name="T27" fmla="*/ 0 h 253"/>
                <a:gd name="T28" fmla="*/ 0 w 282"/>
                <a:gd name="T29" fmla="*/ 0 h 253"/>
                <a:gd name="T30" fmla="*/ 0 w 282"/>
                <a:gd name="T31" fmla="*/ 0 h 253"/>
                <a:gd name="T32" fmla="*/ 0 w 282"/>
                <a:gd name="T33" fmla="*/ 0 h 253"/>
                <a:gd name="T34" fmla="*/ 0 w 282"/>
                <a:gd name="T35" fmla="*/ 0 h 253"/>
                <a:gd name="T36" fmla="*/ 0 w 282"/>
                <a:gd name="T37" fmla="*/ 0 h 253"/>
                <a:gd name="T38" fmla="*/ 0 w 282"/>
                <a:gd name="T39" fmla="*/ 0 h 253"/>
                <a:gd name="T40" fmla="*/ 0 w 282"/>
                <a:gd name="T41" fmla="*/ 0 h 253"/>
                <a:gd name="T42" fmla="*/ 0 w 282"/>
                <a:gd name="T43" fmla="*/ 0 h 253"/>
                <a:gd name="T44" fmla="*/ 0 w 282"/>
                <a:gd name="T45" fmla="*/ 0 h 253"/>
                <a:gd name="T46" fmla="*/ 0 w 282"/>
                <a:gd name="T47" fmla="*/ 0 h 253"/>
                <a:gd name="T48" fmla="*/ 0 w 282"/>
                <a:gd name="T49" fmla="*/ 0 h 253"/>
                <a:gd name="T50" fmla="*/ 0 w 282"/>
                <a:gd name="T51" fmla="*/ 0 h 253"/>
                <a:gd name="T52" fmla="*/ 0 w 282"/>
                <a:gd name="T53" fmla="*/ 0 h 253"/>
                <a:gd name="T54" fmla="*/ 0 w 282"/>
                <a:gd name="T55" fmla="*/ 0 h 253"/>
                <a:gd name="T56" fmla="*/ 0 w 282"/>
                <a:gd name="T57" fmla="*/ 0 h 253"/>
                <a:gd name="T58" fmla="*/ 0 w 282"/>
                <a:gd name="T59" fmla="*/ 0 h 253"/>
                <a:gd name="T60" fmla="*/ 0 w 282"/>
                <a:gd name="T61" fmla="*/ 0 h 253"/>
                <a:gd name="T62" fmla="*/ 0 w 282"/>
                <a:gd name="T63" fmla="*/ 0 h 253"/>
                <a:gd name="T64" fmla="*/ 0 w 282"/>
                <a:gd name="T65" fmla="*/ 0 h 253"/>
                <a:gd name="T66" fmla="*/ 0 w 282"/>
                <a:gd name="T67" fmla="*/ 0 h 253"/>
                <a:gd name="T68" fmla="*/ 0 w 282"/>
                <a:gd name="T69" fmla="*/ 0 h 253"/>
                <a:gd name="T70" fmla="*/ 0 w 282"/>
                <a:gd name="T71" fmla="*/ 0 h 253"/>
                <a:gd name="T72" fmla="*/ 0 w 282"/>
                <a:gd name="T73" fmla="*/ 0 h 253"/>
                <a:gd name="T74" fmla="*/ 0 w 282"/>
                <a:gd name="T75" fmla="*/ 0 h 253"/>
                <a:gd name="T76" fmla="*/ 0 w 282"/>
                <a:gd name="T77" fmla="*/ 0 h 253"/>
                <a:gd name="T78" fmla="*/ 0 w 282"/>
                <a:gd name="T79" fmla="*/ 0 h 253"/>
                <a:gd name="T80" fmla="*/ 0 w 282"/>
                <a:gd name="T81" fmla="*/ 0 h 253"/>
                <a:gd name="T82" fmla="*/ 0 w 282"/>
                <a:gd name="T83" fmla="*/ 0 h 253"/>
                <a:gd name="T84" fmla="*/ 0 w 282"/>
                <a:gd name="T85" fmla="*/ 0 h 253"/>
                <a:gd name="T86" fmla="*/ 0 w 282"/>
                <a:gd name="T87" fmla="*/ 0 h 253"/>
                <a:gd name="T88" fmla="*/ 0 w 282"/>
                <a:gd name="T89" fmla="*/ 0 h 253"/>
                <a:gd name="T90" fmla="*/ 0 w 282"/>
                <a:gd name="T91" fmla="*/ 0 h 253"/>
                <a:gd name="T92" fmla="*/ 0 w 282"/>
                <a:gd name="T93" fmla="*/ 0 h 253"/>
                <a:gd name="T94" fmla="*/ 0 w 282"/>
                <a:gd name="T95" fmla="*/ 0 h 253"/>
                <a:gd name="T96" fmla="*/ 0 w 282"/>
                <a:gd name="T97" fmla="*/ 0 h 253"/>
                <a:gd name="T98" fmla="*/ 0 w 282"/>
                <a:gd name="T99" fmla="*/ 0 h 253"/>
                <a:gd name="T100" fmla="*/ 0 w 282"/>
                <a:gd name="T101" fmla="*/ 0 h 253"/>
                <a:gd name="T102" fmla="*/ 0 w 282"/>
                <a:gd name="T103" fmla="*/ 0 h 253"/>
                <a:gd name="T104" fmla="*/ 0 w 282"/>
                <a:gd name="T105" fmla="*/ 0 h 253"/>
                <a:gd name="T106" fmla="*/ 0 w 282"/>
                <a:gd name="T107" fmla="*/ 0 h 253"/>
                <a:gd name="T108" fmla="*/ 0 w 282"/>
                <a:gd name="T109" fmla="*/ 0 h 253"/>
                <a:gd name="T110" fmla="*/ 0 w 282"/>
                <a:gd name="T111" fmla="*/ 0 h 253"/>
                <a:gd name="T112" fmla="*/ 0 w 282"/>
                <a:gd name="T113" fmla="*/ 0 h 253"/>
                <a:gd name="T114" fmla="*/ 0 w 282"/>
                <a:gd name="T115" fmla="*/ 0 h 253"/>
                <a:gd name="T116" fmla="*/ 0 w 282"/>
                <a:gd name="T117" fmla="*/ 0 h 253"/>
                <a:gd name="T118" fmla="*/ 0 w 282"/>
                <a:gd name="T119" fmla="*/ 0 h 253"/>
                <a:gd name="T120" fmla="*/ 0 w 282"/>
                <a:gd name="T121" fmla="*/ 0 h 253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282"/>
                <a:gd name="T184" fmla="*/ 0 h 253"/>
                <a:gd name="T185" fmla="*/ 282 w 282"/>
                <a:gd name="T186" fmla="*/ 253 h 253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282" h="253">
                  <a:moveTo>
                    <a:pt x="235" y="78"/>
                  </a:moveTo>
                  <a:lnTo>
                    <a:pt x="248" y="92"/>
                  </a:lnTo>
                  <a:lnTo>
                    <a:pt x="255" y="108"/>
                  </a:lnTo>
                  <a:lnTo>
                    <a:pt x="259" y="125"/>
                  </a:lnTo>
                  <a:lnTo>
                    <a:pt x="259" y="144"/>
                  </a:lnTo>
                  <a:lnTo>
                    <a:pt x="257" y="159"/>
                  </a:lnTo>
                  <a:lnTo>
                    <a:pt x="252" y="171"/>
                  </a:lnTo>
                  <a:lnTo>
                    <a:pt x="244" y="184"/>
                  </a:lnTo>
                  <a:lnTo>
                    <a:pt x="236" y="194"/>
                  </a:lnTo>
                  <a:lnTo>
                    <a:pt x="225" y="206"/>
                  </a:lnTo>
                  <a:lnTo>
                    <a:pt x="215" y="215"/>
                  </a:lnTo>
                  <a:lnTo>
                    <a:pt x="204" y="225"/>
                  </a:lnTo>
                  <a:lnTo>
                    <a:pt x="194" y="236"/>
                  </a:lnTo>
                  <a:lnTo>
                    <a:pt x="191" y="239"/>
                  </a:lnTo>
                  <a:lnTo>
                    <a:pt x="190" y="242"/>
                  </a:lnTo>
                  <a:lnTo>
                    <a:pt x="191" y="246"/>
                  </a:lnTo>
                  <a:lnTo>
                    <a:pt x="194" y="249"/>
                  </a:lnTo>
                  <a:lnTo>
                    <a:pt x="197" y="252"/>
                  </a:lnTo>
                  <a:lnTo>
                    <a:pt x="201" y="253"/>
                  </a:lnTo>
                  <a:lnTo>
                    <a:pt x="205" y="252"/>
                  </a:lnTo>
                  <a:lnTo>
                    <a:pt x="209" y="249"/>
                  </a:lnTo>
                  <a:lnTo>
                    <a:pt x="232" y="234"/>
                  </a:lnTo>
                  <a:lnTo>
                    <a:pt x="251" y="215"/>
                  </a:lnTo>
                  <a:lnTo>
                    <a:pt x="267" y="192"/>
                  </a:lnTo>
                  <a:lnTo>
                    <a:pt x="278" y="168"/>
                  </a:lnTo>
                  <a:lnTo>
                    <a:pt x="282" y="141"/>
                  </a:lnTo>
                  <a:lnTo>
                    <a:pt x="279" y="116"/>
                  </a:lnTo>
                  <a:lnTo>
                    <a:pt x="270" y="92"/>
                  </a:lnTo>
                  <a:lnTo>
                    <a:pt x="251" y="70"/>
                  </a:lnTo>
                  <a:lnTo>
                    <a:pt x="237" y="59"/>
                  </a:lnTo>
                  <a:lnTo>
                    <a:pt x="221" y="48"/>
                  </a:lnTo>
                  <a:lnTo>
                    <a:pt x="202" y="39"/>
                  </a:lnTo>
                  <a:lnTo>
                    <a:pt x="183" y="31"/>
                  </a:lnTo>
                  <a:lnTo>
                    <a:pt x="163" y="24"/>
                  </a:lnTo>
                  <a:lnTo>
                    <a:pt x="142" y="18"/>
                  </a:lnTo>
                  <a:lnTo>
                    <a:pt x="122" y="13"/>
                  </a:lnTo>
                  <a:lnTo>
                    <a:pt x="101" y="8"/>
                  </a:lnTo>
                  <a:lnTo>
                    <a:pt x="82" y="5"/>
                  </a:lnTo>
                  <a:lnTo>
                    <a:pt x="63" y="2"/>
                  </a:lnTo>
                  <a:lnTo>
                    <a:pt x="47" y="0"/>
                  </a:lnTo>
                  <a:lnTo>
                    <a:pt x="32" y="0"/>
                  </a:lnTo>
                  <a:lnTo>
                    <a:pt x="19" y="0"/>
                  </a:lnTo>
                  <a:lnTo>
                    <a:pt x="10" y="1"/>
                  </a:lnTo>
                  <a:lnTo>
                    <a:pt x="4" y="4"/>
                  </a:lnTo>
                  <a:lnTo>
                    <a:pt x="0" y="6"/>
                  </a:lnTo>
                  <a:lnTo>
                    <a:pt x="12" y="8"/>
                  </a:lnTo>
                  <a:lnTo>
                    <a:pt x="25" y="9"/>
                  </a:lnTo>
                  <a:lnTo>
                    <a:pt x="38" y="12"/>
                  </a:lnTo>
                  <a:lnTo>
                    <a:pt x="52" y="14"/>
                  </a:lnTo>
                  <a:lnTo>
                    <a:pt x="67" y="16"/>
                  </a:lnTo>
                  <a:lnTo>
                    <a:pt x="82" y="18"/>
                  </a:lnTo>
                  <a:lnTo>
                    <a:pt x="97" y="22"/>
                  </a:lnTo>
                  <a:lnTo>
                    <a:pt x="114" y="25"/>
                  </a:lnTo>
                  <a:lnTo>
                    <a:pt x="129" y="30"/>
                  </a:lnTo>
                  <a:lnTo>
                    <a:pt x="146" y="35"/>
                  </a:lnTo>
                  <a:lnTo>
                    <a:pt x="162" y="40"/>
                  </a:lnTo>
                  <a:lnTo>
                    <a:pt x="177" y="46"/>
                  </a:lnTo>
                  <a:lnTo>
                    <a:pt x="192" y="53"/>
                  </a:lnTo>
                  <a:lnTo>
                    <a:pt x="208" y="60"/>
                  </a:lnTo>
                  <a:lnTo>
                    <a:pt x="222" y="69"/>
                  </a:lnTo>
                  <a:lnTo>
                    <a:pt x="235" y="78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3239" name="Freeform 319"/>
            <p:cNvSpPr>
              <a:spLocks/>
            </p:cNvSpPr>
            <p:nvPr/>
          </p:nvSpPr>
          <p:spPr bwMode="auto">
            <a:xfrm>
              <a:off x="4290" y="3159"/>
              <a:ext cx="19" cy="39"/>
            </a:xfrm>
            <a:custGeom>
              <a:avLst/>
              <a:gdLst>
                <a:gd name="T0" fmla="*/ 0 w 115"/>
                <a:gd name="T1" fmla="*/ 0 h 236"/>
                <a:gd name="T2" fmla="*/ 0 w 115"/>
                <a:gd name="T3" fmla="*/ 0 h 236"/>
                <a:gd name="T4" fmla="*/ 0 w 115"/>
                <a:gd name="T5" fmla="*/ 0 h 236"/>
                <a:gd name="T6" fmla="*/ 0 w 115"/>
                <a:gd name="T7" fmla="*/ 0 h 236"/>
                <a:gd name="T8" fmla="*/ 0 w 115"/>
                <a:gd name="T9" fmla="*/ 0 h 236"/>
                <a:gd name="T10" fmla="*/ 0 w 115"/>
                <a:gd name="T11" fmla="*/ 0 h 236"/>
                <a:gd name="T12" fmla="*/ 0 w 115"/>
                <a:gd name="T13" fmla="*/ 0 h 236"/>
                <a:gd name="T14" fmla="*/ 0 w 115"/>
                <a:gd name="T15" fmla="*/ 0 h 236"/>
                <a:gd name="T16" fmla="*/ 0 w 115"/>
                <a:gd name="T17" fmla="*/ 0 h 236"/>
                <a:gd name="T18" fmla="*/ 0 w 115"/>
                <a:gd name="T19" fmla="*/ 0 h 236"/>
                <a:gd name="T20" fmla="*/ 0 w 115"/>
                <a:gd name="T21" fmla="*/ 0 h 236"/>
                <a:gd name="T22" fmla="*/ 0 w 115"/>
                <a:gd name="T23" fmla="*/ 0 h 236"/>
                <a:gd name="T24" fmla="*/ 0 w 115"/>
                <a:gd name="T25" fmla="*/ 0 h 236"/>
                <a:gd name="T26" fmla="*/ 0 w 115"/>
                <a:gd name="T27" fmla="*/ 0 h 236"/>
                <a:gd name="T28" fmla="*/ 0 w 115"/>
                <a:gd name="T29" fmla="*/ 0 h 236"/>
                <a:gd name="T30" fmla="*/ 0 w 115"/>
                <a:gd name="T31" fmla="*/ 0 h 236"/>
                <a:gd name="T32" fmla="*/ 0 w 115"/>
                <a:gd name="T33" fmla="*/ 0 h 236"/>
                <a:gd name="T34" fmla="*/ 0 w 115"/>
                <a:gd name="T35" fmla="*/ 0 h 236"/>
                <a:gd name="T36" fmla="*/ 0 w 115"/>
                <a:gd name="T37" fmla="*/ 0 h 236"/>
                <a:gd name="T38" fmla="*/ 0 w 115"/>
                <a:gd name="T39" fmla="*/ 0 h 236"/>
                <a:gd name="T40" fmla="*/ 0 w 115"/>
                <a:gd name="T41" fmla="*/ 0 h 236"/>
                <a:gd name="T42" fmla="*/ 0 w 115"/>
                <a:gd name="T43" fmla="*/ 0 h 236"/>
                <a:gd name="T44" fmla="*/ 0 w 115"/>
                <a:gd name="T45" fmla="*/ 0 h 236"/>
                <a:gd name="T46" fmla="*/ 0 w 115"/>
                <a:gd name="T47" fmla="*/ 0 h 236"/>
                <a:gd name="T48" fmla="*/ 0 w 115"/>
                <a:gd name="T49" fmla="*/ 0 h 236"/>
                <a:gd name="T50" fmla="*/ 0 w 115"/>
                <a:gd name="T51" fmla="*/ 0 h 236"/>
                <a:gd name="T52" fmla="*/ 0 w 115"/>
                <a:gd name="T53" fmla="*/ 0 h 236"/>
                <a:gd name="T54" fmla="*/ 0 w 115"/>
                <a:gd name="T55" fmla="*/ 0 h 236"/>
                <a:gd name="T56" fmla="*/ 0 w 115"/>
                <a:gd name="T57" fmla="*/ 0 h 236"/>
                <a:gd name="T58" fmla="*/ 0 w 115"/>
                <a:gd name="T59" fmla="*/ 0 h 236"/>
                <a:gd name="T60" fmla="*/ 0 w 115"/>
                <a:gd name="T61" fmla="*/ 0 h 236"/>
                <a:gd name="T62" fmla="*/ 0 w 115"/>
                <a:gd name="T63" fmla="*/ 0 h 236"/>
                <a:gd name="T64" fmla="*/ 0 w 115"/>
                <a:gd name="T65" fmla="*/ 0 h 236"/>
                <a:gd name="T66" fmla="*/ 0 w 115"/>
                <a:gd name="T67" fmla="*/ 0 h 236"/>
                <a:gd name="T68" fmla="*/ 0 w 115"/>
                <a:gd name="T69" fmla="*/ 0 h 236"/>
                <a:gd name="T70" fmla="*/ 0 w 115"/>
                <a:gd name="T71" fmla="*/ 0 h 236"/>
                <a:gd name="T72" fmla="*/ 0 w 115"/>
                <a:gd name="T73" fmla="*/ 0 h 236"/>
                <a:gd name="T74" fmla="*/ 0 w 115"/>
                <a:gd name="T75" fmla="*/ 0 h 236"/>
                <a:gd name="T76" fmla="*/ 0 w 115"/>
                <a:gd name="T77" fmla="*/ 0 h 236"/>
                <a:gd name="T78" fmla="*/ 0 w 115"/>
                <a:gd name="T79" fmla="*/ 0 h 236"/>
                <a:gd name="T80" fmla="*/ 0 w 115"/>
                <a:gd name="T81" fmla="*/ 0 h 2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115"/>
                <a:gd name="T124" fmla="*/ 0 h 236"/>
                <a:gd name="T125" fmla="*/ 115 w 115"/>
                <a:gd name="T126" fmla="*/ 236 h 2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115" h="236">
                  <a:moveTo>
                    <a:pt x="0" y="128"/>
                  </a:moveTo>
                  <a:lnTo>
                    <a:pt x="0" y="148"/>
                  </a:lnTo>
                  <a:lnTo>
                    <a:pt x="5" y="166"/>
                  </a:lnTo>
                  <a:lnTo>
                    <a:pt x="13" y="184"/>
                  </a:lnTo>
                  <a:lnTo>
                    <a:pt x="24" y="198"/>
                  </a:lnTo>
                  <a:lnTo>
                    <a:pt x="39" y="211"/>
                  </a:lnTo>
                  <a:lnTo>
                    <a:pt x="55" y="223"/>
                  </a:lnTo>
                  <a:lnTo>
                    <a:pt x="74" y="231"/>
                  </a:lnTo>
                  <a:lnTo>
                    <a:pt x="92" y="235"/>
                  </a:lnTo>
                  <a:lnTo>
                    <a:pt x="98" y="236"/>
                  </a:lnTo>
                  <a:lnTo>
                    <a:pt x="104" y="234"/>
                  </a:lnTo>
                  <a:lnTo>
                    <a:pt x="109" y="231"/>
                  </a:lnTo>
                  <a:lnTo>
                    <a:pt x="111" y="226"/>
                  </a:lnTo>
                  <a:lnTo>
                    <a:pt x="111" y="220"/>
                  </a:lnTo>
                  <a:lnTo>
                    <a:pt x="110" y="215"/>
                  </a:lnTo>
                  <a:lnTo>
                    <a:pt x="107" y="210"/>
                  </a:lnTo>
                  <a:lnTo>
                    <a:pt x="101" y="208"/>
                  </a:lnTo>
                  <a:lnTo>
                    <a:pt x="82" y="201"/>
                  </a:lnTo>
                  <a:lnTo>
                    <a:pt x="64" y="192"/>
                  </a:lnTo>
                  <a:lnTo>
                    <a:pt x="50" y="179"/>
                  </a:lnTo>
                  <a:lnTo>
                    <a:pt x="40" y="165"/>
                  </a:lnTo>
                  <a:lnTo>
                    <a:pt x="33" y="148"/>
                  </a:lnTo>
                  <a:lnTo>
                    <a:pt x="29" y="130"/>
                  </a:lnTo>
                  <a:lnTo>
                    <a:pt x="29" y="110"/>
                  </a:lnTo>
                  <a:lnTo>
                    <a:pt x="35" y="89"/>
                  </a:lnTo>
                  <a:lnTo>
                    <a:pt x="43" y="74"/>
                  </a:lnTo>
                  <a:lnTo>
                    <a:pt x="56" y="60"/>
                  </a:lnTo>
                  <a:lnTo>
                    <a:pt x="70" y="46"/>
                  </a:lnTo>
                  <a:lnTo>
                    <a:pt x="85" y="33"/>
                  </a:lnTo>
                  <a:lnTo>
                    <a:pt x="98" y="23"/>
                  </a:lnTo>
                  <a:lnTo>
                    <a:pt x="109" y="12"/>
                  </a:lnTo>
                  <a:lnTo>
                    <a:pt x="115" y="6"/>
                  </a:lnTo>
                  <a:lnTo>
                    <a:pt x="115" y="0"/>
                  </a:lnTo>
                  <a:lnTo>
                    <a:pt x="102" y="4"/>
                  </a:lnTo>
                  <a:lnTo>
                    <a:pt x="85" y="12"/>
                  </a:lnTo>
                  <a:lnTo>
                    <a:pt x="68" y="26"/>
                  </a:lnTo>
                  <a:lnTo>
                    <a:pt x="49" y="42"/>
                  </a:lnTo>
                  <a:lnTo>
                    <a:pt x="32" y="61"/>
                  </a:lnTo>
                  <a:lnTo>
                    <a:pt x="17" y="82"/>
                  </a:lnTo>
                  <a:lnTo>
                    <a:pt x="6" y="105"/>
                  </a:lnTo>
                  <a:lnTo>
                    <a:pt x="0" y="128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3240" name="Freeform 320"/>
            <p:cNvSpPr>
              <a:spLocks/>
            </p:cNvSpPr>
            <p:nvPr/>
          </p:nvSpPr>
          <p:spPr bwMode="auto">
            <a:xfrm>
              <a:off x="4423" y="3133"/>
              <a:ext cx="41" cy="52"/>
            </a:xfrm>
            <a:custGeom>
              <a:avLst/>
              <a:gdLst>
                <a:gd name="T0" fmla="*/ 0 w 245"/>
                <a:gd name="T1" fmla="*/ 0 h 310"/>
                <a:gd name="T2" fmla="*/ 0 w 245"/>
                <a:gd name="T3" fmla="*/ 0 h 310"/>
                <a:gd name="T4" fmla="*/ 0 w 245"/>
                <a:gd name="T5" fmla="*/ 0 h 310"/>
                <a:gd name="T6" fmla="*/ 0 w 245"/>
                <a:gd name="T7" fmla="*/ 0 h 310"/>
                <a:gd name="T8" fmla="*/ 0 w 245"/>
                <a:gd name="T9" fmla="*/ 0 h 310"/>
                <a:gd name="T10" fmla="*/ 0 w 245"/>
                <a:gd name="T11" fmla="*/ 0 h 310"/>
                <a:gd name="T12" fmla="*/ 0 w 245"/>
                <a:gd name="T13" fmla="*/ 0 h 310"/>
                <a:gd name="T14" fmla="*/ 0 w 245"/>
                <a:gd name="T15" fmla="*/ 0 h 310"/>
                <a:gd name="T16" fmla="*/ 0 w 245"/>
                <a:gd name="T17" fmla="*/ 0 h 310"/>
                <a:gd name="T18" fmla="*/ 0 w 245"/>
                <a:gd name="T19" fmla="*/ 0 h 310"/>
                <a:gd name="T20" fmla="*/ 0 w 245"/>
                <a:gd name="T21" fmla="*/ 0 h 310"/>
                <a:gd name="T22" fmla="*/ 0 w 245"/>
                <a:gd name="T23" fmla="*/ 0 h 310"/>
                <a:gd name="T24" fmla="*/ 0 w 245"/>
                <a:gd name="T25" fmla="*/ 0 h 310"/>
                <a:gd name="T26" fmla="*/ 0 w 245"/>
                <a:gd name="T27" fmla="*/ 0 h 310"/>
                <a:gd name="T28" fmla="*/ 0 w 245"/>
                <a:gd name="T29" fmla="*/ 0 h 310"/>
                <a:gd name="T30" fmla="*/ 0 w 245"/>
                <a:gd name="T31" fmla="*/ 0 h 310"/>
                <a:gd name="T32" fmla="*/ 0 w 245"/>
                <a:gd name="T33" fmla="*/ 0 h 310"/>
                <a:gd name="T34" fmla="*/ 0 w 245"/>
                <a:gd name="T35" fmla="*/ 0 h 310"/>
                <a:gd name="T36" fmla="*/ 0 w 245"/>
                <a:gd name="T37" fmla="*/ 0 h 310"/>
                <a:gd name="T38" fmla="*/ 0 w 245"/>
                <a:gd name="T39" fmla="*/ 0 h 310"/>
                <a:gd name="T40" fmla="*/ 0 w 245"/>
                <a:gd name="T41" fmla="*/ 0 h 310"/>
                <a:gd name="T42" fmla="*/ 0 w 245"/>
                <a:gd name="T43" fmla="*/ 0 h 310"/>
                <a:gd name="T44" fmla="*/ 0 w 245"/>
                <a:gd name="T45" fmla="*/ 0 h 310"/>
                <a:gd name="T46" fmla="*/ 0 w 245"/>
                <a:gd name="T47" fmla="*/ 0 h 310"/>
                <a:gd name="T48" fmla="*/ 0 w 245"/>
                <a:gd name="T49" fmla="*/ 0 h 310"/>
                <a:gd name="T50" fmla="*/ 0 w 245"/>
                <a:gd name="T51" fmla="*/ 0 h 310"/>
                <a:gd name="T52" fmla="*/ 0 w 245"/>
                <a:gd name="T53" fmla="*/ 0 h 310"/>
                <a:gd name="T54" fmla="*/ 0 w 245"/>
                <a:gd name="T55" fmla="*/ 0 h 310"/>
                <a:gd name="T56" fmla="*/ 0 w 245"/>
                <a:gd name="T57" fmla="*/ 0 h 310"/>
                <a:gd name="T58" fmla="*/ 0 w 245"/>
                <a:gd name="T59" fmla="*/ 0 h 310"/>
                <a:gd name="T60" fmla="*/ 0 w 245"/>
                <a:gd name="T61" fmla="*/ 0 h 310"/>
                <a:gd name="T62" fmla="*/ 0 w 245"/>
                <a:gd name="T63" fmla="*/ 0 h 310"/>
                <a:gd name="T64" fmla="*/ 0 w 245"/>
                <a:gd name="T65" fmla="*/ 0 h 310"/>
                <a:gd name="T66" fmla="*/ 0 w 245"/>
                <a:gd name="T67" fmla="*/ 0 h 310"/>
                <a:gd name="T68" fmla="*/ 0 w 245"/>
                <a:gd name="T69" fmla="*/ 0 h 310"/>
                <a:gd name="T70" fmla="*/ 0 w 245"/>
                <a:gd name="T71" fmla="*/ 0 h 310"/>
                <a:gd name="T72" fmla="*/ 0 w 245"/>
                <a:gd name="T73" fmla="*/ 0 h 310"/>
                <a:gd name="T74" fmla="*/ 0 w 245"/>
                <a:gd name="T75" fmla="*/ 0 h 310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245"/>
                <a:gd name="T115" fmla="*/ 0 h 310"/>
                <a:gd name="T116" fmla="*/ 245 w 245"/>
                <a:gd name="T117" fmla="*/ 310 h 310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245" h="310">
                  <a:moveTo>
                    <a:pt x="200" y="116"/>
                  </a:moveTo>
                  <a:lnTo>
                    <a:pt x="208" y="124"/>
                  </a:lnTo>
                  <a:lnTo>
                    <a:pt x="214" y="133"/>
                  </a:lnTo>
                  <a:lnTo>
                    <a:pt x="220" y="144"/>
                  </a:lnTo>
                  <a:lnTo>
                    <a:pt x="223" y="154"/>
                  </a:lnTo>
                  <a:lnTo>
                    <a:pt x="226" y="164"/>
                  </a:lnTo>
                  <a:lnTo>
                    <a:pt x="224" y="176"/>
                  </a:lnTo>
                  <a:lnTo>
                    <a:pt x="222" y="187"/>
                  </a:lnTo>
                  <a:lnTo>
                    <a:pt x="216" y="198"/>
                  </a:lnTo>
                  <a:lnTo>
                    <a:pt x="208" y="209"/>
                  </a:lnTo>
                  <a:lnTo>
                    <a:pt x="199" y="219"/>
                  </a:lnTo>
                  <a:lnTo>
                    <a:pt x="188" y="229"/>
                  </a:lnTo>
                  <a:lnTo>
                    <a:pt x="177" y="238"/>
                  </a:lnTo>
                  <a:lnTo>
                    <a:pt x="166" y="246"/>
                  </a:lnTo>
                  <a:lnTo>
                    <a:pt x="154" y="255"/>
                  </a:lnTo>
                  <a:lnTo>
                    <a:pt x="142" y="264"/>
                  </a:lnTo>
                  <a:lnTo>
                    <a:pt x="132" y="275"/>
                  </a:lnTo>
                  <a:lnTo>
                    <a:pt x="128" y="278"/>
                  </a:lnTo>
                  <a:lnTo>
                    <a:pt x="126" y="283"/>
                  </a:lnTo>
                  <a:lnTo>
                    <a:pt x="124" y="287"/>
                  </a:lnTo>
                  <a:lnTo>
                    <a:pt x="121" y="292"/>
                  </a:lnTo>
                  <a:lnTo>
                    <a:pt x="120" y="296"/>
                  </a:lnTo>
                  <a:lnTo>
                    <a:pt x="120" y="301"/>
                  </a:lnTo>
                  <a:lnTo>
                    <a:pt x="122" y="306"/>
                  </a:lnTo>
                  <a:lnTo>
                    <a:pt x="126" y="309"/>
                  </a:lnTo>
                  <a:lnTo>
                    <a:pt x="131" y="310"/>
                  </a:lnTo>
                  <a:lnTo>
                    <a:pt x="135" y="310"/>
                  </a:lnTo>
                  <a:lnTo>
                    <a:pt x="139" y="309"/>
                  </a:lnTo>
                  <a:lnTo>
                    <a:pt x="142" y="306"/>
                  </a:lnTo>
                  <a:lnTo>
                    <a:pt x="154" y="292"/>
                  </a:lnTo>
                  <a:lnTo>
                    <a:pt x="167" y="280"/>
                  </a:lnTo>
                  <a:lnTo>
                    <a:pt x="180" y="269"/>
                  </a:lnTo>
                  <a:lnTo>
                    <a:pt x="194" y="257"/>
                  </a:lnTo>
                  <a:lnTo>
                    <a:pt x="207" y="246"/>
                  </a:lnTo>
                  <a:lnTo>
                    <a:pt x="220" y="233"/>
                  </a:lnTo>
                  <a:lnTo>
                    <a:pt x="230" y="219"/>
                  </a:lnTo>
                  <a:lnTo>
                    <a:pt x="238" y="204"/>
                  </a:lnTo>
                  <a:lnTo>
                    <a:pt x="244" y="186"/>
                  </a:lnTo>
                  <a:lnTo>
                    <a:pt x="245" y="169"/>
                  </a:lnTo>
                  <a:lnTo>
                    <a:pt x="243" y="152"/>
                  </a:lnTo>
                  <a:lnTo>
                    <a:pt x="237" y="134"/>
                  </a:lnTo>
                  <a:lnTo>
                    <a:pt x="228" y="119"/>
                  </a:lnTo>
                  <a:lnTo>
                    <a:pt x="217" y="105"/>
                  </a:lnTo>
                  <a:lnTo>
                    <a:pt x="203" y="93"/>
                  </a:lnTo>
                  <a:lnTo>
                    <a:pt x="188" y="83"/>
                  </a:lnTo>
                  <a:lnTo>
                    <a:pt x="176" y="76"/>
                  </a:lnTo>
                  <a:lnTo>
                    <a:pt x="163" y="69"/>
                  </a:lnTo>
                  <a:lnTo>
                    <a:pt x="151" y="61"/>
                  </a:lnTo>
                  <a:lnTo>
                    <a:pt x="136" y="54"/>
                  </a:lnTo>
                  <a:lnTo>
                    <a:pt x="122" y="46"/>
                  </a:lnTo>
                  <a:lnTo>
                    <a:pt x="107" y="39"/>
                  </a:lnTo>
                  <a:lnTo>
                    <a:pt x="93" y="31"/>
                  </a:lnTo>
                  <a:lnTo>
                    <a:pt x="79" y="24"/>
                  </a:lnTo>
                  <a:lnTo>
                    <a:pt x="66" y="18"/>
                  </a:lnTo>
                  <a:lnTo>
                    <a:pt x="53" y="13"/>
                  </a:lnTo>
                  <a:lnTo>
                    <a:pt x="40" y="8"/>
                  </a:lnTo>
                  <a:lnTo>
                    <a:pt x="30" y="5"/>
                  </a:lnTo>
                  <a:lnTo>
                    <a:pt x="20" y="1"/>
                  </a:lnTo>
                  <a:lnTo>
                    <a:pt x="12" y="0"/>
                  </a:lnTo>
                  <a:lnTo>
                    <a:pt x="5" y="0"/>
                  </a:lnTo>
                  <a:lnTo>
                    <a:pt x="0" y="2"/>
                  </a:lnTo>
                  <a:lnTo>
                    <a:pt x="11" y="8"/>
                  </a:lnTo>
                  <a:lnTo>
                    <a:pt x="23" y="14"/>
                  </a:lnTo>
                  <a:lnTo>
                    <a:pt x="36" y="20"/>
                  </a:lnTo>
                  <a:lnTo>
                    <a:pt x="47" y="25"/>
                  </a:lnTo>
                  <a:lnTo>
                    <a:pt x="60" y="31"/>
                  </a:lnTo>
                  <a:lnTo>
                    <a:pt x="73" y="37"/>
                  </a:lnTo>
                  <a:lnTo>
                    <a:pt x="86" y="44"/>
                  </a:lnTo>
                  <a:lnTo>
                    <a:pt x="99" y="51"/>
                  </a:lnTo>
                  <a:lnTo>
                    <a:pt x="113" y="57"/>
                  </a:lnTo>
                  <a:lnTo>
                    <a:pt x="126" y="64"/>
                  </a:lnTo>
                  <a:lnTo>
                    <a:pt x="139" y="71"/>
                  </a:lnTo>
                  <a:lnTo>
                    <a:pt x="152" y="79"/>
                  </a:lnTo>
                  <a:lnTo>
                    <a:pt x="165" y="88"/>
                  </a:lnTo>
                  <a:lnTo>
                    <a:pt x="176" y="96"/>
                  </a:lnTo>
                  <a:lnTo>
                    <a:pt x="188" y="106"/>
                  </a:lnTo>
                  <a:lnTo>
                    <a:pt x="200" y="116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3241" name="Freeform 321"/>
            <p:cNvSpPr>
              <a:spLocks/>
            </p:cNvSpPr>
            <p:nvPr/>
          </p:nvSpPr>
          <p:spPr bwMode="auto">
            <a:xfrm>
              <a:off x="4338" y="3209"/>
              <a:ext cx="125" cy="175"/>
            </a:xfrm>
            <a:custGeom>
              <a:avLst/>
              <a:gdLst>
                <a:gd name="T0" fmla="*/ 0 w 125"/>
                <a:gd name="T1" fmla="*/ 175 h 175"/>
                <a:gd name="T2" fmla="*/ 0 w 125"/>
                <a:gd name="T3" fmla="*/ 144 h 175"/>
                <a:gd name="T4" fmla="*/ 11 w 125"/>
                <a:gd name="T5" fmla="*/ 144 h 175"/>
                <a:gd name="T6" fmla="*/ 11 w 125"/>
                <a:gd name="T7" fmla="*/ 118 h 175"/>
                <a:gd name="T8" fmla="*/ 23 w 125"/>
                <a:gd name="T9" fmla="*/ 114 h 175"/>
                <a:gd name="T10" fmla="*/ 20 w 125"/>
                <a:gd name="T11" fmla="*/ 88 h 175"/>
                <a:gd name="T12" fmla="*/ 30 w 125"/>
                <a:gd name="T13" fmla="*/ 84 h 175"/>
                <a:gd name="T14" fmla="*/ 30 w 125"/>
                <a:gd name="T15" fmla="*/ 58 h 175"/>
                <a:gd name="T16" fmla="*/ 39 w 125"/>
                <a:gd name="T17" fmla="*/ 54 h 175"/>
                <a:gd name="T18" fmla="*/ 39 w 125"/>
                <a:gd name="T19" fmla="*/ 28 h 175"/>
                <a:gd name="T20" fmla="*/ 48 w 125"/>
                <a:gd name="T21" fmla="*/ 28 h 175"/>
                <a:gd name="T22" fmla="*/ 56 w 125"/>
                <a:gd name="T23" fmla="*/ 0 h 175"/>
                <a:gd name="T24" fmla="*/ 80 w 125"/>
                <a:gd name="T25" fmla="*/ 0 h 175"/>
                <a:gd name="T26" fmla="*/ 81 w 125"/>
                <a:gd name="T27" fmla="*/ 25 h 175"/>
                <a:gd name="T28" fmla="*/ 92 w 125"/>
                <a:gd name="T29" fmla="*/ 24 h 175"/>
                <a:gd name="T30" fmla="*/ 93 w 125"/>
                <a:gd name="T31" fmla="*/ 49 h 175"/>
                <a:gd name="T32" fmla="*/ 102 w 125"/>
                <a:gd name="T33" fmla="*/ 54 h 175"/>
                <a:gd name="T34" fmla="*/ 99 w 125"/>
                <a:gd name="T35" fmla="*/ 81 h 175"/>
                <a:gd name="T36" fmla="*/ 114 w 125"/>
                <a:gd name="T37" fmla="*/ 82 h 175"/>
                <a:gd name="T38" fmla="*/ 107 w 125"/>
                <a:gd name="T39" fmla="*/ 81 h 175"/>
                <a:gd name="T40" fmla="*/ 108 w 125"/>
                <a:gd name="T41" fmla="*/ 114 h 175"/>
                <a:gd name="T42" fmla="*/ 117 w 125"/>
                <a:gd name="T43" fmla="*/ 117 h 175"/>
                <a:gd name="T44" fmla="*/ 122 w 125"/>
                <a:gd name="T45" fmla="*/ 142 h 175"/>
                <a:gd name="T46" fmla="*/ 125 w 125"/>
                <a:gd name="T47" fmla="*/ 175 h 175"/>
                <a:gd name="T48" fmla="*/ 0 w 125"/>
                <a:gd name="T49" fmla="*/ 175 h 175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125"/>
                <a:gd name="T76" fmla="*/ 0 h 175"/>
                <a:gd name="T77" fmla="*/ 125 w 125"/>
                <a:gd name="T78" fmla="*/ 175 h 175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125" h="175">
                  <a:moveTo>
                    <a:pt x="0" y="175"/>
                  </a:moveTo>
                  <a:lnTo>
                    <a:pt x="0" y="144"/>
                  </a:lnTo>
                  <a:lnTo>
                    <a:pt x="11" y="144"/>
                  </a:lnTo>
                  <a:lnTo>
                    <a:pt x="11" y="118"/>
                  </a:lnTo>
                  <a:lnTo>
                    <a:pt x="23" y="114"/>
                  </a:lnTo>
                  <a:lnTo>
                    <a:pt x="20" y="88"/>
                  </a:lnTo>
                  <a:lnTo>
                    <a:pt x="30" y="84"/>
                  </a:lnTo>
                  <a:lnTo>
                    <a:pt x="30" y="58"/>
                  </a:lnTo>
                  <a:lnTo>
                    <a:pt x="39" y="54"/>
                  </a:lnTo>
                  <a:lnTo>
                    <a:pt x="39" y="28"/>
                  </a:lnTo>
                  <a:lnTo>
                    <a:pt x="48" y="28"/>
                  </a:lnTo>
                  <a:lnTo>
                    <a:pt x="56" y="0"/>
                  </a:lnTo>
                  <a:lnTo>
                    <a:pt x="80" y="0"/>
                  </a:lnTo>
                  <a:lnTo>
                    <a:pt x="81" y="25"/>
                  </a:lnTo>
                  <a:lnTo>
                    <a:pt x="92" y="24"/>
                  </a:lnTo>
                  <a:lnTo>
                    <a:pt x="93" y="49"/>
                  </a:lnTo>
                  <a:lnTo>
                    <a:pt x="102" y="54"/>
                  </a:lnTo>
                  <a:lnTo>
                    <a:pt x="99" y="81"/>
                  </a:lnTo>
                  <a:lnTo>
                    <a:pt x="114" y="82"/>
                  </a:lnTo>
                  <a:lnTo>
                    <a:pt x="107" y="81"/>
                  </a:lnTo>
                  <a:lnTo>
                    <a:pt x="108" y="114"/>
                  </a:lnTo>
                  <a:lnTo>
                    <a:pt x="117" y="117"/>
                  </a:lnTo>
                  <a:lnTo>
                    <a:pt x="122" y="142"/>
                  </a:lnTo>
                  <a:lnTo>
                    <a:pt x="125" y="175"/>
                  </a:lnTo>
                  <a:lnTo>
                    <a:pt x="0" y="175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3200" name="Group 322"/>
          <p:cNvGrpSpPr>
            <a:grpSpLocks/>
          </p:cNvGrpSpPr>
          <p:nvPr/>
        </p:nvGrpSpPr>
        <p:grpSpPr bwMode="auto">
          <a:xfrm>
            <a:off x="5367338" y="3430588"/>
            <a:ext cx="290512" cy="404812"/>
            <a:chOff x="4290" y="3130"/>
            <a:chExt cx="183" cy="255"/>
          </a:xfrm>
        </p:grpSpPr>
        <p:pic>
          <p:nvPicPr>
            <p:cNvPr id="3206" name="Picture 323" descr="31u_bnrz[1]"/>
            <p:cNvPicPr>
              <a:picLocks noChangeAspect="1" noChangeArrowheads="1"/>
            </p:cNvPicPr>
            <p:nvPr/>
          </p:nvPicPr>
          <p:blipFill>
            <a:blip r:embed="rId19" cstate="print"/>
            <a:srcRect/>
            <a:stretch>
              <a:fillRect/>
            </a:stretch>
          </p:blipFill>
          <p:spPr bwMode="auto">
            <a:xfrm>
              <a:off x="4343" y="3211"/>
              <a:ext cx="121" cy="174"/>
            </a:xfrm>
            <a:prstGeom prst="rect">
              <a:avLst/>
            </a:prstGeom>
            <a:solidFill>
              <a:srgbClr val="DDDDDD"/>
            </a:solidFill>
            <a:ln w="9525">
              <a:noFill/>
              <a:miter lim="800000"/>
              <a:headEnd/>
              <a:tailEnd/>
            </a:ln>
          </p:spPr>
        </p:pic>
        <p:sp>
          <p:nvSpPr>
            <p:cNvPr id="3207" name="Freeform 324"/>
            <p:cNvSpPr>
              <a:spLocks/>
            </p:cNvSpPr>
            <p:nvPr/>
          </p:nvSpPr>
          <p:spPr bwMode="auto">
            <a:xfrm>
              <a:off x="4339" y="3143"/>
              <a:ext cx="33" cy="39"/>
            </a:xfrm>
            <a:custGeom>
              <a:avLst/>
              <a:gdLst>
                <a:gd name="T0" fmla="*/ 0 w 199"/>
                <a:gd name="T1" fmla="*/ 0 h 232"/>
                <a:gd name="T2" fmla="*/ 0 w 199"/>
                <a:gd name="T3" fmla="*/ 0 h 232"/>
                <a:gd name="T4" fmla="*/ 0 w 199"/>
                <a:gd name="T5" fmla="*/ 0 h 232"/>
                <a:gd name="T6" fmla="*/ 0 w 199"/>
                <a:gd name="T7" fmla="*/ 0 h 232"/>
                <a:gd name="T8" fmla="*/ 0 w 199"/>
                <a:gd name="T9" fmla="*/ 0 h 232"/>
                <a:gd name="T10" fmla="*/ 0 w 199"/>
                <a:gd name="T11" fmla="*/ 0 h 232"/>
                <a:gd name="T12" fmla="*/ 0 w 199"/>
                <a:gd name="T13" fmla="*/ 0 h 232"/>
                <a:gd name="T14" fmla="*/ 0 w 199"/>
                <a:gd name="T15" fmla="*/ 0 h 232"/>
                <a:gd name="T16" fmla="*/ 0 w 199"/>
                <a:gd name="T17" fmla="*/ 0 h 232"/>
                <a:gd name="T18" fmla="*/ 0 w 199"/>
                <a:gd name="T19" fmla="*/ 0 h 232"/>
                <a:gd name="T20" fmla="*/ 0 w 199"/>
                <a:gd name="T21" fmla="*/ 0 h 232"/>
                <a:gd name="T22" fmla="*/ 0 w 199"/>
                <a:gd name="T23" fmla="*/ 0 h 232"/>
                <a:gd name="T24" fmla="*/ 0 w 199"/>
                <a:gd name="T25" fmla="*/ 0 h 232"/>
                <a:gd name="T26" fmla="*/ 0 w 199"/>
                <a:gd name="T27" fmla="*/ 0 h 232"/>
                <a:gd name="T28" fmla="*/ 0 w 199"/>
                <a:gd name="T29" fmla="*/ 0 h 232"/>
                <a:gd name="T30" fmla="*/ 0 w 199"/>
                <a:gd name="T31" fmla="*/ 0 h 232"/>
                <a:gd name="T32" fmla="*/ 0 w 199"/>
                <a:gd name="T33" fmla="*/ 0 h 232"/>
                <a:gd name="T34" fmla="*/ 0 w 199"/>
                <a:gd name="T35" fmla="*/ 0 h 232"/>
                <a:gd name="T36" fmla="*/ 0 w 199"/>
                <a:gd name="T37" fmla="*/ 0 h 232"/>
                <a:gd name="T38" fmla="*/ 0 w 199"/>
                <a:gd name="T39" fmla="*/ 0 h 232"/>
                <a:gd name="T40" fmla="*/ 0 w 199"/>
                <a:gd name="T41" fmla="*/ 0 h 232"/>
                <a:gd name="T42" fmla="*/ 0 w 199"/>
                <a:gd name="T43" fmla="*/ 0 h 232"/>
                <a:gd name="T44" fmla="*/ 0 w 199"/>
                <a:gd name="T45" fmla="*/ 0 h 232"/>
                <a:gd name="T46" fmla="*/ 0 w 199"/>
                <a:gd name="T47" fmla="*/ 0 h 232"/>
                <a:gd name="T48" fmla="*/ 0 w 199"/>
                <a:gd name="T49" fmla="*/ 0 h 232"/>
                <a:gd name="T50" fmla="*/ 0 w 199"/>
                <a:gd name="T51" fmla="*/ 0 h 232"/>
                <a:gd name="T52" fmla="*/ 0 w 199"/>
                <a:gd name="T53" fmla="*/ 0 h 232"/>
                <a:gd name="T54" fmla="*/ 0 w 199"/>
                <a:gd name="T55" fmla="*/ 0 h 232"/>
                <a:gd name="T56" fmla="*/ 0 w 199"/>
                <a:gd name="T57" fmla="*/ 0 h 232"/>
                <a:gd name="T58" fmla="*/ 0 w 199"/>
                <a:gd name="T59" fmla="*/ 0 h 232"/>
                <a:gd name="T60" fmla="*/ 0 w 199"/>
                <a:gd name="T61" fmla="*/ 0 h 232"/>
                <a:gd name="T62" fmla="*/ 0 w 199"/>
                <a:gd name="T63" fmla="*/ 0 h 232"/>
                <a:gd name="T64" fmla="*/ 0 w 199"/>
                <a:gd name="T65" fmla="*/ 0 h 232"/>
                <a:gd name="T66" fmla="*/ 0 w 199"/>
                <a:gd name="T67" fmla="*/ 0 h 232"/>
                <a:gd name="T68" fmla="*/ 0 w 199"/>
                <a:gd name="T69" fmla="*/ 0 h 232"/>
                <a:gd name="T70" fmla="*/ 0 w 199"/>
                <a:gd name="T71" fmla="*/ 0 h 232"/>
                <a:gd name="T72" fmla="*/ 0 w 199"/>
                <a:gd name="T73" fmla="*/ 0 h 232"/>
                <a:gd name="T74" fmla="*/ 0 w 199"/>
                <a:gd name="T75" fmla="*/ 0 h 232"/>
                <a:gd name="T76" fmla="*/ 0 w 199"/>
                <a:gd name="T77" fmla="*/ 0 h 232"/>
                <a:gd name="T78" fmla="*/ 0 w 199"/>
                <a:gd name="T79" fmla="*/ 0 h 232"/>
                <a:gd name="T80" fmla="*/ 0 w 199"/>
                <a:gd name="T81" fmla="*/ 0 h 232"/>
                <a:gd name="T82" fmla="*/ 0 w 199"/>
                <a:gd name="T83" fmla="*/ 0 h 232"/>
                <a:gd name="T84" fmla="*/ 0 w 199"/>
                <a:gd name="T85" fmla="*/ 0 h 232"/>
                <a:gd name="T86" fmla="*/ 0 w 199"/>
                <a:gd name="T87" fmla="*/ 0 h 232"/>
                <a:gd name="T88" fmla="*/ 0 w 199"/>
                <a:gd name="T89" fmla="*/ 0 h 232"/>
                <a:gd name="T90" fmla="*/ 0 w 199"/>
                <a:gd name="T91" fmla="*/ 0 h 232"/>
                <a:gd name="T92" fmla="*/ 0 w 199"/>
                <a:gd name="T93" fmla="*/ 0 h 232"/>
                <a:gd name="T94" fmla="*/ 0 w 199"/>
                <a:gd name="T95" fmla="*/ 0 h 232"/>
                <a:gd name="T96" fmla="*/ 0 w 199"/>
                <a:gd name="T97" fmla="*/ 0 h 232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199"/>
                <a:gd name="T148" fmla="*/ 0 h 232"/>
                <a:gd name="T149" fmla="*/ 199 w 199"/>
                <a:gd name="T150" fmla="*/ 232 h 232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199" h="232">
                  <a:moveTo>
                    <a:pt x="70" y="29"/>
                  </a:moveTo>
                  <a:lnTo>
                    <a:pt x="55" y="39"/>
                  </a:lnTo>
                  <a:lnTo>
                    <a:pt x="42" y="50"/>
                  </a:lnTo>
                  <a:lnTo>
                    <a:pt x="30" y="63"/>
                  </a:lnTo>
                  <a:lnTo>
                    <a:pt x="20" y="77"/>
                  </a:lnTo>
                  <a:lnTo>
                    <a:pt x="12" y="91"/>
                  </a:lnTo>
                  <a:lnTo>
                    <a:pt x="6" y="108"/>
                  </a:lnTo>
                  <a:lnTo>
                    <a:pt x="2" y="125"/>
                  </a:lnTo>
                  <a:lnTo>
                    <a:pt x="0" y="142"/>
                  </a:lnTo>
                  <a:lnTo>
                    <a:pt x="2" y="166"/>
                  </a:lnTo>
                  <a:lnTo>
                    <a:pt x="12" y="186"/>
                  </a:lnTo>
                  <a:lnTo>
                    <a:pt x="26" y="203"/>
                  </a:lnTo>
                  <a:lnTo>
                    <a:pt x="45" y="216"/>
                  </a:lnTo>
                  <a:lnTo>
                    <a:pt x="66" y="226"/>
                  </a:lnTo>
                  <a:lnTo>
                    <a:pt x="88" y="230"/>
                  </a:lnTo>
                  <a:lnTo>
                    <a:pt x="111" y="232"/>
                  </a:lnTo>
                  <a:lnTo>
                    <a:pt x="134" y="228"/>
                  </a:lnTo>
                  <a:lnTo>
                    <a:pt x="138" y="228"/>
                  </a:lnTo>
                  <a:lnTo>
                    <a:pt x="143" y="226"/>
                  </a:lnTo>
                  <a:lnTo>
                    <a:pt x="147" y="222"/>
                  </a:lnTo>
                  <a:lnTo>
                    <a:pt x="148" y="218"/>
                  </a:lnTo>
                  <a:lnTo>
                    <a:pt x="145" y="212"/>
                  </a:lnTo>
                  <a:lnTo>
                    <a:pt x="141" y="207"/>
                  </a:lnTo>
                  <a:lnTo>
                    <a:pt x="135" y="203"/>
                  </a:lnTo>
                  <a:lnTo>
                    <a:pt x="129" y="201"/>
                  </a:lnTo>
                  <a:lnTo>
                    <a:pt x="117" y="197"/>
                  </a:lnTo>
                  <a:lnTo>
                    <a:pt x="105" y="195"/>
                  </a:lnTo>
                  <a:lnTo>
                    <a:pt x="94" y="193"/>
                  </a:lnTo>
                  <a:lnTo>
                    <a:pt x="83" y="190"/>
                  </a:lnTo>
                  <a:lnTo>
                    <a:pt x="73" y="187"/>
                  </a:lnTo>
                  <a:lnTo>
                    <a:pt x="62" y="182"/>
                  </a:lnTo>
                  <a:lnTo>
                    <a:pt x="53" y="176"/>
                  </a:lnTo>
                  <a:lnTo>
                    <a:pt x="43" y="167"/>
                  </a:lnTo>
                  <a:lnTo>
                    <a:pt x="40" y="128"/>
                  </a:lnTo>
                  <a:lnTo>
                    <a:pt x="49" y="96"/>
                  </a:lnTo>
                  <a:lnTo>
                    <a:pt x="68" y="71"/>
                  </a:lnTo>
                  <a:lnTo>
                    <a:pt x="94" y="50"/>
                  </a:lnTo>
                  <a:lnTo>
                    <a:pt x="122" y="34"/>
                  </a:lnTo>
                  <a:lnTo>
                    <a:pt x="151" y="21"/>
                  </a:lnTo>
                  <a:lnTo>
                    <a:pt x="178" y="12"/>
                  </a:lnTo>
                  <a:lnTo>
                    <a:pt x="199" y="4"/>
                  </a:lnTo>
                  <a:lnTo>
                    <a:pt x="186" y="1"/>
                  </a:lnTo>
                  <a:lnTo>
                    <a:pt x="172" y="0"/>
                  </a:lnTo>
                  <a:lnTo>
                    <a:pt x="156" y="2"/>
                  </a:lnTo>
                  <a:lnTo>
                    <a:pt x="138" y="4"/>
                  </a:lnTo>
                  <a:lnTo>
                    <a:pt x="121" y="10"/>
                  </a:lnTo>
                  <a:lnTo>
                    <a:pt x="103" y="16"/>
                  </a:lnTo>
                  <a:lnTo>
                    <a:pt x="86" y="23"/>
                  </a:lnTo>
                  <a:lnTo>
                    <a:pt x="70" y="29"/>
                  </a:lnTo>
                  <a:close/>
                </a:path>
              </a:pathLst>
            </a:custGeom>
            <a:solidFill>
              <a:srgbClr val="C9E8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3208" name="Freeform 325"/>
            <p:cNvSpPr>
              <a:spLocks/>
            </p:cNvSpPr>
            <p:nvPr/>
          </p:nvSpPr>
          <p:spPr bwMode="auto">
            <a:xfrm>
              <a:off x="4395" y="3142"/>
              <a:ext cx="22" cy="30"/>
            </a:xfrm>
            <a:custGeom>
              <a:avLst/>
              <a:gdLst>
                <a:gd name="T0" fmla="*/ 0 w 128"/>
                <a:gd name="T1" fmla="*/ 0 h 180"/>
                <a:gd name="T2" fmla="*/ 0 w 128"/>
                <a:gd name="T3" fmla="*/ 0 h 180"/>
                <a:gd name="T4" fmla="*/ 0 w 128"/>
                <a:gd name="T5" fmla="*/ 0 h 180"/>
                <a:gd name="T6" fmla="*/ 0 w 128"/>
                <a:gd name="T7" fmla="*/ 0 h 180"/>
                <a:gd name="T8" fmla="*/ 0 w 128"/>
                <a:gd name="T9" fmla="*/ 0 h 180"/>
                <a:gd name="T10" fmla="*/ 0 w 128"/>
                <a:gd name="T11" fmla="*/ 0 h 180"/>
                <a:gd name="T12" fmla="*/ 0 w 128"/>
                <a:gd name="T13" fmla="*/ 0 h 180"/>
                <a:gd name="T14" fmla="*/ 0 w 128"/>
                <a:gd name="T15" fmla="*/ 0 h 180"/>
                <a:gd name="T16" fmla="*/ 0 w 128"/>
                <a:gd name="T17" fmla="*/ 0 h 180"/>
                <a:gd name="T18" fmla="*/ 0 w 128"/>
                <a:gd name="T19" fmla="*/ 0 h 180"/>
                <a:gd name="T20" fmla="*/ 0 w 128"/>
                <a:gd name="T21" fmla="*/ 0 h 180"/>
                <a:gd name="T22" fmla="*/ 0 w 128"/>
                <a:gd name="T23" fmla="*/ 0 h 180"/>
                <a:gd name="T24" fmla="*/ 0 w 128"/>
                <a:gd name="T25" fmla="*/ 0 h 180"/>
                <a:gd name="T26" fmla="*/ 0 w 128"/>
                <a:gd name="T27" fmla="*/ 0 h 180"/>
                <a:gd name="T28" fmla="*/ 0 w 128"/>
                <a:gd name="T29" fmla="*/ 0 h 180"/>
                <a:gd name="T30" fmla="*/ 0 w 128"/>
                <a:gd name="T31" fmla="*/ 0 h 180"/>
                <a:gd name="T32" fmla="*/ 0 w 128"/>
                <a:gd name="T33" fmla="*/ 0 h 180"/>
                <a:gd name="T34" fmla="*/ 0 w 128"/>
                <a:gd name="T35" fmla="*/ 0 h 180"/>
                <a:gd name="T36" fmla="*/ 0 w 128"/>
                <a:gd name="T37" fmla="*/ 0 h 180"/>
                <a:gd name="T38" fmla="*/ 0 w 128"/>
                <a:gd name="T39" fmla="*/ 0 h 180"/>
                <a:gd name="T40" fmla="*/ 0 w 128"/>
                <a:gd name="T41" fmla="*/ 0 h 180"/>
                <a:gd name="T42" fmla="*/ 0 w 128"/>
                <a:gd name="T43" fmla="*/ 0 h 180"/>
                <a:gd name="T44" fmla="*/ 0 w 128"/>
                <a:gd name="T45" fmla="*/ 0 h 180"/>
                <a:gd name="T46" fmla="*/ 0 w 128"/>
                <a:gd name="T47" fmla="*/ 0 h 180"/>
                <a:gd name="T48" fmla="*/ 0 w 128"/>
                <a:gd name="T49" fmla="*/ 0 h 180"/>
                <a:gd name="T50" fmla="*/ 0 w 128"/>
                <a:gd name="T51" fmla="*/ 0 h 180"/>
                <a:gd name="T52" fmla="*/ 0 w 128"/>
                <a:gd name="T53" fmla="*/ 0 h 180"/>
                <a:gd name="T54" fmla="*/ 0 w 128"/>
                <a:gd name="T55" fmla="*/ 0 h 180"/>
                <a:gd name="T56" fmla="*/ 0 w 128"/>
                <a:gd name="T57" fmla="*/ 0 h 180"/>
                <a:gd name="T58" fmla="*/ 0 w 128"/>
                <a:gd name="T59" fmla="*/ 0 h 180"/>
                <a:gd name="T60" fmla="*/ 0 w 128"/>
                <a:gd name="T61" fmla="*/ 0 h 180"/>
                <a:gd name="T62" fmla="*/ 0 w 128"/>
                <a:gd name="T63" fmla="*/ 0 h 180"/>
                <a:gd name="T64" fmla="*/ 0 w 128"/>
                <a:gd name="T65" fmla="*/ 0 h 180"/>
                <a:gd name="T66" fmla="*/ 0 w 128"/>
                <a:gd name="T67" fmla="*/ 0 h 180"/>
                <a:gd name="T68" fmla="*/ 0 w 128"/>
                <a:gd name="T69" fmla="*/ 0 h 180"/>
                <a:gd name="T70" fmla="*/ 0 w 128"/>
                <a:gd name="T71" fmla="*/ 0 h 180"/>
                <a:gd name="T72" fmla="*/ 0 w 128"/>
                <a:gd name="T73" fmla="*/ 0 h 180"/>
                <a:gd name="T74" fmla="*/ 0 w 128"/>
                <a:gd name="T75" fmla="*/ 0 h 180"/>
                <a:gd name="T76" fmla="*/ 0 w 128"/>
                <a:gd name="T77" fmla="*/ 0 h 180"/>
                <a:gd name="T78" fmla="*/ 0 w 128"/>
                <a:gd name="T79" fmla="*/ 0 h 180"/>
                <a:gd name="T80" fmla="*/ 0 w 128"/>
                <a:gd name="T81" fmla="*/ 0 h 180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128"/>
                <a:gd name="T124" fmla="*/ 0 h 180"/>
                <a:gd name="T125" fmla="*/ 128 w 128"/>
                <a:gd name="T126" fmla="*/ 180 h 180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128" h="180">
                  <a:moveTo>
                    <a:pt x="108" y="59"/>
                  </a:moveTo>
                  <a:lnTo>
                    <a:pt x="113" y="77"/>
                  </a:lnTo>
                  <a:lnTo>
                    <a:pt x="111" y="94"/>
                  </a:lnTo>
                  <a:lnTo>
                    <a:pt x="103" y="108"/>
                  </a:lnTo>
                  <a:lnTo>
                    <a:pt x="91" y="121"/>
                  </a:lnTo>
                  <a:lnTo>
                    <a:pt x="77" y="132"/>
                  </a:lnTo>
                  <a:lnTo>
                    <a:pt x="61" y="144"/>
                  </a:lnTo>
                  <a:lnTo>
                    <a:pt x="45" y="154"/>
                  </a:lnTo>
                  <a:lnTo>
                    <a:pt x="30" y="164"/>
                  </a:lnTo>
                  <a:lnTo>
                    <a:pt x="28" y="168"/>
                  </a:lnTo>
                  <a:lnTo>
                    <a:pt x="27" y="170"/>
                  </a:lnTo>
                  <a:lnTo>
                    <a:pt x="27" y="174"/>
                  </a:lnTo>
                  <a:lnTo>
                    <a:pt x="28" y="177"/>
                  </a:lnTo>
                  <a:lnTo>
                    <a:pt x="32" y="179"/>
                  </a:lnTo>
                  <a:lnTo>
                    <a:pt x="35" y="180"/>
                  </a:lnTo>
                  <a:lnTo>
                    <a:pt x="37" y="180"/>
                  </a:lnTo>
                  <a:lnTo>
                    <a:pt x="41" y="179"/>
                  </a:lnTo>
                  <a:lnTo>
                    <a:pt x="60" y="169"/>
                  </a:lnTo>
                  <a:lnTo>
                    <a:pt x="77" y="158"/>
                  </a:lnTo>
                  <a:lnTo>
                    <a:pt x="94" y="145"/>
                  </a:lnTo>
                  <a:lnTo>
                    <a:pt x="109" y="130"/>
                  </a:lnTo>
                  <a:lnTo>
                    <a:pt x="120" y="114"/>
                  </a:lnTo>
                  <a:lnTo>
                    <a:pt x="127" y="95"/>
                  </a:lnTo>
                  <a:lnTo>
                    <a:pt x="128" y="76"/>
                  </a:lnTo>
                  <a:lnTo>
                    <a:pt x="123" y="55"/>
                  </a:lnTo>
                  <a:lnTo>
                    <a:pt x="113" y="39"/>
                  </a:lnTo>
                  <a:lnTo>
                    <a:pt x="97" y="25"/>
                  </a:lnTo>
                  <a:lnTo>
                    <a:pt x="79" y="15"/>
                  </a:lnTo>
                  <a:lnTo>
                    <a:pt x="57" y="7"/>
                  </a:lnTo>
                  <a:lnTo>
                    <a:pt x="36" y="2"/>
                  </a:lnTo>
                  <a:lnTo>
                    <a:pt x="19" y="0"/>
                  </a:lnTo>
                  <a:lnTo>
                    <a:pt x="6" y="0"/>
                  </a:lnTo>
                  <a:lnTo>
                    <a:pt x="0" y="4"/>
                  </a:lnTo>
                  <a:lnTo>
                    <a:pt x="14" y="9"/>
                  </a:lnTo>
                  <a:lnTo>
                    <a:pt x="29" y="14"/>
                  </a:lnTo>
                  <a:lnTo>
                    <a:pt x="46" y="19"/>
                  </a:lnTo>
                  <a:lnTo>
                    <a:pt x="61" y="23"/>
                  </a:lnTo>
                  <a:lnTo>
                    <a:pt x="76" y="29"/>
                  </a:lnTo>
                  <a:lnTo>
                    <a:pt x="89" y="37"/>
                  </a:lnTo>
                  <a:lnTo>
                    <a:pt x="100" y="46"/>
                  </a:lnTo>
                  <a:lnTo>
                    <a:pt x="108" y="59"/>
                  </a:lnTo>
                  <a:close/>
                </a:path>
              </a:pathLst>
            </a:custGeom>
            <a:solidFill>
              <a:srgbClr val="C9E8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3209" name="Freeform 326"/>
            <p:cNvSpPr>
              <a:spLocks/>
            </p:cNvSpPr>
            <p:nvPr/>
          </p:nvSpPr>
          <p:spPr bwMode="auto">
            <a:xfrm>
              <a:off x="4318" y="3135"/>
              <a:ext cx="54" cy="63"/>
            </a:xfrm>
            <a:custGeom>
              <a:avLst/>
              <a:gdLst>
                <a:gd name="T0" fmla="*/ 0 w 322"/>
                <a:gd name="T1" fmla="*/ 0 h 378"/>
                <a:gd name="T2" fmla="*/ 0 w 322"/>
                <a:gd name="T3" fmla="*/ 0 h 378"/>
                <a:gd name="T4" fmla="*/ 0 w 322"/>
                <a:gd name="T5" fmla="*/ 0 h 378"/>
                <a:gd name="T6" fmla="*/ 0 w 322"/>
                <a:gd name="T7" fmla="*/ 0 h 378"/>
                <a:gd name="T8" fmla="*/ 0 w 322"/>
                <a:gd name="T9" fmla="*/ 0 h 378"/>
                <a:gd name="T10" fmla="*/ 0 w 322"/>
                <a:gd name="T11" fmla="*/ 0 h 378"/>
                <a:gd name="T12" fmla="*/ 0 w 322"/>
                <a:gd name="T13" fmla="*/ 0 h 378"/>
                <a:gd name="T14" fmla="*/ 0 w 322"/>
                <a:gd name="T15" fmla="*/ 0 h 378"/>
                <a:gd name="T16" fmla="*/ 0 w 322"/>
                <a:gd name="T17" fmla="*/ 0 h 378"/>
                <a:gd name="T18" fmla="*/ 0 w 322"/>
                <a:gd name="T19" fmla="*/ 0 h 378"/>
                <a:gd name="T20" fmla="*/ 0 w 322"/>
                <a:gd name="T21" fmla="*/ 0 h 378"/>
                <a:gd name="T22" fmla="*/ 0 w 322"/>
                <a:gd name="T23" fmla="*/ 0 h 378"/>
                <a:gd name="T24" fmla="*/ 0 w 322"/>
                <a:gd name="T25" fmla="*/ 0 h 378"/>
                <a:gd name="T26" fmla="*/ 0 w 322"/>
                <a:gd name="T27" fmla="*/ 0 h 378"/>
                <a:gd name="T28" fmla="*/ 0 w 322"/>
                <a:gd name="T29" fmla="*/ 0 h 378"/>
                <a:gd name="T30" fmla="*/ 0 w 322"/>
                <a:gd name="T31" fmla="*/ 0 h 378"/>
                <a:gd name="T32" fmla="*/ 0 w 322"/>
                <a:gd name="T33" fmla="*/ 0 h 378"/>
                <a:gd name="T34" fmla="*/ 0 w 322"/>
                <a:gd name="T35" fmla="*/ 0 h 378"/>
                <a:gd name="T36" fmla="*/ 0 w 322"/>
                <a:gd name="T37" fmla="*/ 0 h 378"/>
                <a:gd name="T38" fmla="*/ 0 w 322"/>
                <a:gd name="T39" fmla="*/ 0 h 378"/>
                <a:gd name="T40" fmla="*/ 0 w 322"/>
                <a:gd name="T41" fmla="*/ 0 h 378"/>
                <a:gd name="T42" fmla="*/ 0 w 322"/>
                <a:gd name="T43" fmla="*/ 0 h 378"/>
                <a:gd name="T44" fmla="*/ 0 w 322"/>
                <a:gd name="T45" fmla="*/ 0 h 378"/>
                <a:gd name="T46" fmla="*/ 0 w 322"/>
                <a:gd name="T47" fmla="*/ 0 h 378"/>
                <a:gd name="T48" fmla="*/ 0 w 322"/>
                <a:gd name="T49" fmla="*/ 0 h 378"/>
                <a:gd name="T50" fmla="*/ 0 w 322"/>
                <a:gd name="T51" fmla="*/ 0 h 378"/>
                <a:gd name="T52" fmla="*/ 0 w 322"/>
                <a:gd name="T53" fmla="*/ 0 h 378"/>
                <a:gd name="T54" fmla="*/ 0 w 322"/>
                <a:gd name="T55" fmla="*/ 0 h 378"/>
                <a:gd name="T56" fmla="*/ 0 w 322"/>
                <a:gd name="T57" fmla="*/ 0 h 378"/>
                <a:gd name="T58" fmla="*/ 0 w 322"/>
                <a:gd name="T59" fmla="*/ 0 h 378"/>
                <a:gd name="T60" fmla="*/ 0 w 322"/>
                <a:gd name="T61" fmla="*/ 0 h 378"/>
                <a:gd name="T62" fmla="*/ 0 w 322"/>
                <a:gd name="T63" fmla="*/ 0 h 378"/>
                <a:gd name="T64" fmla="*/ 0 w 322"/>
                <a:gd name="T65" fmla="*/ 0 h 378"/>
                <a:gd name="T66" fmla="*/ 0 w 322"/>
                <a:gd name="T67" fmla="*/ 0 h 378"/>
                <a:gd name="T68" fmla="*/ 0 w 322"/>
                <a:gd name="T69" fmla="*/ 0 h 378"/>
                <a:gd name="T70" fmla="*/ 0 w 322"/>
                <a:gd name="T71" fmla="*/ 0 h 378"/>
                <a:gd name="T72" fmla="*/ 0 w 322"/>
                <a:gd name="T73" fmla="*/ 0 h 378"/>
                <a:gd name="T74" fmla="*/ 0 w 322"/>
                <a:gd name="T75" fmla="*/ 0 h 378"/>
                <a:gd name="T76" fmla="*/ 0 w 322"/>
                <a:gd name="T77" fmla="*/ 0 h 378"/>
                <a:gd name="T78" fmla="*/ 0 w 322"/>
                <a:gd name="T79" fmla="*/ 0 h 378"/>
                <a:gd name="T80" fmla="*/ 0 w 322"/>
                <a:gd name="T81" fmla="*/ 0 h 378"/>
                <a:gd name="T82" fmla="*/ 0 w 322"/>
                <a:gd name="T83" fmla="*/ 0 h 378"/>
                <a:gd name="T84" fmla="*/ 0 w 322"/>
                <a:gd name="T85" fmla="*/ 0 h 378"/>
                <a:gd name="T86" fmla="*/ 0 w 322"/>
                <a:gd name="T87" fmla="*/ 0 h 378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322"/>
                <a:gd name="T133" fmla="*/ 0 h 378"/>
                <a:gd name="T134" fmla="*/ 322 w 322"/>
                <a:gd name="T135" fmla="*/ 378 h 378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322" h="378">
                  <a:moveTo>
                    <a:pt x="125" y="49"/>
                  </a:moveTo>
                  <a:lnTo>
                    <a:pt x="100" y="70"/>
                  </a:lnTo>
                  <a:lnTo>
                    <a:pt x="76" y="90"/>
                  </a:lnTo>
                  <a:lnTo>
                    <a:pt x="53" y="115"/>
                  </a:lnTo>
                  <a:lnTo>
                    <a:pt x="34" y="140"/>
                  </a:lnTo>
                  <a:lnTo>
                    <a:pt x="17" y="166"/>
                  </a:lnTo>
                  <a:lnTo>
                    <a:pt x="5" y="195"/>
                  </a:lnTo>
                  <a:lnTo>
                    <a:pt x="0" y="226"/>
                  </a:lnTo>
                  <a:lnTo>
                    <a:pt x="1" y="258"/>
                  </a:lnTo>
                  <a:lnTo>
                    <a:pt x="3" y="266"/>
                  </a:lnTo>
                  <a:lnTo>
                    <a:pt x="5" y="275"/>
                  </a:lnTo>
                  <a:lnTo>
                    <a:pt x="9" y="282"/>
                  </a:lnTo>
                  <a:lnTo>
                    <a:pt x="14" y="290"/>
                  </a:lnTo>
                  <a:lnTo>
                    <a:pt x="19" y="297"/>
                  </a:lnTo>
                  <a:lnTo>
                    <a:pt x="26" y="304"/>
                  </a:lnTo>
                  <a:lnTo>
                    <a:pt x="32" y="310"/>
                  </a:lnTo>
                  <a:lnTo>
                    <a:pt x="41" y="314"/>
                  </a:lnTo>
                  <a:lnTo>
                    <a:pt x="56" y="324"/>
                  </a:lnTo>
                  <a:lnTo>
                    <a:pt x="71" y="332"/>
                  </a:lnTo>
                  <a:lnTo>
                    <a:pt x="86" y="338"/>
                  </a:lnTo>
                  <a:lnTo>
                    <a:pt x="103" y="344"/>
                  </a:lnTo>
                  <a:lnTo>
                    <a:pt x="119" y="350"/>
                  </a:lnTo>
                  <a:lnTo>
                    <a:pt x="136" y="355"/>
                  </a:lnTo>
                  <a:lnTo>
                    <a:pt x="152" y="359"/>
                  </a:lnTo>
                  <a:lnTo>
                    <a:pt x="168" y="363"/>
                  </a:lnTo>
                  <a:lnTo>
                    <a:pt x="186" y="366"/>
                  </a:lnTo>
                  <a:lnTo>
                    <a:pt x="202" y="368"/>
                  </a:lnTo>
                  <a:lnTo>
                    <a:pt x="220" y="371"/>
                  </a:lnTo>
                  <a:lnTo>
                    <a:pt x="238" y="373"/>
                  </a:lnTo>
                  <a:lnTo>
                    <a:pt x="254" y="374"/>
                  </a:lnTo>
                  <a:lnTo>
                    <a:pt x="272" y="375"/>
                  </a:lnTo>
                  <a:lnTo>
                    <a:pt x="289" y="376"/>
                  </a:lnTo>
                  <a:lnTo>
                    <a:pt x="306" y="378"/>
                  </a:lnTo>
                  <a:lnTo>
                    <a:pt x="311" y="378"/>
                  </a:lnTo>
                  <a:lnTo>
                    <a:pt x="316" y="375"/>
                  </a:lnTo>
                  <a:lnTo>
                    <a:pt x="320" y="371"/>
                  </a:lnTo>
                  <a:lnTo>
                    <a:pt x="322" y="366"/>
                  </a:lnTo>
                  <a:lnTo>
                    <a:pt x="322" y="360"/>
                  </a:lnTo>
                  <a:lnTo>
                    <a:pt x="320" y="356"/>
                  </a:lnTo>
                  <a:lnTo>
                    <a:pt x="315" y="352"/>
                  </a:lnTo>
                  <a:lnTo>
                    <a:pt x="309" y="350"/>
                  </a:lnTo>
                  <a:lnTo>
                    <a:pt x="294" y="347"/>
                  </a:lnTo>
                  <a:lnTo>
                    <a:pt x="279" y="344"/>
                  </a:lnTo>
                  <a:lnTo>
                    <a:pt x="263" y="341"/>
                  </a:lnTo>
                  <a:lnTo>
                    <a:pt x="247" y="338"/>
                  </a:lnTo>
                  <a:lnTo>
                    <a:pt x="232" y="336"/>
                  </a:lnTo>
                  <a:lnTo>
                    <a:pt x="216" y="334"/>
                  </a:lnTo>
                  <a:lnTo>
                    <a:pt x="200" y="332"/>
                  </a:lnTo>
                  <a:lnTo>
                    <a:pt x="185" y="328"/>
                  </a:lnTo>
                  <a:lnTo>
                    <a:pt x="170" y="326"/>
                  </a:lnTo>
                  <a:lnTo>
                    <a:pt x="154" y="322"/>
                  </a:lnTo>
                  <a:lnTo>
                    <a:pt x="139" y="318"/>
                  </a:lnTo>
                  <a:lnTo>
                    <a:pt x="124" y="314"/>
                  </a:lnTo>
                  <a:lnTo>
                    <a:pt x="110" y="309"/>
                  </a:lnTo>
                  <a:lnTo>
                    <a:pt x="94" y="303"/>
                  </a:lnTo>
                  <a:lnTo>
                    <a:pt x="80" y="297"/>
                  </a:lnTo>
                  <a:lnTo>
                    <a:pt x="66" y="289"/>
                  </a:lnTo>
                  <a:lnTo>
                    <a:pt x="55" y="281"/>
                  </a:lnTo>
                  <a:lnTo>
                    <a:pt x="45" y="271"/>
                  </a:lnTo>
                  <a:lnTo>
                    <a:pt x="38" y="259"/>
                  </a:lnTo>
                  <a:lnTo>
                    <a:pt x="35" y="245"/>
                  </a:lnTo>
                  <a:lnTo>
                    <a:pt x="34" y="232"/>
                  </a:lnTo>
                  <a:lnTo>
                    <a:pt x="35" y="216"/>
                  </a:lnTo>
                  <a:lnTo>
                    <a:pt x="38" y="200"/>
                  </a:lnTo>
                  <a:lnTo>
                    <a:pt x="43" y="187"/>
                  </a:lnTo>
                  <a:lnTo>
                    <a:pt x="51" y="170"/>
                  </a:lnTo>
                  <a:lnTo>
                    <a:pt x="60" y="152"/>
                  </a:lnTo>
                  <a:lnTo>
                    <a:pt x="71" y="137"/>
                  </a:lnTo>
                  <a:lnTo>
                    <a:pt x="83" y="124"/>
                  </a:lnTo>
                  <a:lnTo>
                    <a:pt x="94" y="110"/>
                  </a:lnTo>
                  <a:lnTo>
                    <a:pt x="107" y="96"/>
                  </a:lnTo>
                  <a:lnTo>
                    <a:pt x="123" y="82"/>
                  </a:lnTo>
                  <a:lnTo>
                    <a:pt x="138" y="69"/>
                  </a:lnTo>
                  <a:lnTo>
                    <a:pt x="153" y="57"/>
                  </a:lnTo>
                  <a:lnTo>
                    <a:pt x="173" y="47"/>
                  </a:lnTo>
                  <a:lnTo>
                    <a:pt x="195" y="38"/>
                  </a:lnTo>
                  <a:lnTo>
                    <a:pt x="218" y="28"/>
                  </a:lnTo>
                  <a:lnTo>
                    <a:pt x="238" y="20"/>
                  </a:lnTo>
                  <a:lnTo>
                    <a:pt x="254" y="13"/>
                  </a:lnTo>
                  <a:lnTo>
                    <a:pt x="264" y="7"/>
                  </a:lnTo>
                  <a:lnTo>
                    <a:pt x="268" y="2"/>
                  </a:lnTo>
                  <a:lnTo>
                    <a:pt x="256" y="0"/>
                  </a:lnTo>
                  <a:lnTo>
                    <a:pt x="240" y="1"/>
                  </a:lnTo>
                  <a:lnTo>
                    <a:pt x="221" y="4"/>
                  </a:lnTo>
                  <a:lnTo>
                    <a:pt x="201" y="10"/>
                  </a:lnTo>
                  <a:lnTo>
                    <a:pt x="180" y="18"/>
                  </a:lnTo>
                  <a:lnTo>
                    <a:pt x="160" y="27"/>
                  </a:lnTo>
                  <a:lnTo>
                    <a:pt x="141" y="38"/>
                  </a:lnTo>
                  <a:lnTo>
                    <a:pt x="125" y="49"/>
                  </a:lnTo>
                  <a:close/>
                </a:path>
              </a:pathLst>
            </a:custGeom>
            <a:solidFill>
              <a:srgbClr val="C9E8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3210" name="Freeform 327"/>
            <p:cNvSpPr>
              <a:spLocks/>
            </p:cNvSpPr>
            <p:nvPr/>
          </p:nvSpPr>
          <p:spPr bwMode="auto">
            <a:xfrm>
              <a:off x="4394" y="3133"/>
              <a:ext cx="47" cy="42"/>
            </a:xfrm>
            <a:custGeom>
              <a:avLst/>
              <a:gdLst>
                <a:gd name="T0" fmla="*/ 0 w 283"/>
                <a:gd name="T1" fmla="*/ 0 h 252"/>
                <a:gd name="T2" fmla="*/ 0 w 283"/>
                <a:gd name="T3" fmla="*/ 0 h 252"/>
                <a:gd name="T4" fmla="*/ 0 w 283"/>
                <a:gd name="T5" fmla="*/ 0 h 252"/>
                <a:gd name="T6" fmla="*/ 0 w 283"/>
                <a:gd name="T7" fmla="*/ 0 h 252"/>
                <a:gd name="T8" fmla="*/ 0 w 283"/>
                <a:gd name="T9" fmla="*/ 0 h 252"/>
                <a:gd name="T10" fmla="*/ 0 w 283"/>
                <a:gd name="T11" fmla="*/ 0 h 252"/>
                <a:gd name="T12" fmla="*/ 0 w 283"/>
                <a:gd name="T13" fmla="*/ 0 h 252"/>
                <a:gd name="T14" fmla="*/ 0 w 283"/>
                <a:gd name="T15" fmla="*/ 0 h 252"/>
                <a:gd name="T16" fmla="*/ 0 w 283"/>
                <a:gd name="T17" fmla="*/ 0 h 252"/>
                <a:gd name="T18" fmla="*/ 0 w 283"/>
                <a:gd name="T19" fmla="*/ 0 h 252"/>
                <a:gd name="T20" fmla="*/ 0 w 283"/>
                <a:gd name="T21" fmla="*/ 0 h 252"/>
                <a:gd name="T22" fmla="*/ 0 w 283"/>
                <a:gd name="T23" fmla="*/ 0 h 252"/>
                <a:gd name="T24" fmla="*/ 0 w 283"/>
                <a:gd name="T25" fmla="*/ 0 h 252"/>
                <a:gd name="T26" fmla="*/ 0 w 283"/>
                <a:gd name="T27" fmla="*/ 0 h 252"/>
                <a:gd name="T28" fmla="*/ 0 w 283"/>
                <a:gd name="T29" fmla="*/ 0 h 252"/>
                <a:gd name="T30" fmla="*/ 0 w 283"/>
                <a:gd name="T31" fmla="*/ 0 h 252"/>
                <a:gd name="T32" fmla="*/ 0 w 283"/>
                <a:gd name="T33" fmla="*/ 0 h 252"/>
                <a:gd name="T34" fmla="*/ 0 w 283"/>
                <a:gd name="T35" fmla="*/ 0 h 252"/>
                <a:gd name="T36" fmla="*/ 0 w 283"/>
                <a:gd name="T37" fmla="*/ 0 h 252"/>
                <a:gd name="T38" fmla="*/ 0 w 283"/>
                <a:gd name="T39" fmla="*/ 0 h 252"/>
                <a:gd name="T40" fmla="*/ 0 w 283"/>
                <a:gd name="T41" fmla="*/ 0 h 252"/>
                <a:gd name="T42" fmla="*/ 0 w 283"/>
                <a:gd name="T43" fmla="*/ 0 h 252"/>
                <a:gd name="T44" fmla="*/ 0 w 283"/>
                <a:gd name="T45" fmla="*/ 0 h 252"/>
                <a:gd name="T46" fmla="*/ 0 w 283"/>
                <a:gd name="T47" fmla="*/ 0 h 252"/>
                <a:gd name="T48" fmla="*/ 0 w 283"/>
                <a:gd name="T49" fmla="*/ 0 h 252"/>
                <a:gd name="T50" fmla="*/ 0 w 283"/>
                <a:gd name="T51" fmla="*/ 0 h 252"/>
                <a:gd name="T52" fmla="*/ 0 w 283"/>
                <a:gd name="T53" fmla="*/ 0 h 252"/>
                <a:gd name="T54" fmla="*/ 0 w 283"/>
                <a:gd name="T55" fmla="*/ 0 h 252"/>
                <a:gd name="T56" fmla="*/ 0 w 283"/>
                <a:gd name="T57" fmla="*/ 0 h 252"/>
                <a:gd name="T58" fmla="*/ 0 w 283"/>
                <a:gd name="T59" fmla="*/ 0 h 252"/>
                <a:gd name="T60" fmla="*/ 0 w 283"/>
                <a:gd name="T61" fmla="*/ 0 h 252"/>
                <a:gd name="T62" fmla="*/ 0 w 283"/>
                <a:gd name="T63" fmla="*/ 0 h 252"/>
                <a:gd name="T64" fmla="*/ 0 w 283"/>
                <a:gd name="T65" fmla="*/ 0 h 252"/>
                <a:gd name="T66" fmla="*/ 0 w 283"/>
                <a:gd name="T67" fmla="*/ 0 h 252"/>
                <a:gd name="T68" fmla="*/ 0 w 283"/>
                <a:gd name="T69" fmla="*/ 0 h 252"/>
                <a:gd name="T70" fmla="*/ 0 w 283"/>
                <a:gd name="T71" fmla="*/ 0 h 252"/>
                <a:gd name="T72" fmla="*/ 0 w 283"/>
                <a:gd name="T73" fmla="*/ 0 h 252"/>
                <a:gd name="T74" fmla="*/ 0 w 283"/>
                <a:gd name="T75" fmla="*/ 0 h 252"/>
                <a:gd name="T76" fmla="*/ 0 w 283"/>
                <a:gd name="T77" fmla="*/ 0 h 252"/>
                <a:gd name="T78" fmla="*/ 0 w 283"/>
                <a:gd name="T79" fmla="*/ 0 h 252"/>
                <a:gd name="T80" fmla="*/ 0 w 283"/>
                <a:gd name="T81" fmla="*/ 0 h 252"/>
                <a:gd name="T82" fmla="*/ 0 w 283"/>
                <a:gd name="T83" fmla="*/ 0 h 252"/>
                <a:gd name="T84" fmla="*/ 0 w 283"/>
                <a:gd name="T85" fmla="*/ 0 h 252"/>
                <a:gd name="T86" fmla="*/ 0 w 283"/>
                <a:gd name="T87" fmla="*/ 0 h 252"/>
                <a:gd name="T88" fmla="*/ 0 w 283"/>
                <a:gd name="T89" fmla="*/ 0 h 252"/>
                <a:gd name="T90" fmla="*/ 0 w 283"/>
                <a:gd name="T91" fmla="*/ 0 h 252"/>
                <a:gd name="T92" fmla="*/ 0 w 283"/>
                <a:gd name="T93" fmla="*/ 0 h 252"/>
                <a:gd name="T94" fmla="*/ 0 w 283"/>
                <a:gd name="T95" fmla="*/ 0 h 252"/>
                <a:gd name="T96" fmla="*/ 0 w 283"/>
                <a:gd name="T97" fmla="*/ 0 h 252"/>
                <a:gd name="T98" fmla="*/ 0 w 283"/>
                <a:gd name="T99" fmla="*/ 0 h 252"/>
                <a:gd name="T100" fmla="*/ 0 w 283"/>
                <a:gd name="T101" fmla="*/ 0 h 252"/>
                <a:gd name="T102" fmla="*/ 0 w 283"/>
                <a:gd name="T103" fmla="*/ 0 h 252"/>
                <a:gd name="T104" fmla="*/ 0 w 283"/>
                <a:gd name="T105" fmla="*/ 0 h 252"/>
                <a:gd name="T106" fmla="*/ 0 w 283"/>
                <a:gd name="T107" fmla="*/ 0 h 252"/>
                <a:gd name="T108" fmla="*/ 0 w 283"/>
                <a:gd name="T109" fmla="*/ 0 h 252"/>
                <a:gd name="T110" fmla="*/ 0 w 283"/>
                <a:gd name="T111" fmla="*/ 0 h 252"/>
                <a:gd name="T112" fmla="*/ 0 w 283"/>
                <a:gd name="T113" fmla="*/ 0 h 252"/>
                <a:gd name="T114" fmla="*/ 0 w 283"/>
                <a:gd name="T115" fmla="*/ 0 h 252"/>
                <a:gd name="T116" fmla="*/ 0 w 283"/>
                <a:gd name="T117" fmla="*/ 0 h 252"/>
                <a:gd name="T118" fmla="*/ 0 w 283"/>
                <a:gd name="T119" fmla="*/ 0 h 252"/>
                <a:gd name="T120" fmla="*/ 0 w 283"/>
                <a:gd name="T121" fmla="*/ 0 h 252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283"/>
                <a:gd name="T184" fmla="*/ 0 h 252"/>
                <a:gd name="T185" fmla="*/ 283 w 283"/>
                <a:gd name="T186" fmla="*/ 252 h 252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283" h="252">
                  <a:moveTo>
                    <a:pt x="235" y="77"/>
                  </a:moveTo>
                  <a:lnTo>
                    <a:pt x="248" y="91"/>
                  </a:lnTo>
                  <a:lnTo>
                    <a:pt x="256" y="107"/>
                  </a:lnTo>
                  <a:lnTo>
                    <a:pt x="259" y="124"/>
                  </a:lnTo>
                  <a:lnTo>
                    <a:pt x="259" y="142"/>
                  </a:lnTo>
                  <a:lnTo>
                    <a:pt x="257" y="157"/>
                  </a:lnTo>
                  <a:lnTo>
                    <a:pt x="252" y="170"/>
                  </a:lnTo>
                  <a:lnTo>
                    <a:pt x="244" y="183"/>
                  </a:lnTo>
                  <a:lnTo>
                    <a:pt x="236" y="193"/>
                  </a:lnTo>
                  <a:lnTo>
                    <a:pt x="225" y="204"/>
                  </a:lnTo>
                  <a:lnTo>
                    <a:pt x="215" y="214"/>
                  </a:lnTo>
                  <a:lnTo>
                    <a:pt x="204" y="224"/>
                  </a:lnTo>
                  <a:lnTo>
                    <a:pt x="194" y="234"/>
                  </a:lnTo>
                  <a:lnTo>
                    <a:pt x="191" y="238"/>
                  </a:lnTo>
                  <a:lnTo>
                    <a:pt x="191" y="241"/>
                  </a:lnTo>
                  <a:lnTo>
                    <a:pt x="191" y="245"/>
                  </a:lnTo>
                  <a:lnTo>
                    <a:pt x="194" y="248"/>
                  </a:lnTo>
                  <a:lnTo>
                    <a:pt x="197" y="250"/>
                  </a:lnTo>
                  <a:lnTo>
                    <a:pt x="202" y="252"/>
                  </a:lnTo>
                  <a:lnTo>
                    <a:pt x="205" y="250"/>
                  </a:lnTo>
                  <a:lnTo>
                    <a:pt x="209" y="248"/>
                  </a:lnTo>
                  <a:lnTo>
                    <a:pt x="232" y="233"/>
                  </a:lnTo>
                  <a:lnTo>
                    <a:pt x="252" y="214"/>
                  </a:lnTo>
                  <a:lnTo>
                    <a:pt x="268" y="192"/>
                  </a:lnTo>
                  <a:lnTo>
                    <a:pt x="278" y="167"/>
                  </a:lnTo>
                  <a:lnTo>
                    <a:pt x="283" y="141"/>
                  </a:lnTo>
                  <a:lnTo>
                    <a:pt x="280" y="115"/>
                  </a:lnTo>
                  <a:lnTo>
                    <a:pt x="271" y="91"/>
                  </a:lnTo>
                  <a:lnTo>
                    <a:pt x="252" y="69"/>
                  </a:lnTo>
                  <a:lnTo>
                    <a:pt x="238" y="57"/>
                  </a:lnTo>
                  <a:lnTo>
                    <a:pt x="222" y="48"/>
                  </a:lnTo>
                  <a:lnTo>
                    <a:pt x="204" y="39"/>
                  </a:lnTo>
                  <a:lnTo>
                    <a:pt x="184" y="31"/>
                  </a:lnTo>
                  <a:lnTo>
                    <a:pt x="164" y="23"/>
                  </a:lnTo>
                  <a:lnTo>
                    <a:pt x="144" y="17"/>
                  </a:lnTo>
                  <a:lnTo>
                    <a:pt x="123" y="13"/>
                  </a:lnTo>
                  <a:lnTo>
                    <a:pt x="103" y="8"/>
                  </a:lnTo>
                  <a:lnTo>
                    <a:pt x="83" y="5"/>
                  </a:lnTo>
                  <a:lnTo>
                    <a:pt x="66" y="2"/>
                  </a:lnTo>
                  <a:lnTo>
                    <a:pt x="48" y="0"/>
                  </a:lnTo>
                  <a:lnTo>
                    <a:pt x="34" y="0"/>
                  </a:lnTo>
                  <a:lnTo>
                    <a:pt x="21" y="0"/>
                  </a:lnTo>
                  <a:lnTo>
                    <a:pt x="11" y="0"/>
                  </a:lnTo>
                  <a:lnTo>
                    <a:pt x="4" y="2"/>
                  </a:lnTo>
                  <a:lnTo>
                    <a:pt x="0" y="5"/>
                  </a:lnTo>
                  <a:lnTo>
                    <a:pt x="12" y="7"/>
                  </a:lnTo>
                  <a:lnTo>
                    <a:pt x="24" y="8"/>
                  </a:lnTo>
                  <a:lnTo>
                    <a:pt x="38" y="10"/>
                  </a:lnTo>
                  <a:lnTo>
                    <a:pt x="52" y="13"/>
                  </a:lnTo>
                  <a:lnTo>
                    <a:pt x="66" y="16"/>
                  </a:lnTo>
                  <a:lnTo>
                    <a:pt x="82" y="18"/>
                  </a:lnTo>
                  <a:lnTo>
                    <a:pt x="98" y="22"/>
                  </a:lnTo>
                  <a:lnTo>
                    <a:pt x="114" y="25"/>
                  </a:lnTo>
                  <a:lnTo>
                    <a:pt x="129" y="30"/>
                  </a:lnTo>
                  <a:lnTo>
                    <a:pt x="146" y="34"/>
                  </a:lnTo>
                  <a:lnTo>
                    <a:pt x="162" y="39"/>
                  </a:lnTo>
                  <a:lnTo>
                    <a:pt x="177" y="45"/>
                  </a:lnTo>
                  <a:lnTo>
                    <a:pt x="193" y="52"/>
                  </a:lnTo>
                  <a:lnTo>
                    <a:pt x="208" y="60"/>
                  </a:lnTo>
                  <a:lnTo>
                    <a:pt x="222" y="68"/>
                  </a:lnTo>
                  <a:lnTo>
                    <a:pt x="235" y="77"/>
                  </a:lnTo>
                  <a:close/>
                </a:path>
              </a:pathLst>
            </a:custGeom>
            <a:solidFill>
              <a:srgbClr val="C9E8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3211" name="Freeform 328"/>
            <p:cNvSpPr>
              <a:spLocks/>
            </p:cNvSpPr>
            <p:nvPr/>
          </p:nvSpPr>
          <p:spPr bwMode="auto">
            <a:xfrm>
              <a:off x="4298" y="3153"/>
              <a:ext cx="19" cy="39"/>
            </a:xfrm>
            <a:custGeom>
              <a:avLst/>
              <a:gdLst>
                <a:gd name="T0" fmla="*/ 0 w 114"/>
                <a:gd name="T1" fmla="*/ 0 h 238"/>
                <a:gd name="T2" fmla="*/ 0 w 114"/>
                <a:gd name="T3" fmla="*/ 0 h 238"/>
                <a:gd name="T4" fmla="*/ 0 w 114"/>
                <a:gd name="T5" fmla="*/ 0 h 238"/>
                <a:gd name="T6" fmla="*/ 0 w 114"/>
                <a:gd name="T7" fmla="*/ 0 h 238"/>
                <a:gd name="T8" fmla="*/ 0 w 114"/>
                <a:gd name="T9" fmla="*/ 0 h 238"/>
                <a:gd name="T10" fmla="*/ 0 w 114"/>
                <a:gd name="T11" fmla="*/ 0 h 238"/>
                <a:gd name="T12" fmla="*/ 0 w 114"/>
                <a:gd name="T13" fmla="*/ 0 h 238"/>
                <a:gd name="T14" fmla="*/ 0 w 114"/>
                <a:gd name="T15" fmla="*/ 0 h 238"/>
                <a:gd name="T16" fmla="*/ 0 w 114"/>
                <a:gd name="T17" fmla="*/ 0 h 238"/>
                <a:gd name="T18" fmla="*/ 0 w 114"/>
                <a:gd name="T19" fmla="*/ 0 h 238"/>
                <a:gd name="T20" fmla="*/ 0 w 114"/>
                <a:gd name="T21" fmla="*/ 0 h 238"/>
                <a:gd name="T22" fmla="*/ 0 w 114"/>
                <a:gd name="T23" fmla="*/ 0 h 238"/>
                <a:gd name="T24" fmla="*/ 0 w 114"/>
                <a:gd name="T25" fmla="*/ 0 h 238"/>
                <a:gd name="T26" fmla="*/ 0 w 114"/>
                <a:gd name="T27" fmla="*/ 0 h 238"/>
                <a:gd name="T28" fmla="*/ 0 w 114"/>
                <a:gd name="T29" fmla="*/ 0 h 238"/>
                <a:gd name="T30" fmla="*/ 0 w 114"/>
                <a:gd name="T31" fmla="*/ 0 h 238"/>
                <a:gd name="T32" fmla="*/ 0 w 114"/>
                <a:gd name="T33" fmla="*/ 0 h 238"/>
                <a:gd name="T34" fmla="*/ 0 w 114"/>
                <a:gd name="T35" fmla="*/ 0 h 238"/>
                <a:gd name="T36" fmla="*/ 0 w 114"/>
                <a:gd name="T37" fmla="*/ 0 h 238"/>
                <a:gd name="T38" fmla="*/ 0 w 114"/>
                <a:gd name="T39" fmla="*/ 0 h 238"/>
                <a:gd name="T40" fmla="*/ 0 w 114"/>
                <a:gd name="T41" fmla="*/ 0 h 238"/>
                <a:gd name="T42" fmla="*/ 0 w 114"/>
                <a:gd name="T43" fmla="*/ 0 h 238"/>
                <a:gd name="T44" fmla="*/ 0 w 114"/>
                <a:gd name="T45" fmla="*/ 0 h 238"/>
                <a:gd name="T46" fmla="*/ 0 w 114"/>
                <a:gd name="T47" fmla="*/ 0 h 238"/>
                <a:gd name="T48" fmla="*/ 0 w 114"/>
                <a:gd name="T49" fmla="*/ 0 h 238"/>
                <a:gd name="T50" fmla="*/ 0 w 114"/>
                <a:gd name="T51" fmla="*/ 0 h 238"/>
                <a:gd name="T52" fmla="*/ 0 w 114"/>
                <a:gd name="T53" fmla="*/ 0 h 238"/>
                <a:gd name="T54" fmla="*/ 0 w 114"/>
                <a:gd name="T55" fmla="*/ 0 h 238"/>
                <a:gd name="T56" fmla="*/ 0 w 114"/>
                <a:gd name="T57" fmla="*/ 0 h 238"/>
                <a:gd name="T58" fmla="*/ 0 w 114"/>
                <a:gd name="T59" fmla="*/ 0 h 238"/>
                <a:gd name="T60" fmla="*/ 0 w 114"/>
                <a:gd name="T61" fmla="*/ 0 h 238"/>
                <a:gd name="T62" fmla="*/ 0 w 114"/>
                <a:gd name="T63" fmla="*/ 0 h 238"/>
                <a:gd name="T64" fmla="*/ 0 w 114"/>
                <a:gd name="T65" fmla="*/ 0 h 238"/>
                <a:gd name="T66" fmla="*/ 0 w 114"/>
                <a:gd name="T67" fmla="*/ 0 h 238"/>
                <a:gd name="T68" fmla="*/ 0 w 114"/>
                <a:gd name="T69" fmla="*/ 0 h 238"/>
                <a:gd name="T70" fmla="*/ 0 w 114"/>
                <a:gd name="T71" fmla="*/ 0 h 238"/>
                <a:gd name="T72" fmla="*/ 0 w 114"/>
                <a:gd name="T73" fmla="*/ 0 h 238"/>
                <a:gd name="T74" fmla="*/ 0 w 114"/>
                <a:gd name="T75" fmla="*/ 0 h 238"/>
                <a:gd name="T76" fmla="*/ 0 w 114"/>
                <a:gd name="T77" fmla="*/ 0 h 238"/>
                <a:gd name="T78" fmla="*/ 0 w 114"/>
                <a:gd name="T79" fmla="*/ 0 h 238"/>
                <a:gd name="T80" fmla="*/ 0 w 114"/>
                <a:gd name="T81" fmla="*/ 0 h 238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114"/>
                <a:gd name="T124" fmla="*/ 0 h 238"/>
                <a:gd name="T125" fmla="*/ 114 w 114"/>
                <a:gd name="T126" fmla="*/ 238 h 238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114" h="238">
                  <a:moveTo>
                    <a:pt x="0" y="130"/>
                  </a:moveTo>
                  <a:lnTo>
                    <a:pt x="0" y="149"/>
                  </a:lnTo>
                  <a:lnTo>
                    <a:pt x="4" y="168"/>
                  </a:lnTo>
                  <a:lnTo>
                    <a:pt x="12" y="185"/>
                  </a:lnTo>
                  <a:lnTo>
                    <a:pt x="24" y="200"/>
                  </a:lnTo>
                  <a:lnTo>
                    <a:pt x="38" y="213"/>
                  </a:lnTo>
                  <a:lnTo>
                    <a:pt x="55" y="224"/>
                  </a:lnTo>
                  <a:lnTo>
                    <a:pt x="73" y="232"/>
                  </a:lnTo>
                  <a:lnTo>
                    <a:pt x="92" y="237"/>
                  </a:lnTo>
                  <a:lnTo>
                    <a:pt x="98" y="238"/>
                  </a:lnTo>
                  <a:lnTo>
                    <a:pt x="104" y="235"/>
                  </a:lnTo>
                  <a:lnTo>
                    <a:pt x="109" y="232"/>
                  </a:lnTo>
                  <a:lnTo>
                    <a:pt x="111" y="227"/>
                  </a:lnTo>
                  <a:lnTo>
                    <a:pt x="111" y="222"/>
                  </a:lnTo>
                  <a:lnTo>
                    <a:pt x="110" y="216"/>
                  </a:lnTo>
                  <a:lnTo>
                    <a:pt x="106" y="211"/>
                  </a:lnTo>
                  <a:lnTo>
                    <a:pt x="100" y="209"/>
                  </a:lnTo>
                  <a:lnTo>
                    <a:pt x="82" y="202"/>
                  </a:lnTo>
                  <a:lnTo>
                    <a:pt x="64" y="193"/>
                  </a:lnTo>
                  <a:lnTo>
                    <a:pt x="50" y="180"/>
                  </a:lnTo>
                  <a:lnTo>
                    <a:pt x="39" y="167"/>
                  </a:lnTo>
                  <a:lnTo>
                    <a:pt x="32" y="149"/>
                  </a:lnTo>
                  <a:lnTo>
                    <a:pt x="29" y="131"/>
                  </a:lnTo>
                  <a:lnTo>
                    <a:pt x="29" y="111"/>
                  </a:lnTo>
                  <a:lnTo>
                    <a:pt x="35" y="91"/>
                  </a:lnTo>
                  <a:lnTo>
                    <a:pt x="42" y="76"/>
                  </a:lnTo>
                  <a:lnTo>
                    <a:pt x="51" y="62"/>
                  </a:lnTo>
                  <a:lnTo>
                    <a:pt x="62" y="49"/>
                  </a:lnTo>
                  <a:lnTo>
                    <a:pt x="73" y="38"/>
                  </a:lnTo>
                  <a:lnTo>
                    <a:pt x="84" y="28"/>
                  </a:lnTo>
                  <a:lnTo>
                    <a:pt x="96" y="18"/>
                  </a:lnTo>
                  <a:lnTo>
                    <a:pt x="106" y="9"/>
                  </a:lnTo>
                  <a:lnTo>
                    <a:pt x="114" y="1"/>
                  </a:lnTo>
                  <a:lnTo>
                    <a:pt x="106" y="0"/>
                  </a:lnTo>
                  <a:lnTo>
                    <a:pt x="93" y="6"/>
                  </a:lnTo>
                  <a:lnTo>
                    <a:pt x="76" y="18"/>
                  </a:lnTo>
                  <a:lnTo>
                    <a:pt x="56" y="36"/>
                  </a:lnTo>
                  <a:lnTo>
                    <a:pt x="37" y="57"/>
                  </a:lnTo>
                  <a:lnTo>
                    <a:pt x="20" y="80"/>
                  </a:lnTo>
                  <a:lnTo>
                    <a:pt x="7" y="106"/>
                  </a:lnTo>
                  <a:lnTo>
                    <a:pt x="0" y="130"/>
                  </a:lnTo>
                  <a:close/>
                </a:path>
              </a:pathLst>
            </a:custGeom>
            <a:solidFill>
              <a:srgbClr val="C9E8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3212" name="Freeform 329"/>
            <p:cNvSpPr>
              <a:spLocks/>
            </p:cNvSpPr>
            <p:nvPr/>
          </p:nvSpPr>
          <p:spPr bwMode="auto">
            <a:xfrm>
              <a:off x="4432" y="3130"/>
              <a:ext cx="41" cy="52"/>
            </a:xfrm>
            <a:custGeom>
              <a:avLst/>
              <a:gdLst>
                <a:gd name="T0" fmla="*/ 0 w 246"/>
                <a:gd name="T1" fmla="*/ 0 h 310"/>
                <a:gd name="T2" fmla="*/ 0 w 246"/>
                <a:gd name="T3" fmla="*/ 0 h 310"/>
                <a:gd name="T4" fmla="*/ 0 w 246"/>
                <a:gd name="T5" fmla="*/ 0 h 310"/>
                <a:gd name="T6" fmla="*/ 0 w 246"/>
                <a:gd name="T7" fmla="*/ 0 h 310"/>
                <a:gd name="T8" fmla="*/ 0 w 246"/>
                <a:gd name="T9" fmla="*/ 0 h 310"/>
                <a:gd name="T10" fmla="*/ 0 w 246"/>
                <a:gd name="T11" fmla="*/ 0 h 310"/>
                <a:gd name="T12" fmla="*/ 0 w 246"/>
                <a:gd name="T13" fmla="*/ 0 h 310"/>
                <a:gd name="T14" fmla="*/ 0 w 246"/>
                <a:gd name="T15" fmla="*/ 0 h 310"/>
                <a:gd name="T16" fmla="*/ 0 w 246"/>
                <a:gd name="T17" fmla="*/ 0 h 310"/>
                <a:gd name="T18" fmla="*/ 0 w 246"/>
                <a:gd name="T19" fmla="*/ 0 h 310"/>
                <a:gd name="T20" fmla="*/ 0 w 246"/>
                <a:gd name="T21" fmla="*/ 0 h 310"/>
                <a:gd name="T22" fmla="*/ 0 w 246"/>
                <a:gd name="T23" fmla="*/ 0 h 310"/>
                <a:gd name="T24" fmla="*/ 0 w 246"/>
                <a:gd name="T25" fmla="*/ 0 h 310"/>
                <a:gd name="T26" fmla="*/ 0 w 246"/>
                <a:gd name="T27" fmla="*/ 0 h 310"/>
                <a:gd name="T28" fmla="*/ 0 w 246"/>
                <a:gd name="T29" fmla="*/ 0 h 310"/>
                <a:gd name="T30" fmla="*/ 0 w 246"/>
                <a:gd name="T31" fmla="*/ 0 h 310"/>
                <a:gd name="T32" fmla="*/ 0 w 246"/>
                <a:gd name="T33" fmla="*/ 0 h 310"/>
                <a:gd name="T34" fmla="*/ 0 w 246"/>
                <a:gd name="T35" fmla="*/ 0 h 310"/>
                <a:gd name="T36" fmla="*/ 0 w 246"/>
                <a:gd name="T37" fmla="*/ 0 h 310"/>
                <a:gd name="T38" fmla="*/ 0 w 246"/>
                <a:gd name="T39" fmla="*/ 0 h 310"/>
                <a:gd name="T40" fmla="*/ 0 w 246"/>
                <a:gd name="T41" fmla="*/ 0 h 310"/>
                <a:gd name="T42" fmla="*/ 0 w 246"/>
                <a:gd name="T43" fmla="*/ 0 h 310"/>
                <a:gd name="T44" fmla="*/ 0 w 246"/>
                <a:gd name="T45" fmla="*/ 0 h 310"/>
                <a:gd name="T46" fmla="*/ 0 w 246"/>
                <a:gd name="T47" fmla="*/ 0 h 310"/>
                <a:gd name="T48" fmla="*/ 0 w 246"/>
                <a:gd name="T49" fmla="*/ 0 h 310"/>
                <a:gd name="T50" fmla="*/ 0 w 246"/>
                <a:gd name="T51" fmla="*/ 0 h 310"/>
                <a:gd name="T52" fmla="*/ 0 w 246"/>
                <a:gd name="T53" fmla="*/ 0 h 310"/>
                <a:gd name="T54" fmla="*/ 0 w 246"/>
                <a:gd name="T55" fmla="*/ 0 h 310"/>
                <a:gd name="T56" fmla="*/ 0 w 246"/>
                <a:gd name="T57" fmla="*/ 0 h 310"/>
                <a:gd name="T58" fmla="*/ 0 w 246"/>
                <a:gd name="T59" fmla="*/ 0 h 310"/>
                <a:gd name="T60" fmla="*/ 0 w 246"/>
                <a:gd name="T61" fmla="*/ 0 h 310"/>
                <a:gd name="T62" fmla="*/ 0 w 246"/>
                <a:gd name="T63" fmla="*/ 0 h 310"/>
                <a:gd name="T64" fmla="*/ 0 w 246"/>
                <a:gd name="T65" fmla="*/ 0 h 310"/>
                <a:gd name="T66" fmla="*/ 0 w 246"/>
                <a:gd name="T67" fmla="*/ 0 h 310"/>
                <a:gd name="T68" fmla="*/ 0 w 246"/>
                <a:gd name="T69" fmla="*/ 0 h 310"/>
                <a:gd name="T70" fmla="*/ 0 w 246"/>
                <a:gd name="T71" fmla="*/ 0 h 310"/>
                <a:gd name="T72" fmla="*/ 0 w 246"/>
                <a:gd name="T73" fmla="*/ 0 h 310"/>
                <a:gd name="T74" fmla="*/ 0 w 246"/>
                <a:gd name="T75" fmla="*/ 0 h 310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246"/>
                <a:gd name="T115" fmla="*/ 0 h 310"/>
                <a:gd name="T116" fmla="*/ 246 w 246"/>
                <a:gd name="T117" fmla="*/ 310 h 310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246" h="310">
                  <a:moveTo>
                    <a:pt x="199" y="116"/>
                  </a:moveTo>
                  <a:lnTo>
                    <a:pt x="207" y="124"/>
                  </a:lnTo>
                  <a:lnTo>
                    <a:pt x="214" y="133"/>
                  </a:lnTo>
                  <a:lnTo>
                    <a:pt x="219" y="143"/>
                  </a:lnTo>
                  <a:lnTo>
                    <a:pt x="223" y="154"/>
                  </a:lnTo>
                  <a:lnTo>
                    <a:pt x="225" y="164"/>
                  </a:lnTo>
                  <a:lnTo>
                    <a:pt x="225" y="176"/>
                  </a:lnTo>
                  <a:lnTo>
                    <a:pt x="221" y="187"/>
                  </a:lnTo>
                  <a:lnTo>
                    <a:pt x="216" y="197"/>
                  </a:lnTo>
                  <a:lnTo>
                    <a:pt x="208" y="209"/>
                  </a:lnTo>
                  <a:lnTo>
                    <a:pt x="199" y="219"/>
                  </a:lnTo>
                  <a:lnTo>
                    <a:pt x="188" y="228"/>
                  </a:lnTo>
                  <a:lnTo>
                    <a:pt x="177" y="238"/>
                  </a:lnTo>
                  <a:lnTo>
                    <a:pt x="166" y="246"/>
                  </a:lnTo>
                  <a:lnTo>
                    <a:pt x="154" y="255"/>
                  </a:lnTo>
                  <a:lnTo>
                    <a:pt x="143" y="264"/>
                  </a:lnTo>
                  <a:lnTo>
                    <a:pt x="132" y="274"/>
                  </a:lnTo>
                  <a:lnTo>
                    <a:pt x="129" y="278"/>
                  </a:lnTo>
                  <a:lnTo>
                    <a:pt x="126" y="282"/>
                  </a:lnTo>
                  <a:lnTo>
                    <a:pt x="124" y="287"/>
                  </a:lnTo>
                  <a:lnTo>
                    <a:pt x="121" y="292"/>
                  </a:lnTo>
                  <a:lnTo>
                    <a:pt x="120" y="296"/>
                  </a:lnTo>
                  <a:lnTo>
                    <a:pt x="120" y="301"/>
                  </a:lnTo>
                  <a:lnTo>
                    <a:pt x="121" y="305"/>
                  </a:lnTo>
                  <a:lnTo>
                    <a:pt x="125" y="309"/>
                  </a:lnTo>
                  <a:lnTo>
                    <a:pt x="130" y="310"/>
                  </a:lnTo>
                  <a:lnTo>
                    <a:pt x="134" y="310"/>
                  </a:lnTo>
                  <a:lnTo>
                    <a:pt x="139" y="309"/>
                  </a:lnTo>
                  <a:lnTo>
                    <a:pt x="143" y="305"/>
                  </a:lnTo>
                  <a:lnTo>
                    <a:pt x="154" y="293"/>
                  </a:lnTo>
                  <a:lnTo>
                    <a:pt x="167" y="280"/>
                  </a:lnTo>
                  <a:lnTo>
                    <a:pt x="180" y="269"/>
                  </a:lnTo>
                  <a:lnTo>
                    <a:pt x="194" y="257"/>
                  </a:lnTo>
                  <a:lnTo>
                    <a:pt x="207" y="246"/>
                  </a:lnTo>
                  <a:lnTo>
                    <a:pt x="219" y="233"/>
                  </a:lnTo>
                  <a:lnTo>
                    <a:pt x="231" y="219"/>
                  </a:lnTo>
                  <a:lnTo>
                    <a:pt x="239" y="204"/>
                  </a:lnTo>
                  <a:lnTo>
                    <a:pt x="245" y="187"/>
                  </a:lnTo>
                  <a:lnTo>
                    <a:pt x="246" y="170"/>
                  </a:lnTo>
                  <a:lnTo>
                    <a:pt x="242" y="153"/>
                  </a:lnTo>
                  <a:lnTo>
                    <a:pt x="236" y="136"/>
                  </a:lnTo>
                  <a:lnTo>
                    <a:pt x="227" y="120"/>
                  </a:lnTo>
                  <a:lnTo>
                    <a:pt x="215" y="107"/>
                  </a:lnTo>
                  <a:lnTo>
                    <a:pt x="201" y="94"/>
                  </a:lnTo>
                  <a:lnTo>
                    <a:pt x="187" y="82"/>
                  </a:lnTo>
                  <a:lnTo>
                    <a:pt x="177" y="74"/>
                  </a:lnTo>
                  <a:lnTo>
                    <a:pt x="165" y="68"/>
                  </a:lnTo>
                  <a:lnTo>
                    <a:pt x="152" y="60"/>
                  </a:lnTo>
                  <a:lnTo>
                    <a:pt x="139" y="51"/>
                  </a:lnTo>
                  <a:lnTo>
                    <a:pt x="126" y="43"/>
                  </a:lnTo>
                  <a:lnTo>
                    <a:pt x="112" y="35"/>
                  </a:lnTo>
                  <a:lnTo>
                    <a:pt x="98" y="28"/>
                  </a:lnTo>
                  <a:lnTo>
                    <a:pt x="85" y="22"/>
                  </a:lnTo>
                  <a:lnTo>
                    <a:pt x="72" y="16"/>
                  </a:lnTo>
                  <a:lnTo>
                    <a:pt x="59" y="10"/>
                  </a:lnTo>
                  <a:lnTo>
                    <a:pt x="46" y="7"/>
                  </a:lnTo>
                  <a:lnTo>
                    <a:pt x="35" y="3"/>
                  </a:lnTo>
                  <a:lnTo>
                    <a:pt x="24" y="1"/>
                  </a:lnTo>
                  <a:lnTo>
                    <a:pt x="15" y="0"/>
                  </a:lnTo>
                  <a:lnTo>
                    <a:pt x="7" y="1"/>
                  </a:lnTo>
                  <a:lnTo>
                    <a:pt x="0" y="3"/>
                  </a:lnTo>
                  <a:lnTo>
                    <a:pt x="8" y="6"/>
                  </a:lnTo>
                  <a:lnTo>
                    <a:pt x="17" y="9"/>
                  </a:lnTo>
                  <a:lnTo>
                    <a:pt x="28" y="14"/>
                  </a:lnTo>
                  <a:lnTo>
                    <a:pt x="38" y="18"/>
                  </a:lnTo>
                  <a:lnTo>
                    <a:pt x="51" y="24"/>
                  </a:lnTo>
                  <a:lnTo>
                    <a:pt x="64" y="30"/>
                  </a:lnTo>
                  <a:lnTo>
                    <a:pt x="78" y="37"/>
                  </a:lnTo>
                  <a:lnTo>
                    <a:pt x="92" y="43"/>
                  </a:lnTo>
                  <a:lnTo>
                    <a:pt x="106" y="51"/>
                  </a:lnTo>
                  <a:lnTo>
                    <a:pt x="120" y="60"/>
                  </a:lnTo>
                  <a:lnTo>
                    <a:pt x="134" y="69"/>
                  </a:lnTo>
                  <a:lnTo>
                    <a:pt x="148" y="78"/>
                  </a:lnTo>
                  <a:lnTo>
                    <a:pt x="163" y="87"/>
                  </a:lnTo>
                  <a:lnTo>
                    <a:pt x="175" y="96"/>
                  </a:lnTo>
                  <a:lnTo>
                    <a:pt x="187" y="105"/>
                  </a:lnTo>
                  <a:lnTo>
                    <a:pt x="199" y="116"/>
                  </a:lnTo>
                  <a:close/>
                </a:path>
              </a:pathLst>
            </a:custGeom>
            <a:solidFill>
              <a:srgbClr val="C9E8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3213" name="Freeform 330"/>
            <p:cNvSpPr>
              <a:spLocks/>
            </p:cNvSpPr>
            <p:nvPr/>
          </p:nvSpPr>
          <p:spPr bwMode="auto">
            <a:xfrm>
              <a:off x="4387" y="3191"/>
              <a:ext cx="14" cy="31"/>
            </a:xfrm>
            <a:custGeom>
              <a:avLst/>
              <a:gdLst>
                <a:gd name="T0" fmla="*/ 0 w 83"/>
                <a:gd name="T1" fmla="*/ 0 h 187"/>
                <a:gd name="T2" fmla="*/ 0 w 83"/>
                <a:gd name="T3" fmla="*/ 0 h 187"/>
                <a:gd name="T4" fmla="*/ 0 w 83"/>
                <a:gd name="T5" fmla="*/ 0 h 187"/>
                <a:gd name="T6" fmla="*/ 0 w 83"/>
                <a:gd name="T7" fmla="*/ 0 h 187"/>
                <a:gd name="T8" fmla="*/ 0 w 83"/>
                <a:gd name="T9" fmla="*/ 0 h 187"/>
                <a:gd name="T10" fmla="*/ 0 w 83"/>
                <a:gd name="T11" fmla="*/ 0 h 187"/>
                <a:gd name="T12" fmla="*/ 0 w 83"/>
                <a:gd name="T13" fmla="*/ 0 h 187"/>
                <a:gd name="T14" fmla="*/ 0 w 83"/>
                <a:gd name="T15" fmla="*/ 0 h 187"/>
                <a:gd name="T16" fmla="*/ 0 w 83"/>
                <a:gd name="T17" fmla="*/ 0 h 187"/>
                <a:gd name="T18" fmla="*/ 0 w 83"/>
                <a:gd name="T19" fmla="*/ 0 h 187"/>
                <a:gd name="T20" fmla="*/ 0 w 83"/>
                <a:gd name="T21" fmla="*/ 0 h 187"/>
                <a:gd name="T22" fmla="*/ 0 w 83"/>
                <a:gd name="T23" fmla="*/ 0 h 187"/>
                <a:gd name="T24" fmla="*/ 0 w 83"/>
                <a:gd name="T25" fmla="*/ 0 h 187"/>
                <a:gd name="T26" fmla="*/ 0 w 83"/>
                <a:gd name="T27" fmla="*/ 0 h 187"/>
                <a:gd name="T28" fmla="*/ 0 w 83"/>
                <a:gd name="T29" fmla="*/ 0 h 187"/>
                <a:gd name="T30" fmla="*/ 0 w 83"/>
                <a:gd name="T31" fmla="*/ 0 h 187"/>
                <a:gd name="T32" fmla="*/ 0 w 83"/>
                <a:gd name="T33" fmla="*/ 0 h 187"/>
                <a:gd name="T34" fmla="*/ 0 w 83"/>
                <a:gd name="T35" fmla="*/ 0 h 187"/>
                <a:gd name="T36" fmla="*/ 0 w 83"/>
                <a:gd name="T37" fmla="*/ 0 h 187"/>
                <a:gd name="T38" fmla="*/ 0 w 83"/>
                <a:gd name="T39" fmla="*/ 0 h 187"/>
                <a:gd name="T40" fmla="*/ 0 w 83"/>
                <a:gd name="T41" fmla="*/ 0 h 187"/>
                <a:gd name="T42" fmla="*/ 0 w 83"/>
                <a:gd name="T43" fmla="*/ 0 h 187"/>
                <a:gd name="T44" fmla="*/ 0 w 83"/>
                <a:gd name="T45" fmla="*/ 0 h 187"/>
                <a:gd name="T46" fmla="*/ 0 w 83"/>
                <a:gd name="T47" fmla="*/ 0 h 187"/>
                <a:gd name="T48" fmla="*/ 0 w 83"/>
                <a:gd name="T49" fmla="*/ 0 h 187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83"/>
                <a:gd name="T76" fmla="*/ 0 h 187"/>
                <a:gd name="T77" fmla="*/ 83 w 83"/>
                <a:gd name="T78" fmla="*/ 187 h 187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83" h="187">
                  <a:moveTo>
                    <a:pt x="31" y="14"/>
                  </a:moveTo>
                  <a:lnTo>
                    <a:pt x="29" y="8"/>
                  </a:lnTo>
                  <a:lnTo>
                    <a:pt x="25" y="3"/>
                  </a:lnTo>
                  <a:lnTo>
                    <a:pt x="19" y="1"/>
                  </a:lnTo>
                  <a:lnTo>
                    <a:pt x="14" y="0"/>
                  </a:lnTo>
                  <a:lnTo>
                    <a:pt x="8" y="2"/>
                  </a:lnTo>
                  <a:lnTo>
                    <a:pt x="3" y="5"/>
                  </a:lnTo>
                  <a:lnTo>
                    <a:pt x="0" y="11"/>
                  </a:lnTo>
                  <a:lnTo>
                    <a:pt x="0" y="17"/>
                  </a:lnTo>
                  <a:lnTo>
                    <a:pt x="5" y="42"/>
                  </a:lnTo>
                  <a:lnTo>
                    <a:pt x="15" y="71"/>
                  </a:lnTo>
                  <a:lnTo>
                    <a:pt x="27" y="100"/>
                  </a:lnTo>
                  <a:lnTo>
                    <a:pt x="41" y="127"/>
                  </a:lnTo>
                  <a:lnTo>
                    <a:pt x="55" y="151"/>
                  </a:lnTo>
                  <a:lnTo>
                    <a:pt x="68" y="171"/>
                  </a:lnTo>
                  <a:lnTo>
                    <a:pt x="77" y="184"/>
                  </a:lnTo>
                  <a:lnTo>
                    <a:pt x="83" y="187"/>
                  </a:lnTo>
                  <a:lnTo>
                    <a:pt x="80" y="174"/>
                  </a:lnTo>
                  <a:lnTo>
                    <a:pt x="75" y="158"/>
                  </a:lnTo>
                  <a:lnTo>
                    <a:pt x="68" y="138"/>
                  </a:lnTo>
                  <a:lnTo>
                    <a:pt x="59" y="113"/>
                  </a:lnTo>
                  <a:lnTo>
                    <a:pt x="51" y="88"/>
                  </a:lnTo>
                  <a:lnTo>
                    <a:pt x="43" y="63"/>
                  </a:lnTo>
                  <a:lnTo>
                    <a:pt x="36" y="38"/>
                  </a:lnTo>
                  <a:lnTo>
                    <a:pt x="31" y="1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3214" name="Freeform 331"/>
            <p:cNvSpPr>
              <a:spLocks/>
            </p:cNvSpPr>
            <p:nvPr/>
          </p:nvSpPr>
          <p:spPr bwMode="auto">
            <a:xfrm>
              <a:off x="4381" y="3174"/>
              <a:ext cx="7" cy="16"/>
            </a:xfrm>
            <a:custGeom>
              <a:avLst/>
              <a:gdLst>
                <a:gd name="T0" fmla="*/ 0 w 44"/>
                <a:gd name="T1" fmla="*/ 0 h 94"/>
                <a:gd name="T2" fmla="*/ 0 w 44"/>
                <a:gd name="T3" fmla="*/ 0 h 94"/>
                <a:gd name="T4" fmla="*/ 0 w 44"/>
                <a:gd name="T5" fmla="*/ 0 h 94"/>
                <a:gd name="T6" fmla="*/ 0 w 44"/>
                <a:gd name="T7" fmla="*/ 0 h 94"/>
                <a:gd name="T8" fmla="*/ 0 w 44"/>
                <a:gd name="T9" fmla="*/ 0 h 94"/>
                <a:gd name="T10" fmla="*/ 0 w 44"/>
                <a:gd name="T11" fmla="*/ 0 h 94"/>
                <a:gd name="T12" fmla="*/ 0 w 44"/>
                <a:gd name="T13" fmla="*/ 0 h 94"/>
                <a:gd name="T14" fmla="*/ 0 w 44"/>
                <a:gd name="T15" fmla="*/ 0 h 94"/>
                <a:gd name="T16" fmla="*/ 0 w 44"/>
                <a:gd name="T17" fmla="*/ 0 h 94"/>
                <a:gd name="T18" fmla="*/ 0 w 44"/>
                <a:gd name="T19" fmla="*/ 0 h 94"/>
                <a:gd name="T20" fmla="*/ 0 w 44"/>
                <a:gd name="T21" fmla="*/ 0 h 94"/>
                <a:gd name="T22" fmla="*/ 0 w 44"/>
                <a:gd name="T23" fmla="*/ 0 h 94"/>
                <a:gd name="T24" fmla="*/ 0 w 44"/>
                <a:gd name="T25" fmla="*/ 0 h 94"/>
                <a:gd name="T26" fmla="*/ 0 w 44"/>
                <a:gd name="T27" fmla="*/ 0 h 94"/>
                <a:gd name="T28" fmla="*/ 0 w 44"/>
                <a:gd name="T29" fmla="*/ 0 h 94"/>
                <a:gd name="T30" fmla="*/ 0 w 44"/>
                <a:gd name="T31" fmla="*/ 0 h 94"/>
                <a:gd name="T32" fmla="*/ 0 w 44"/>
                <a:gd name="T33" fmla="*/ 0 h 94"/>
                <a:gd name="T34" fmla="*/ 0 w 44"/>
                <a:gd name="T35" fmla="*/ 0 h 94"/>
                <a:gd name="T36" fmla="*/ 0 w 44"/>
                <a:gd name="T37" fmla="*/ 0 h 94"/>
                <a:gd name="T38" fmla="*/ 0 w 44"/>
                <a:gd name="T39" fmla="*/ 0 h 94"/>
                <a:gd name="T40" fmla="*/ 0 w 44"/>
                <a:gd name="T41" fmla="*/ 0 h 94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44"/>
                <a:gd name="T64" fmla="*/ 0 h 94"/>
                <a:gd name="T65" fmla="*/ 44 w 44"/>
                <a:gd name="T66" fmla="*/ 94 h 94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44" h="94">
                  <a:moveTo>
                    <a:pt x="22" y="10"/>
                  </a:moveTo>
                  <a:lnTo>
                    <a:pt x="21" y="6"/>
                  </a:lnTo>
                  <a:lnTo>
                    <a:pt x="18" y="2"/>
                  </a:lnTo>
                  <a:lnTo>
                    <a:pt x="14" y="0"/>
                  </a:lnTo>
                  <a:lnTo>
                    <a:pt x="10" y="0"/>
                  </a:lnTo>
                  <a:lnTo>
                    <a:pt x="6" y="1"/>
                  </a:lnTo>
                  <a:lnTo>
                    <a:pt x="3" y="3"/>
                  </a:lnTo>
                  <a:lnTo>
                    <a:pt x="0" y="7"/>
                  </a:lnTo>
                  <a:lnTo>
                    <a:pt x="0" y="11"/>
                  </a:lnTo>
                  <a:lnTo>
                    <a:pt x="0" y="24"/>
                  </a:lnTo>
                  <a:lnTo>
                    <a:pt x="4" y="38"/>
                  </a:lnTo>
                  <a:lnTo>
                    <a:pt x="8" y="52"/>
                  </a:lnTo>
                  <a:lnTo>
                    <a:pt x="14" y="65"/>
                  </a:lnTo>
                  <a:lnTo>
                    <a:pt x="21" y="78"/>
                  </a:lnTo>
                  <a:lnTo>
                    <a:pt x="28" y="87"/>
                  </a:lnTo>
                  <a:lnTo>
                    <a:pt x="37" y="93"/>
                  </a:lnTo>
                  <a:lnTo>
                    <a:pt x="42" y="94"/>
                  </a:lnTo>
                  <a:lnTo>
                    <a:pt x="44" y="76"/>
                  </a:lnTo>
                  <a:lnTo>
                    <a:pt x="38" y="54"/>
                  </a:lnTo>
                  <a:lnTo>
                    <a:pt x="31" y="32"/>
                  </a:lnTo>
                  <a:lnTo>
                    <a:pt x="22" y="1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3215" name="Freeform 332"/>
            <p:cNvSpPr>
              <a:spLocks/>
            </p:cNvSpPr>
            <p:nvPr/>
          </p:nvSpPr>
          <p:spPr bwMode="auto">
            <a:xfrm>
              <a:off x="4375" y="3163"/>
              <a:ext cx="6" cy="9"/>
            </a:xfrm>
            <a:custGeom>
              <a:avLst/>
              <a:gdLst>
                <a:gd name="T0" fmla="*/ 0 w 38"/>
                <a:gd name="T1" fmla="*/ 0 h 54"/>
                <a:gd name="T2" fmla="*/ 0 w 38"/>
                <a:gd name="T3" fmla="*/ 0 h 54"/>
                <a:gd name="T4" fmla="*/ 0 w 38"/>
                <a:gd name="T5" fmla="*/ 0 h 54"/>
                <a:gd name="T6" fmla="*/ 0 w 38"/>
                <a:gd name="T7" fmla="*/ 0 h 54"/>
                <a:gd name="T8" fmla="*/ 0 w 38"/>
                <a:gd name="T9" fmla="*/ 0 h 54"/>
                <a:gd name="T10" fmla="*/ 0 w 38"/>
                <a:gd name="T11" fmla="*/ 0 h 54"/>
                <a:gd name="T12" fmla="*/ 0 w 38"/>
                <a:gd name="T13" fmla="*/ 0 h 54"/>
                <a:gd name="T14" fmla="*/ 0 w 38"/>
                <a:gd name="T15" fmla="*/ 0 h 54"/>
                <a:gd name="T16" fmla="*/ 0 w 38"/>
                <a:gd name="T17" fmla="*/ 0 h 54"/>
                <a:gd name="T18" fmla="*/ 0 w 38"/>
                <a:gd name="T19" fmla="*/ 0 h 54"/>
                <a:gd name="T20" fmla="*/ 0 w 38"/>
                <a:gd name="T21" fmla="*/ 0 h 54"/>
                <a:gd name="T22" fmla="*/ 0 w 38"/>
                <a:gd name="T23" fmla="*/ 0 h 54"/>
                <a:gd name="T24" fmla="*/ 0 w 38"/>
                <a:gd name="T25" fmla="*/ 0 h 54"/>
                <a:gd name="T26" fmla="*/ 0 w 38"/>
                <a:gd name="T27" fmla="*/ 0 h 54"/>
                <a:gd name="T28" fmla="*/ 0 w 38"/>
                <a:gd name="T29" fmla="*/ 0 h 54"/>
                <a:gd name="T30" fmla="*/ 0 w 38"/>
                <a:gd name="T31" fmla="*/ 0 h 54"/>
                <a:gd name="T32" fmla="*/ 0 w 38"/>
                <a:gd name="T33" fmla="*/ 0 h 54"/>
                <a:gd name="T34" fmla="*/ 0 w 38"/>
                <a:gd name="T35" fmla="*/ 0 h 54"/>
                <a:gd name="T36" fmla="*/ 0 w 38"/>
                <a:gd name="T37" fmla="*/ 0 h 54"/>
                <a:gd name="T38" fmla="*/ 0 w 38"/>
                <a:gd name="T39" fmla="*/ 0 h 54"/>
                <a:gd name="T40" fmla="*/ 0 w 38"/>
                <a:gd name="T41" fmla="*/ 0 h 54"/>
                <a:gd name="T42" fmla="*/ 0 w 38"/>
                <a:gd name="T43" fmla="*/ 0 h 54"/>
                <a:gd name="T44" fmla="*/ 0 w 38"/>
                <a:gd name="T45" fmla="*/ 0 h 54"/>
                <a:gd name="T46" fmla="*/ 0 w 38"/>
                <a:gd name="T47" fmla="*/ 0 h 54"/>
                <a:gd name="T48" fmla="*/ 0 w 38"/>
                <a:gd name="T49" fmla="*/ 0 h 54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38"/>
                <a:gd name="T76" fmla="*/ 0 h 54"/>
                <a:gd name="T77" fmla="*/ 38 w 38"/>
                <a:gd name="T78" fmla="*/ 54 h 54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38" h="54">
                  <a:moveTo>
                    <a:pt x="20" y="7"/>
                  </a:moveTo>
                  <a:lnTo>
                    <a:pt x="20" y="8"/>
                  </a:lnTo>
                  <a:lnTo>
                    <a:pt x="19" y="4"/>
                  </a:lnTo>
                  <a:lnTo>
                    <a:pt x="15" y="1"/>
                  </a:lnTo>
                  <a:lnTo>
                    <a:pt x="12" y="0"/>
                  </a:lnTo>
                  <a:lnTo>
                    <a:pt x="7" y="0"/>
                  </a:lnTo>
                  <a:lnTo>
                    <a:pt x="4" y="1"/>
                  </a:lnTo>
                  <a:lnTo>
                    <a:pt x="1" y="4"/>
                  </a:lnTo>
                  <a:lnTo>
                    <a:pt x="0" y="8"/>
                  </a:lnTo>
                  <a:lnTo>
                    <a:pt x="0" y="11"/>
                  </a:lnTo>
                  <a:lnTo>
                    <a:pt x="1" y="17"/>
                  </a:lnTo>
                  <a:lnTo>
                    <a:pt x="4" y="24"/>
                  </a:lnTo>
                  <a:lnTo>
                    <a:pt x="8" y="32"/>
                  </a:lnTo>
                  <a:lnTo>
                    <a:pt x="14" y="39"/>
                  </a:lnTo>
                  <a:lnTo>
                    <a:pt x="20" y="46"/>
                  </a:lnTo>
                  <a:lnTo>
                    <a:pt x="27" y="50"/>
                  </a:lnTo>
                  <a:lnTo>
                    <a:pt x="33" y="54"/>
                  </a:lnTo>
                  <a:lnTo>
                    <a:pt x="38" y="54"/>
                  </a:lnTo>
                  <a:lnTo>
                    <a:pt x="36" y="42"/>
                  </a:lnTo>
                  <a:lnTo>
                    <a:pt x="32" y="29"/>
                  </a:lnTo>
                  <a:lnTo>
                    <a:pt x="25" y="16"/>
                  </a:lnTo>
                  <a:lnTo>
                    <a:pt x="20" y="7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3216" name="Freeform 333"/>
            <p:cNvSpPr>
              <a:spLocks/>
            </p:cNvSpPr>
            <p:nvPr/>
          </p:nvSpPr>
          <p:spPr bwMode="auto">
            <a:xfrm>
              <a:off x="4370" y="3155"/>
              <a:ext cx="8" cy="6"/>
            </a:xfrm>
            <a:custGeom>
              <a:avLst/>
              <a:gdLst>
                <a:gd name="T0" fmla="*/ 0 w 52"/>
                <a:gd name="T1" fmla="*/ 0 h 36"/>
                <a:gd name="T2" fmla="*/ 0 w 52"/>
                <a:gd name="T3" fmla="*/ 0 h 36"/>
                <a:gd name="T4" fmla="*/ 0 w 52"/>
                <a:gd name="T5" fmla="*/ 0 h 36"/>
                <a:gd name="T6" fmla="*/ 0 w 52"/>
                <a:gd name="T7" fmla="*/ 0 h 36"/>
                <a:gd name="T8" fmla="*/ 0 w 52"/>
                <a:gd name="T9" fmla="*/ 0 h 36"/>
                <a:gd name="T10" fmla="*/ 0 w 52"/>
                <a:gd name="T11" fmla="*/ 0 h 36"/>
                <a:gd name="T12" fmla="*/ 0 w 52"/>
                <a:gd name="T13" fmla="*/ 0 h 36"/>
                <a:gd name="T14" fmla="*/ 0 w 52"/>
                <a:gd name="T15" fmla="*/ 0 h 36"/>
                <a:gd name="T16" fmla="*/ 0 w 52"/>
                <a:gd name="T17" fmla="*/ 0 h 36"/>
                <a:gd name="T18" fmla="*/ 0 w 52"/>
                <a:gd name="T19" fmla="*/ 0 h 36"/>
                <a:gd name="T20" fmla="*/ 0 w 52"/>
                <a:gd name="T21" fmla="*/ 0 h 36"/>
                <a:gd name="T22" fmla="*/ 0 w 52"/>
                <a:gd name="T23" fmla="*/ 0 h 36"/>
                <a:gd name="T24" fmla="*/ 0 w 52"/>
                <a:gd name="T25" fmla="*/ 0 h 36"/>
                <a:gd name="T26" fmla="*/ 0 w 52"/>
                <a:gd name="T27" fmla="*/ 0 h 36"/>
                <a:gd name="T28" fmla="*/ 0 w 52"/>
                <a:gd name="T29" fmla="*/ 0 h 36"/>
                <a:gd name="T30" fmla="*/ 0 w 52"/>
                <a:gd name="T31" fmla="*/ 0 h 36"/>
                <a:gd name="T32" fmla="*/ 0 w 52"/>
                <a:gd name="T33" fmla="*/ 0 h 36"/>
                <a:gd name="T34" fmla="*/ 0 w 52"/>
                <a:gd name="T35" fmla="*/ 0 h 36"/>
                <a:gd name="T36" fmla="*/ 0 w 52"/>
                <a:gd name="T37" fmla="*/ 0 h 36"/>
                <a:gd name="T38" fmla="*/ 0 w 52"/>
                <a:gd name="T39" fmla="*/ 0 h 36"/>
                <a:gd name="T40" fmla="*/ 0 w 52"/>
                <a:gd name="T41" fmla="*/ 0 h 36"/>
                <a:gd name="T42" fmla="*/ 0 w 52"/>
                <a:gd name="T43" fmla="*/ 0 h 36"/>
                <a:gd name="T44" fmla="*/ 0 w 52"/>
                <a:gd name="T45" fmla="*/ 0 h 36"/>
                <a:gd name="T46" fmla="*/ 0 w 52"/>
                <a:gd name="T47" fmla="*/ 0 h 36"/>
                <a:gd name="T48" fmla="*/ 0 w 52"/>
                <a:gd name="T49" fmla="*/ 0 h 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52"/>
                <a:gd name="T76" fmla="*/ 0 h 36"/>
                <a:gd name="T77" fmla="*/ 52 w 52"/>
                <a:gd name="T78" fmla="*/ 36 h 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52" h="36">
                  <a:moveTo>
                    <a:pt x="41" y="27"/>
                  </a:moveTo>
                  <a:lnTo>
                    <a:pt x="46" y="24"/>
                  </a:lnTo>
                  <a:lnTo>
                    <a:pt x="51" y="21"/>
                  </a:lnTo>
                  <a:lnTo>
                    <a:pt x="52" y="16"/>
                  </a:lnTo>
                  <a:lnTo>
                    <a:pt x="52" y="12"/>
                  </a:lnTo>
                  <a:lnTo>
                    <a:pt x="50" y="6"/>
                  </a:lnTo>
                  <a:lnTo>
                    <a:pt x="46" y="2"/>
                  </a:lnTo>
                  <a:lnTo>
                    <a:pt x="41" y="0"/>
                  </a:lnTo>
                  <a:lnTo>
                    <a:pt x="36" y="0"/>
                  </a:lnTo>
                  <a:lnTo>
                    <a:pt x="33" y="0"/>
                  </a:lnTo>
                  <a:lnTo>
                    <a:pt x="29" y="1"/>
                  </a:lnTo>
                  <a:lnTo>
                    <a:pt x="21" y="4"/>
                  </a:lnTo>
                  <a:lnTo>
                    <a:pt x="13" y="8"/>
                  </a:lnTo>
                  <a:lnTo>
                    <a:pt x="6" y="15"/>
                  </a:lnTo>
                  <a:lnTo>
                    <a:pt x="3" y="22"/>
                  </a:lnTo>
                  <a:lnTo>
                    <a:pt x="0" y="29"/>
                  </a:lnTo>
                  <a:lnTo>
                    <a:pt x="0" y="31"/>
                  </a:lnTo>
                  <a:lnTo>
                    <a:pt x="4" y="33"/>
                  </a:lnTo>
                  <a:lnTo>
                    <a:pt x="9" y="36"/>
                  </a:lnTo>
                  <a:lnTo>
                    <a:pt x="13" y="36"/>
                  </a:lnTo>
                  <a:lnTo>
                    <a:pt x="18" y="36"/>
                  </a:lnTo>
                  <a:lnTo>
                    <a:pt x="24" y="33"/>
                  </a:lnTo>
                  <a:lnTo>
                    <a:pt x="30" y="32"/>
                  </a:lnTo>
                  <a:lnTo>
                    <a:pt x="36" y="30"/>
                  </a:lnTo>
                  <a:lnTo>
                    <a:pt x="41" y="27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3217" name="Freeform 334"/>
            <p:cNvSpPr>
              <a:spLocks/>
            </p:cNvSpPr>
            <p:nvPr/>
          </p:nvSpPr>
          <p:spPr bwMode="auto">
            <a:xfrm>
              <a:off x="4330" y="3145"/>
              <a:ext cx="33" cy="39"/>
            </a:xfrm>
            <a:custGeom>
              <a:avLst/>
              <a:gdLst>
                <a:gd name="T0" fmla="*/ 0 w 198"/>
                <a:gd name="T1" fmla="*/ 0 h 236"/>
                <a:gd name="T2" fmla="*/ 0 w 198"/>
                <a:gd name="T3" fmla="*/ 0 h 236"/>
                <a:gd name="T4" fmla="*/ 0 w 198"/>
                <a:gd name="T5" fmla="*/ 0 h 236"/>
                <a:gd name="T6" fmla="*/ 0 w 198"/>
                <a:gd name="T7" fmla="*/ 0 h 236"/>
                <a:gd name="T8" fmla="*/ 0 w 198"/>
                <a:gd name="T9" fmla="*/ 0 h 236"/>
                <a:gd name="T10" fmla="*/ 0 w 198"/>
                <a:gd name="T11" fmla="*/ 0 h 236"/>
                <a:gd name="T12" fmla="*/ 0 w 198"/>
                <a:gd name="T13" fmla="*/ 0 h 236"/>
                <a:gd name="T14" fmla="*/ 0 w 198"/>
                <a:gd name="T15" fmla="*/ 0 h 236"/>
                <a:gd name="T16" fmla="*/ 0 w 198"/>
                <a:gd name="T17" fmla="*/ 0 h 236"/>
                <a:gd name="T18" fmla="*/ 0 w 198"/>
                <a:gd name="T19" fmla="*/ 0 h 236"/>
                <a:gd name="T20" fmla="*/ 0 w 198"/>
                <a:gd name="T21" fmla="*/ 0 h 236"/>
                <a:gd name="T22" fmla="*/ 0 w 198"/>
                <a:gd name="T23" fmla="*/ 0 h 236"/>
                <a:gd name="T24" fmla="*/ 0 w 198"/>
                <a:gd name="T25" fmla="*/ 0 h 236"/>
                <a:gd name="T26" fmla="*/ 0 w 198"/>
                <a:gd name="T27" fmla="*/ 0 h 236"/>
                <a:gd name="T28" fmla="*/ 0 w 198"/>
                <a:gd name="T29" fmla="*/ 0 h 236"/>
                <a:gd name="T30" fmla="*/ 0 w 198"/>
                <a:gd name="T31" fmla="*/ 0 h 236"/>
                <a:gd name="T32" fmla="*/ 0 w 198"/>
                <a:gd name="T33" fmla="*/ 0 h 236"/>
                <a:gd name="T34" fmla="*/ 0 w 198"/>
                <a:gd name="T35" fmla="*/ 0 h 236"/>
                <a:gd name="T36" fmla="*/ 0 w 198"/>
                <a:gd name="T37" fmla="*/ 0 h 236"/>
                <a:gd name="T38" fmla="*/ 0 w 198"/>
                <a:gd name="T39" fmla="*/ 0 h 236"/>
                <a:gd name="T40" fmla="*/ 0 w 198"/>
                <a:gd name="T41" fmla="*/ 0 h 236"/>
                <a:gd name="T42" fmla="*/ 0 w 198"/>
                <a:gd name="T43" fmla="*/ 0 h 236"/>
                <a:gd name="T44" fmla="*/ 0 w 198"/>
                <a:gd name="T45" fmla="*/ 0 h 236"/>
                <a:gd name="T46" fmla="*/ 0 w 198"/>
                <a:gd name="T47" fmla="*/ 0 h 236"/>
                <a:gd name="T48" fmla="*/ 0 w 198"/>
                <a:gd name="T49" fmla="*/ 0 h 236"/>
                <a:gd name="T50" fmla="*/ 0 w 198"/>
                <a:gd name="T51" fmla="*/ 0 h 236"/>
                <a:gd name="T52" fmla="*/ 0 w 198"/>
                <a:gd name="T53" fmla="*/ 0 h 236"/>
                <a:gd name="T54" fmla="*/ 0 w 198"/>
                <a:gd name="T55" fmla="*/ 0 h 236"/>
                <a:gd name="T56" fmla="*/ 0 w 198"/>
                <a:gd name="T57" fmla="*/ 0 h 236"/>
                <a:gd name="T58" fmla="*/ 0 w 198"/>
                <a:gd name="T59" fmla="*/ 0 h 236"/>
                <a:gd name="T60" fmla="*/ 0 w 198"/>
                <a:gd name="T61" fmla="*/ 0 h 236"/>
                <a:gd name="T62" fmla="*/ 0 w 198"/>
                <a:gd name="T63" fmla="*/ 0 h 236"/>
                <a:gd name="T64" fmla="*/ 0 w 198"/>
                <a:gd name="T65" fmla="*/ 0 h 236"/>
                <a:gd name="T66" fmla="*/ 0 w 198"/>
                <a:gd name="T67" fmla="*/ 0 h 236"/>
                <a:gd name="T68" fmla="*/ 0 w 198"/>
                <a:gd name="T69" fmla="*/ 0 h 236"/>
                <a:gd name="T70" fmla="*/ 0 w 198"/>
                <a:gd name="T71" fmla="*/ 0 h 236"/>
                <a:gd name="T72" fmla="*/ 0 w 198"/>
                <a:gd name="T73" fmla="*/ 0 h 236"/>
                <a:gd name="T74" fmla="*/ 0 w 198"/>
                <a:gd name="T75" fmla="*/ 0 h 236"/>
                <a:gd name="T76" fmla="*/ 0 w 198"/>
                <a:gd name="T77" fmla="*/ 0 h 236"/>
                <a:gd name="T78" fmla="*/ 0 w 198"/>
                <a:gd name="T79" fmla="*/ 0 h 236"/>
                <a:gd name="T80" fmla="*/ 0 w 198"/>
                <a:gd name="T81" fmla="*/ 0 h 236"/>
                <a:gd name="T82" fmla="*/ 0 w 198"/>
                <a:gd name="T83" fmla="*/ 0 h 236"/>
                <a:gd name="T84" fmla="*/ 0 w 198"/>
                <a:gd name="T85" fmla="*/ 0 h 236"/>
                <a:gd name="T86" fmla="*/ 0 w 198"/>
                <a:gd name="T87" fmla="*/ 0 h 236"/>
                <a:gd name="T88" fmla="*/ 0 w 198"/>
                <a:gd name="T89" fmla="*/ 0 h 236"/>
                <a:gd name="T90" fmla="*/ 0 w 198"/>
                <a:gd name="T91" fmla="*/ 0 h 236"/>
                <a:gd name="T92" fmla="*/ 0 w 198"/>
                <a:gd name="T93" fmla="*/ 0 h 236"/>
                <a:gd name="T94" fmla="*/ 0 w 198"/>
                <a:gd name="T95" fmla="*/ 0 h 236"/>
                <a:gd name="T96" fmla="*/ 0 w 198"/>
                <a:gd name="T97" fmla="*/ 0 h 236"/>
                <a:gd name="T98" fmla="*/ 0 w 198"/>
                <a:gd name="T99" fmla="*/ 0 h 236"/>
                <a:gd name="T100" fmla="*/ 0 w 198"/>
                <a:gd name="T101" fmla="*/ 0 h 236"/>
                <a:gd name="T102" fmla="*/ 0 w 198"/>
                <a:gd name="T103" fmla="*/ 0 h 236"/>
                <a:gd name="T104" fmla="*/ 0 w 198"/>
                <a:gd name="T105" fmla="*/ 0 h 236"/>
                <a:gd name="T106" fmla="*/ 0 w 198"/>
                <a:gd name="T107" fmla="*/ 0 h 236"/>
                <a:gd name="T108" fmla="*/ 0 w 198"/>
                <a:gd name="T109" fmla="*/ 0 h 236"/>
                <a:gd name="T110" fmla="*/ 0 w 198"/>
                <a:gd name="T111" fmla="*/ 0 h 236"/>
                <a:gd name="T112" fmla="*/ 0 w 198"/>
                <a:gd name="T113" fmla="*/ 0 h 236"/>
                <a:gd name="T114" fmla="*/ 0 w 198"/>
                <a:gd name="T115" fmla="*/ 0 h 236"/>
                <a:gd name="T116" fmla="*/ 0 w 198"/>
                <a:gd name="T117" fmla="*/ 0 h 236"/>
                <a:gd name="T118" fmla="*/ 0 w 198"/>
                <a:gd name="T119" fmla="*/ 0 h 236"/>
                <a:gd name="T120" fmla="*/ 0 w 198"/>
                <a:gd name="T121" fmla="*/ 0 h 2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198"/>
                <a:gd name="T184" fmla="*/ 0 h 236"/>
                <a:gd name="T185" fmla="*/ 198 w 198"/>
                <a:gd name="T186" fmla="*/ 236 h 2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198" h="236">
                  <a:moveTo>
                    <a:pt x="73" y="36"/>
                  </a:moveTo>
                  <a:lnTo>
                    <a:pt x="58" y="46"/>
                  </a:lnTo>
                  <a:lnTo>
                    <a:pt x="46" y="58"/>
                  </a:lnTo>
                  <a:lnTo>
                    <a:pt x="33" y="72"/>
                  </a:lnTo>
                  <a:lnTo>
                    <a:pt x="22" y="85"/>
                  </a:lnTo>
                  <a:lnTo>
                    <a:pt x="14" y="100"/>
                  </a:lnTo>
                  <a:lnTo>
                    <a:pt x="7" y="115"/>
                  </a:lnTo>
                  <a:lnTo>
                    <a:pt x="2" y="130"/>
                  </a:lnTo>
                  <a:lnTo>
                    <a:pt x="0" y="146"/>
                  </a:lnTo>
                  <a:lnTo>
                    <a:pt x="2" y="170"/>
                  </a:lnTo>
                  <a:lnTo>
                    <a:pt x="12" y="190"/>
                  </a:lnTo>
                  <a:lnTo>
                    <a:pt x="26" y="207"/>
                  </a:lnTo>
                  <a:lnTo>
                    <a:pt x="43" y="220"/>
                  </a:lnTo>
                  <a:lnTo>
                    <a:pt x="64" y="229"/>
                  </a:lnTo>
                  <a:lnTo>
                    <a:pt x="88" y="235"/>
                  </a:lnTo>
                  <a:lnTo>
                    <a:pt x="110" y="236"/>
                  </a:lnTo>
                  <a:lnTo>
                    <a:pt x="132" y="232"/>
                  </a:lnTo>
                  <a:lnTo>
                    <a:pt x="137" y="232"/>
                  </a:lnTo>
                  <a:lnTo>
                    <a:pt x="142" y="230"/>
                  </a:lnTo>
                  <a:lnTo>
                    <a:pt x="145" y="226"/>
                  </a:lnTo>
                  <a:lnTo>
                    <a:pt x="146" y="221"/>
                  </a:lnTo>
                  <a:lnTo>
                    <a:pt x="145" y="219"/>
                  </a:lnTo>
                  <a:lnTo>
                    <a:pt x="142" y="219"/>
                  </a:lnTo>
                  <a:lnTo>
                    <a:pt x="137" y="217"/>
                  </a:lnTo>
                  <a:lnTo>
                    <a:pt x="131" y="217"/>
                  </a:lnTo>
                  <a:lnTo>
                    <a:pt x="124" y="217"/>
                  </a:lnTo>
                  <a:lnTo>
                    <a:pt x="118" y="217"/>
                  </a:lnTo>
                  <a:lnTo>
                    <a:pt x="112" y="217"/>
                  </a:lnTo>
                  <a:lnTo>
                    <a:pt x="109" y="217"/>
                  </a:lnTo>
                  <a:lnTo>
                    <a:pt x="97" y="216"/>
                  </a:lnTo>
                  <a:lnTo>
                    <a:pt x="87" y="215"/>
                  </a:lnTo>
                  <a:lnTo>
                    <a:pt x="75" y="214"/>
                  </a:lnTo>
                  <a:lnTo>
                    <a:pt x="63" y="211"/>
                  </a:lnTo>
                  <a:lnTo>
                    <a:pt x="51" y="207"/>
                  </a:lnTo>
                  <a:lnTo>
                    <a:pt x="40" y="199"/>
                  </a:lnTo>
                  <a:lnTo>
                    <a:pt x="29" y="189"/>
                  </a:lnTo>
                  <a:lnTo>
                    <a:pt x="17" y="174"/>
                  </a:lnTo>
                  <a:lnTo>
                    <a:pt x="15" y="157"/>
                  </a:lnTo>
                  <a:lnTo>
                    <a:pt x="16" y="141"/>
                  </a:lnTo>
                  <a:lnTo>
                    <a:pt x="21" y="124"/>
                  </a:lnTo>
                  <a:lnTo>
                    <a:pt x="28" y="109"/>
                  </a:lnTo>
                  <a:lnTo>
                    <a:pt x="39" y="96"/>
                  </a:lnTo>
                  <a:lnTo>
                    <a:pt x="50" y="82"/>
                  </a:lnTo>
                  <a:lnTo>
                    <a:pt x="63" y="70"/>
                  </a:lnTo>
                  <a:lnTo>
                    <a:pt x="78" y="59"/>
                  </a:lnTo>
                  <a:lnTo>
                    <a:pt x="94" y="49"/>
                  </a:lnTo>
                  <a:lnTo>
                    <a:pt x="110" y="39"/>
                  </a:lnTo>
                  <a:lnTo>
                    <a:pt x="126" y="31"/>
                  </a:lnTo>
                  <a:lnTo>
                    <a:pt x="142" y="24"/>
                  </a:lnTo>
                  <a:lnTo>
                    <a:pt x="158" y="19"/>
                  </a:lnTo>
                  <a:lnTo>
                    <a:pt x="172" y="13"/>
                  </a:lnTo>
                  <a:lnTo>
                    <a:pt x="186" y="10"/>
                  </a:lnTo>
                  <a:lnTo>
                    <a:pt x="198" y="7"/>
                  </a:lnTo>
                  <a:lnTo>
                    <a:pt x="190" y="3"/>
                  </a:lnTo>
                  <a:lnTo>
                    <a:pt x="177" y="0"/>
                  </a:lnTo>
                  <a:lnTo>
                    <a:pt x="162" y="3"/>
                  </a:lnTo>
                  <a:lnTo>
                    <a:pt x="144" y="6"/>
                  </a:lnTo>
                  <a:lnTo>
                    <a:pt x="124" y="12"/>
                  </a:lnTo>
                  <a:lnTo>
                    <a:pt x="105" y="19"/>
                  </a:lnTo>
                  <a:lnTo>
                    <a:pt x="88" y="28"/>
                  </a:lnTo>
                  <a:lnTo>
                    <a:pt x="73" y="36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3218" name="Freeform 335"/>
            <p:cNvSpPr>
              <a:spLocks/>
            </p:cNvSpPr>
            <p:nvPr/>
          </p:nvSpPr>
          <p:spPr bwMode="auto">
            <a:xfrm>
              <a:off x="4386" y="3145"/>
              <a:ext cx="22" cy="30"/>
            </a:xfrm>
            <a:custGeom>
              <a:avLst/>
              <a:gdLst>
                <a:gd name="T0" fmla="*/ 0 w 128"/>
                <a:gd name="T1" fmla="*/ 0 h 183"/>
                <a:gd name="T2" fmla="*/ 0 w 128"/>
                <a:gd name="T3" fmla="*/ 0 h 183"/>
                <a:gd name="T4" fmla="*/ 0 w 128"/>
                <a:gd name="T5" fmla="*/ 0 h 183"/>
                <a:gd name="T6" fmla="*/ 0 w 128"/>
                <a:gd name="T7" fmla="*/ 0 h 183"/>
                <a:gd name="T8" fmla="*/ 0 w 128"/>
                <a:gd name="T9" fmla="*/ 0 h 183"/>
                <a:gd name="T10" fmla="*/ 0 w 128"/>
                <a:gd name="T11" fmla="*/ 0 h 183"/>
                <a:gd name="T12" fmla="*/ 0 w 128"/>
                <a:gd name="T13" fmla="*/ 0 h 183"/>
                <a:gd name="T14" fmla="*/ 0 w 128"/>
                <a:gd name="T15" fmla="*/ 0 h 183"/>
                <a:gd name="T16" fmla="*/ 0 w 128"/>
                <a:gd name="T17" fmla="*/ 0 h 183"/>
                <a:gd name="T18" fmla="*/ 0 w 128"/>
                <a:gd name="T19" fmla="*/ 0 h 183"/>
                <a:gd name="T20" fmla="*/ 0 w 128"/>
                <a:gd name="T21" fmla="*/ 0 h 183"/>
                <a:gd name="T22" fmla="*/ 0 w 128"/>
                <a:gd name="T23" fmla="*/ 0 h 183"/>
                <a:gd name="T24" fmla="*/ 0 w 128"/>
                <a:gd name="T25" fmla="*/ 0 h 183"/>
                <a:gd name="T26" fmla="*/ 0 w 128"/>
                <a:gd name="T27" fmla="*/ 0 h 183"/>
                <a:gd name="T28" fmla="*/ 0 w 128"/>
                <a:gd name="T29" fmla="*/ 0 h 183"/>
                <a:gd name="T30" fmla="*/ 0 w 128"/>
                <a:gd name="T31" fmla="*/ 0 h 183"/>
                <a:gd name="T32" fmla="*/ 0 w 128"/>
                <a:gd name="T33" fmla="*/ 0 h 183"/>
                <a:gd name="T34" fmla="*/ 0 w 128"/>
                <a:gd name="T35" fmla="*/ 0 h 183"/>
                <a:gd name="T36" fmla="*/ 0 w 128"/>
                <a:gd name="T37" fmla="*/ 0 h 183"/>
                <a:gd name="T38" fmla="*/ 0 w 128"/>
                <a:gd name="T39" fmla="*/ 0 h 183"/>
                <a:gd name="T40" fmla="*/ 0 w 128"/>
                <a:gd name="T41" fmla="*/ 0 h 183"/>
                <a:gd name="T42" fmla="*/ 0 w 128"/>
                <a:gd name="T43" fmla="*/ 0 h 183"/>
                <a:gd name="T44" fmla="*/ 0 w 128"/>
                <a:gd name="T45" fmla="*/ 0 h 183"/>
                <a:gd name="T46" fmla="*/ 0 w 128"/>
                <a:gd name="T47" fmla="*/ 0 h 183"/>
                <a:gd name="T48" fmla="*/ 0 w 128"/>
                <a:gd name="T49" fmla="*/ 0 h 183"/>
                <a:gd name="T50" fmla="*/ 0 w 128"/>
                <a:gd name="T51" fmla="*/ 0 h 183"/>
                <a:gd name="T52" fmla="*/ 0 w 128"/>
                <a:gd name="T53" fmla="*/ 0 h 183"/>
                <a:gd name="T54" fmla="*/ 0 w 128"/>
                <a:gd name="T55" fmla="*/ 0 h 183"/>
                <a:gd name="T56" fmla="*/ 0 w 128"/>
                <a:gd name="T57" fmla="*/ 0 h 183"/>
                <a:gd name="T58" fmla="*/ 0 w 128"/>
                <a:gd name="T59" fmla="*/ 0 h 183"/>
                <a:gd name="T60" fmla="*/ 0 w 128"/>
                <a:gd name="T61" fmla="*/ 0 h 183"/>
                <a:gd name="T62" fmla="*/ 0 w 128"/>
                <a:gd name="T63" fmla="*/ 0 h 183"/>
                <a:gd name="T64" fmla="*/ 0 w 128"/>
                <a:gd name="T65" fmla="*/ 0 h 183"/>
                <a:gd name="T66" fmla="*/ 0 w 128"/>
                <a:gd name="T67" fmla="*/ 0 h 183"/>
                <a:gd name="T68" fmla="*/ 0 w 128"/>
                <a:gd name="T69" fmla="*/ 0 h 183"/>
                <a:gd name="T70" fmla="*/ 0 w 128"/>
                <a:gd name="T71" fmla="*/ 0 h 183"/>
                <a:gd name="T72" fmla="*/ 0 w 128"/>
                <a:gd name="T73" fmla="*/ 0 h 183"/>
                <a:gd name="T74" fmla="*/ 0 w 128"/>
                <a:gd name="T75" fmla="*/ 0 h 183"/>
                <a:gd name="T76" fmla="*/ 0 w 128"/>
                <a:gd name="T77" fmla="*/ 0 h 183"/>
                <a:gd name="T78" fmla="*/ 0 w 128"/>
                <a:gd name="T79" fmla="*/ 0 h 183"/>
                <a:gd name="T80" fmla="*/ 0 w 128"/>
                <a:gd name="T81" fmla="*/ 0 h 183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128"/>
                <a:gd name="T124" fmla="*/ 0 h 183"/>
                <a:gd name="T125" fmla="*/ 128 w 128"/>
                <a:gd name="T126" fmla="*/ 183 h 183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128" h="183">
                  <a:moveTo>
                    <a:pt x="108" y="61"/>
                  </a:moveTo>
                  <a:lnTo>
                    <a:pt x="111" y="80"/>
                  </a:lnTo>
                  <a:lnTo>
                    <a:pt x="109" y="97"/>
                  </a:lnTo>
                  <a:lnTo>
                    <a:pt x="101" y="110"/>
                  </a:lnTo>
                  <a:lnTo>
                    <a:pt x="89" y="123"/>
                  </a:lnTo>
                  <a:lnTo>
                    <a:pt x="75" y="134"/>
                  </a:lnTo>
                  <a:lnTo>
                    <a:pt x="60" y="145"/>
                  </a:lnTo>
                  <a:lnTo>
                    <a:pt x="43" y="156"/>
                  </a:lnTo>
                  <a:lnTo>
                    <a:pt x="29" y="167"/>
                  </a:lnTo>
                  <a:lnTo>
                    <a:pt x="27" y="170"/>
                  </a:lnTo>
                  <a:lnTo>
                    <a:pt x="26" y="172"/>
                  </a:lnTo>
                  <a:lnTo>
                    <a:pt x="26" y="176"/>
                  </a:lnTo>
                  <a:lnTo>
                    <a:pt x="28" y="179"/>
                  </a:lnTo>
                  <a:lnTo>
                    <a:pt x="30" y="182"/>
                  </a:lnTo>
                  <a:lnTo>
                    <a:pt x="34" y="183"/>
                  </a:lnTo>
                  <a:lnTo>
                    <a:pt x="37" y="183"/>
                  </a:lnTo>
                  <a:lnTo>
                    <a:pt x="41" y="182"/>
                  </a:lnTo>
                  <a:lnTo>
                    <a:pt x="58" y="171"/>
                  </a:lnTo>
                  <a:lnTo>
                    <a:pt x="76" y="160"/>
                  </a:lnTo>
                  <a:lnTo>
                    <a:pt x="92" y="147"/>
                  </a:lnTo>
                  <a:lnTo>
                    <a:pt x="108" y="132"/>
                  </a:lnTo>
                  <a:lnTo>
                    <a:pt x="118" y="116"/>
                  </a:lnTo>
                  <a:lnTo>
                    <a:pt x="125" y="98"/>
                  </a:lnTo>
                  <a:lnTo>
                    <a:pt x="128" y="78"/>
                  </a:lnTo>
                  <a:lnTo>
                    <a:pt x="123" y="58"/>
                  </a:lnTo>
                  <a:lnTo>
                    <a:pt x="112" y="41"/>
                  </a:lnTo>
                  <a:lnTo>
                    <a:pt x="98" y="28"/>
                  </a:lnTo>
                  <a:lnTo>
                    <a:pt x="80" y="16"/>
                  </a:lnTo>
                  <a:lnTo>
                    <a:pt x="61" y="8"/>
                  </a:lnTo>
                  <a:lnTo>
                    <a:pt x="41" y="2"/>
                  </a:lnTo>
                  <a:lnTo>
                    <a:pt x="23" y="0"/>
                  </a:lnTo>
                  <a:lnTo>
                    <a:pt x="9" y="1"/>
                  </a:lnTo>
                  <a:lnTo>
                    <a:pt x="0" y="6"/>
                  </a:lnTo>
                  <a:lnTo>
                    <a:pt x="16" y="10"/>
                  </a:lnTo>
                  <a:lnTo>
                    <a:pt x="33" y="14"/>
                  </a:lnTo>
                  <a:lnTo>
                    <a:pt x="48" y="17"/>
                  </a:lnTo>
                  <a:lnTo>
                    <a:pt x="63" y="22"/>
                  </a:lnTo>
                  <a:lnTo>
                    <a:pt x="77" y="28"/>
                  </a:lnTo>
                  <a:lnTo>
                    <a:pt x="90" y="36"/>
                  </a:lnTo>
                  <a:lnTo>
                    <a:pt x="101" y="46"/>
                  </a:lnTo>
                  <a:lnTo>
                    <a:pt x="108" y="61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3219" name="Freeform 336"/>
            <p:cNvSpPr>
              <a:spLocks/>
            </p:cNvSpPr>
            <p:nvPr/>
          </p:nvSpPr>
          <p:spPr bwMode="auto">
            <a:xfrm>
              <a:off x="4309" y="3138"/>
              <a:ext cx="53" cy="63"/>
            </a:xfrm>
            <a:custGeom>
              <a:avLst/>
              <a:gdLst>
                <a:gd name="T0" fmla="*/ 0 w 323"/>
                <a:gd name="T1" fmla="*/ 0 h 379"/>
                <a:gd name="T2" fmla="*/ 0 w 323"/>
                <a:gd name="T3" fmla="*/ 0 h 379"/>
                <a:gd name="T4" fmla="*/ 0 w 323"/>
                <a:gd name="T5" fmla="*/ 0 h 379"/>
                <a:gd name="T6" fmla="*/ 0 w 323"/>
                <a:gd name="T7" fmla="*/ 0 h 379"/>
                <a:gd name="T8" fmla="*/ 0 w 323"/>
                <a:gd name="T9" fmla="*/ 0 h 379"/>
                <a:gd name="T10" fmla="*/ 0 w 323"/>
                <a:gd name="T11" fmla="*/ 0 h 379"/>
                <a:gd name="T12" fmla="*/ 0 w 323"/>
                <a:gd name="T13" fmla="*/ 0 h 379"/>
                <a:gd name="T14" fmla="*/ 0 w 323"/>
                <a:gd name="T15" fmla="*/ 0 h 379"/>
                <a:gd name="T16" fmla="*/ 0 w 323"/>
                <a:gd name="T17" fmla="*/ 0 h 379"/>
                <a:gd name="T18" fmla="*/ 0 w 323"/>
                <a:gd name="T19" fmla="*/ 0 h 379"/>
                <a:gd name="T20" fmla="*/ 0 w 323"/>
                <a:gd name="T21" fmla="*/ 0 h 379"/>
                <a:gd name="T22" fmla="*/ 0 w 323"/>
                <a:gd name="T23" fmla="*/ 0 h 379"/>
                <a:gd name="T24" fmla="*/ 0 w 323"/>
                <a:gd name="T25" fmla="*/ 0 h 379"/>
                <a:gd name="T26" fmla="*/ 0 w 323"/>
                <a:gd name="T27" fmla="*/ 0 h 379"/>
                <a:gd name="T28" fmla="*/ 0 w 323"/>
                <a:gd name="T29" fmla="*/ 0 h 379"/>
                <a:gd name="T30" fmla="*/ 0 w 323"/>
                <a:gd name="T31" fmla="*/ 0 h 379"/>
                <a:gd name="T32" fmla="*/ 0 w 323"/>
                <a:gd name="T33" fmla="*/ 0 h 379"/>
                <a:gd name="T34" fmla="*/ 0 w 323"/>
                <a:gd name="T35" fmla="*/ 0 h 379"/>
                <a:gd name="T36" fmla="*/ 0 w 323"/>
                <a:gd name="T37" fmla="*/ 0 h 379"/>
                <a:gd name="T38" fmla="*/ 0 w 323"/>
                <a:gd name="T39" fmla="*/ 0 h 379"/>
                <a:gd name="T40" fmla="*/ 0 w 323"/>
                <a:gd name="T41" fmla="*/ 0 h 379"/>
                <a:gd name="T42" fmla="*/ 0 w 323"/>
                <a:gd name="T43" fmla="*/ 0 h 379"/>
                <a:gd name="T44" fmla="*/ 0 w 323"/>
                <a:gd name="T45" fmla="*/ 0 h 379"/>
                <a:gd name="T46" fmla="*/ 0 w 323"/>
                <a:gd name="T47" fmla="*/ 0 h 379"/>
                <a:gd name="T48" fmla="*/ 0 w 323"/>
                <a:gd name="T49" fmla="*/ 0 h 379"/>
                <a:gd name="T50" fmla="*/ 0 w 323"/>
                <a:gd name="T51" fmla="*/ 0 h 379"/>
                <a:gd name="T52" fmla="*/ 0 w 323"/>
                <a:gd name="T53" fmla="*/ 0 h 379"/>
                <a:gd name="T54" fmla="*/ 0 w 323"/>
                <a:gd name="T55" fmla="*/ 0 h 379"/>
                <a:gd name="T56" fmla="*/ 0 w 323"/>
                <a:gd name="T57" fmla="*/ 0 h 379"/>
                <a:gd name="T58" fmla="*/ 0 w 323"/>
                <a:gd name="T59" fmla="*/ 0 h 379"/>
                <a:gd name="T60" fmla="*/ 0 w 323"/>
                <a:gd name="T61" fmla="*/ 0 h 379"/>
                <a:gd name="T62" fmla="*/ 0 w 323"/>
                <a:gd name="T63" fmla="*/ 0 h 379"/>
                <a:gd name="T64" fmla="*/ 0 w 323"/>
                <a:gd name="T65" fmla="*/ 0 h 379"/>
                <a:gd name="T66" fmla="*/ 0 w 323"/>
                <a:gd name="T67" fmla="*/ 0 h 379"/>
                <a:gd name="T68" fmla="*/ 0 w 323"/>
                <a:gd name="T69" fmla="*/ 0 h 379"/>
                <a:gd name="T70" fmla="*/ 0 w 323"/>
                <a:gd name="T71" fmla="*/ 0 h 379"/>
                <a:gd name="T72" fmla="*/ 0 w 323"/>
                <a:gd name="T73" fmla="*/ 0 h 379"/>
                <a:gd name="T74" fmla="*/ 0 w 323"/>
                <a:gd name="T75" fmla="*/ 0 h 379"/>
                <a:gd name="T76" fmla="*/ 0 w 323"/>
                <a:gd name="T77" fmla="*/ 0 h 379"/>
                <a:gd name="T78" fmla="*/ 0 w 323"/>
                <a:gd name="T79" fmla="*/ 0 h 379"/>
                <a:gd name="T80" fmla="*/ 0 w 323"/>
                <a:gd name="T81" fmla="*/ 0 h 379"/>
                <a:gd name="T82" fmla="*/ 0 w 323"/>
                <a:gd name="T83" fmla="*/ 0 h 379"/>
                <a:gd name="T84" fmla="*/ 0 w 323"/>
                <a:gd name="T85" fmla="*/ 0 h 379"/>
                <a:gd name="T86" fmla="*/ 0 w 323"/>
                <a:gd name="T87" fmla="*/ 0 h 379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323"/>
                <a:gd name="T133" fmla="*/ 0 h 379"/>
                <a:gd name="T134" fmla="*/ 323 w 323"/>
                <a:gd name="T135" fmla="*/ 379 h 379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323" h="379">
                  <a:moveTo>
                    <a:pt x="126" y="50"/>
                  </a:moveTo>
                  <a:lnTo>
                    <a:pt x="101" y="70"/>
                  </a:lnTo>
                  <a:lnTo>
                    <a:pt x="76" y="92"/>
                  </a:lnTo>
                  <a:lnTo>
                    <a:pt x="54" y="115"/>
                  </a:lnTo>
                  <a:lnTo>
                    <a:pt x="34" y="140"/>
                  </a:lnTo>
                  <a:lnTo>
                    <a:pt x="18" y="167"/>
                  </a:lnTo>
                  <a:lnTo>
                    <a:pt x="6" y="196"/>
                  </a:lnTo>
                  <a:lnTo>
                    <a:pt x="0" y="227"/>
                  </a:lnTo>
                  <a:lnTo>
                    <a:pt x="1" y="259"/>
                  </a:lnTo>
                  <a:lnTo>
                    <a:pt x="4" y="267"/>
                  </a:lnTo>
                  <a:lnTo>
                    <a:pt x="7" y="277"/>
                  </a:lnTo>
                  <a:lnTo>
                    <a:pt x="11" y="283"/>
                  </a:lnTo>
                  <a:lnTo>
                    <a:pt x="15" y="291"/>
                  </a:lnTo>
                  <a:lnTo>
                    <a:pt x="21" y="298"/>
                  </a:lnTo>
                  <a:lnTo>
                    <a:pt x="27" y="305"/>
                  </a:lnTo>
                  <a:lnTo>
                    <a:pt x="34" y="311"/>
                  </a:lnTo>
                  <a:lnTo>
                    <a:pt x="41" y="316"/>
                  </a:lnTo>
                  <a:lnTo>
                    <a:pt x="57" y="325"/>
                  </a:lnTo>
                  <a:lnTo>
                    <a:pt x="72" y="333"/>
                  </a:lnTo>
                  <a:lnTo>
                    <a:pt x="87" y="340"/>
                  </a:lnTo>
                  <a:lnTo>
                    <a:pt x="103" y="345"/>
                  </a:lnTo>
                  <a:lnTo>
                    <a:pt x="120" y="351"/>
                  </a:lnTo>
                  <a:lnTo>
                    <a:pt x="136" y="356"/>
                  </a:lnTo>
                  <a:lnTo>
                    <a:pt x="153" y="360"/>
                  </a:lnTo>
                  <a:lnTo>
                    <a:pt x="169" y="364"/>
                  </a:lnTo>
                  <a:lnTo>
                    <a:pt x="187" y="367"/>
                  </a:lnTo>
                  <a:lnTo>
                    <a:pt x="204" y="370"/>
                  </a:lnTo>
                  <a:lnTo>
                    <a:pt x="221" y="372"/>
                  </a:lnTo>
                  <a:lnTo>
                    <a:pt x="238" y="374"/>
                  </a:lnTo>
                  <a:lnTo>
                    <a:pt x="256" y="375"/>
                  </a:lnTo>
                  <a:lnTo>
                    <a:pt x="273" y="376"/>
                  </a:lnTo>
                  <a:lnTo>
                    <a:pt x="290" y="378"/>
                  </a:lnTo>
                  <a:lnTo>
                    <a:pt x="307" y="379"/>
                  </a:lnTo>
                  <a:lnTo>
                    <a:pt x="312" y="379"/>
                  </a:lnTo>
                  <a:lnTo>
                    <a:pt x="317" y="375"/>
                  </a:lnTo>
                  <a:lnTo>
                    <a:pt x="320" y="372"/>
                  </a:lnTo>
                  <a:lnTo>
                    <a:pt x="323" y="366"/>
                  </a:lnTo>
                  <a:lnTo>
                    <a:pt x="323" y="360"/>
                  </a:lnTo>
                  <a:lnTo>
                    <a:pt x="320" y="356"/>
                  </a:lnTo>
                  <a:lnTo>
                    <a:pt x="316" y="352"/>
                  </a:lnTo>
                  <a:lnTo>
                    <a:pt x="311" y="351"/>
                  </a:lnTo>
                  <a:lnTo>
                    <a:pt x="295" y="351"/>
                  </a:lnTo>
                  <a:lnTo>
                    <a:pt x="279" y="351"/>
                  </a:lnTo>
                  <a:lnTo>
                    <a:pt x="263" y="350"/>
                  </a:lnTo>
                  <a:lnTo>
                    <a:pt x="248" y="349"/>
                  </a:lnTo>
                  <a:lnTo>
                    <a:pt x="231" y="348"/>
                  </a:lnTo>
                  <a:lnTo>
                    <a:pt x="215" y="345"/>
                  </a:lnTo>
                  <a:lnTo>
                    <a:pt x="200" y="343"/>
                  </a:lnTo>
                  <a:lnTo>
                    <a:pt x="183" y="341"/>
                  </a:lnTo>
                  <a:lnTo>
                    <a:pt x="168" y="337"/>
                  </a:lnTo>
                  <a:lnTo>
                    <a:pt x="151" y="334"/>
                  </a:lnTo>
                  <a:lnTo>
                    <a:pt x="136" y="329"/>
                  </a:lnTo>
                  <a:lnTo>
                    <a:pt x="121" y="325"/>
                  </a:lnTo>
                  <a:lnTo>
                    <a:pt x="106" y="320"/>
                  </a:lnTo>
                  <a:lnTo>
                    <a:pt x="92" y="313"/>
                  </a:lnTo>
                  <a:lnTo>
                    <a:pt x="76" y="306"/>
                  </a:lnTo>
                  <a:lnTo>
                    <a:pt x="62" y="300"/>
                  </a:lnTo>
                  <a:lnTo>
                    <a:pt x="51" y="291"/>
                  </a:lnTo>
                  <a:lnTo>
                    <a:pt x="41" y="280"/>
                  </a:lnTo>
                  <a:lnTo>
                    <a:pt x="35" y="269"/>
                  </a:lnTo>
                  <a:lnTo>
                    <a:pt x="31" y="255"/>
                  </a:lnTo>
                  <a:lnTo>
                    <a:pt x="31" y="239"/>
                  </a:lnTo>
                  <a:lnTo>
                    <a:pt x="33" y="218"/>
                  </a:lnTo>
                  <a:lnTo>
                    <a:pt x="38" y="197"/>
                  </a:lnTo>
                  <a:lnTo>
                    <a:pt x="42" y="182"/>
                  </a:lnTo>
                  <a:lnTo>
                    <a:pt x="51" y="165"/>
                  </a:lnTo>
                  <a:lnTo>
                    <a:pt x="60" y="150"/>
                  </a:lnTo>
                  <a:lnTo>
                    <a:pt x="68" y="136"/>
                  </a:lnTo>
                  <a:lnTo>
                    <a:pt x="79" y="124"/>
                  </a:lnTo>
                  <a:lnTo>
                    <a:pt x="89" y="111"/>
                  </a:lnTo>
                  <a:lnTo>
                    <a:pt x="101" y="100"/>
                  </a:lnTo>
                  <a:lnTo>
                    <a:pt x="114" y="88"/>
                  </a:lnTo>
                  <a:lnTo>
                    <a:pt x="129" y="76"/>
                  </a:lnTo>
                  <a:lnTo>
                    <a:pt x="144" y="64"/>
                  </a:lnTo>
                  <a:lnTo>
                    <a:pt x="162" y="53"/>
                  </a:lnTo>
                  <a:lnTo>
                    <a:pt x="181" y="41"/>
                  </a:lnTo>
                  <a:lnTo>
                    <a:pt x="201" y="31"/>
                  </a:lnTo>
                  <a:lnTo>
                    <a:pt x="219" y="22"/>
                  </a:lnTo>
                  <a:lnTo>
                    <a:pt x="237" y="14"/>
                  </a:lnTo>
                  <a:lnTo>
                    <a:pt x="253" y="7"/>
                  </a:lnTo>
                  <a:lnTo>
                    <a:pt x="268" y="1"/>
                  </a:lnTo>
                  <a:lnTo>
                    <a:pt x="255" y="0"/>
                  </a:lnTo>
                  <a:lnTo>
                    <a:pt x="238" y="1"/>
                  </a:lnTo>
                  <a:lnTo>
                    <a:pt x="221" y="5"/>
                  </a:lnTo>
                  <a:lnTo>
                    <a:pt x="201" y="11"/>
                  </a:lnTo>
                  <a:lnTo>
                    <a:pt x="181" y="19"/>
                  </a:lnTo>
                  <a:lnTo>
                    <a:pt x="161" y="28"/>
                  </a:lnTo>
                  <a:lnTo>
                    <a:pt x="142" y="39"/>
                  </a:lnTo>
                  <a:lnTo>
                    <a:pt x="126" y="50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3220" name="Freeform 337"/>
            <p:cNvSpPr>
              <a:spLocks/>
            </p:cNvSpPr>
            <p:nvPr/>
          </p:nvSpPr>
          <p:spPr bwMode="auto">
            <a:xfrm>
              <a:off x="4384" y="3136"/>
              <a:ext cx="47" cy="42"/>
            </a:xfrm>
            <a:custGeom>
              <a:avLst/>
              <a:gdLst>
                <a:gd name="T0" fmla="*/ 0 w 282"/>
                <a:gd name="T1" fmla="*/ 0 h 253"/>
                <a:gd name="T2" fmla="*/ 0 w 282"/>
                <a:gd name="T3" fmla="*/ 0 h 253"/>
                <a:gd name="T4" fmla="*/ 0 w 282"/>
                <a:gd name="T5" fmla="*/ 0 h 253"/>
                <a:gd name="T6" fmla="*/ 0 w 282"/>
                <a:gd name="T7" fmla="*/ 0 h 253"/>
                <a:gd name="T8" fmla="*/ 0 w 282"/>
                <a:gd name="T9" fmla="*/ 0 h 253"/>
                <a:gd name="T10" fmla="*/ 0 w 282"/>
                <a:gd name="T11" fmla="*/ 0 h 253"/>
                <a:gd name="T12" fmla="*/ 0 w 282"/>
                <a:gd name="T13" fmla="*/ 0 h 253"/>
                <a:gd name="T14" fmla="*/ 0 w 282"/>
                <a:gd name="T15" fmla="*/ 0 h 253"/>
                <a:gd name="T16" fmla="*/ 0 w 282"/>
                <a:gd name="T17" fmla="*/ 0 h 253"/>
                <a:gd name="T18" fmla="*/ 0 w 282"/>
                <a:gd name="T19" fmla="*/ 0 h 253"/>
                <a:gd name="T20" fmla="*/ 0 w 282"/>
                <a:gd name="T21" fmla="*/ 0 h 253"/>
                <a:gd name="T22" fmla="*/ 0 w 282"/>
                <a:gd name="T23" fmla="*/ 0 h 253"/>
                <a:gd name="T24" fmla="*/ 0 w 282"/>
                <a:gd name="T25" fmla="*/ 0 h 253"/>
                <a:gd name="T26" fmla="*/ 0 w 282"/>
                <a:gd name="T27" fmla="*/ 0 h 253"/>
                <a:gd name="T28" fmla="*/ 0 w 282"/>
                <a:gd name="T29" fmla="*/ 0 h 253"/>
                <a:gd name="T30" fmla="*/ 0 w 282"/>
                <a:gd name="T31" fmla="*/ 0 h 253"/>
                <a:gd name="T32" fmla="*/ 0 w 282"/>
                <a:gd name="T33" fmla="*/ 0 h 253"/>
                <a:gd name="T34" fmla="*/ 0 w 282"/>
                <a:gd name="T35" fmla="*/ 0 h 253"/>
                <a:gd name="T36" fmla="*/ 0 w 282"/>
                <a:gd name="T37" fmla="*/ 0 h 253"/>
                <a:gd name="T38" fmla="*/ 0 w 282"/>
                <a:gd name="T39" fmla="*/ 0 h 253"/>
                <a:gd name="T40" fmla="*/ 0 w 282"/>
                <a:gd name="T41" fmla="*/ 0 h 253"/>
                <a:gd name="T42" fmla="*/ 0 w 282"/>
                <a:gd name="T43" fmla="*/ 0 h 253"/>
                <a:gd name="T44" fmla="*/ 0 w 282"/>
                <a:gd name="T45" fmla="*/ 0 h 253"/>
                <a:gd name="T46" fmla="*/ 0 w 282"/>
                <a:gd name="T47" fmla="*/ 0 h 253"/>
                <a:gd name="T48" fmla="*/ 0 w 282"/>
                <a:gd name="T49" fmla="*/ 0 h 253"/>
                <a:gd name="T50" fmla="*/ 0 w 282"/>
                <a:gd name="T51" fmla="*/ 0 h 253"/>
                <a:gd name="T52" fmla="*/ 0 w 282"/>
                <a:gd name="T53" fmla="*/ 0 h 253"/>
                <a:gd name="T54" fmla="*/ 0 w 282"/>
                <a:gd name="T55" fmla="*/ 0 h 253"/>
                <a:gd name="T56" fmla="*/ 0 w 282"/>
                <a:gd name="T57" fmla="*/ 0 h 253"/>
                <a:gd name="T58" fmla="*/ 0 w 282"/>
                <a:gd name="T59" fmla="*/ 0 h 253"/>
                <a:gd name="T60" fmla="*/ 0 w 282"/>
                <a:gd name="T61" fmla="*/ 0 h 253"/>
                <a:gd name="T62" fmla="*/ 0 w 282"/>
                <a:gd name="T63" fmla="*/ 0 h 253"/>
                <a:gd name="T64" fmla="*/ 0 w 282"/>
                <a:gd name="T65" fmla="*/ 0 h 253"/>
                <a:gd name="T66" fmla="*/ 0 w 282"/>
                <a:gd name="T67" fmla="*/ 0 h 253"/>
                <a:gd name="T68" fmla="*/ 0 w 282"/>
                <a:gd name="T69" fmla="*/ 0 h 253"/>
                <a:gd name="T70" fmla="*/ 0 w 282"/>
                <a:gd name="T71" fmla="*/ 0 h 253"/>
                <a:gd name="T72" fmla="*/ 0 w 282"/>
                <a:gd name="T73" fmla="*/ 0 h 253"/>
                <a:gd name="T74" fmla="*/ 0 w 282"/>
                <a:gd name="T75" fmla="*/ 0 h 253"/>
                <a:gd name="T76" fmla="*/ 0 w 282"/>
                <a:gd name="T77" fmla="*/ 0 h 253"/>
                <a:gd name="T78" fmla="*/ 0 w 282"/>
                <a:gd name="T79" fmla="*/ 0 h 253"/>
                <a:gd name="T80" fmla="*/ 0 w 282"/>
                <a:gd name="T81" fmla="*/ 0 h 253"/>
                <a:gd name="T82" fmla="*/ 0 w 282"/>
                <a:gd name="T83" fmla="*/ 0 h 253"/>
                <a:gd name="T84" fmla="*/ 0 w 282"/>
                <a:gd name="T85" fmla="*/ 0 h 253"/>
                <a:gd name="T86" fmla="*/ 0 w 282"/>
                <a:gd name="T87" fmla="*/ 0 h 253"/>
                <a:gd name="T88" fmla="*/ 0 w 282"/>
                <a:gd name="T89" fmla="*/ 0 h 253"/>
                <a:gd name="T90" fmla="*/ 0 w 282"/>
                <a:gd name="T91" fmla="*/ 0 h 253"/>
                <a:gd name="T92" fmla="*/ 0 w 282"/>
                <a:gd name="T93" fmla="*/ 0 h 253"/>
                <a:gd name="T94" fmla="*/ 0 w 282"/>
                <a:gd name="T95" fmla="*/ 0 h 253"/>
                <a:gd name="T96" fmla="*/ 0 w 282"/>
                <a:gd name="T97" fmla="*/ 0 h 253"/>
                <a:gd name="T98" fmla="*/ 0 w 282"/>
                <a:gd name="T99" fmla="*/ 0 h 253"/>
                <a:gd name="T100" fmla="*/ 0 w 282"/>
                <a:gd name="T101" fmla="*/ 0 h 253"/>
                <a:gd name="T102" fmla="*/ 0 w 282"/>
                <a:gd name="T103" fmla="*/ 0 h 253"/>
                <a:gd name="T104" fmla="*/ 0 w 282"/>
                <a:gd name="T105" fmla="*/ 0 h 253"/>
                <a:gd name="T106" fmla="*/ 0 w 282"/>
                <a:gd name="T107" fmla="*/ 0 h 253"/>
                <a:gd name="T108" fmla="*/ 0 w 282"/>
                <a:gd name="T109" fmla="*/ 0 h 253"/>
                <a:gd name="T110" fmla="*/ 0 w 282"/>
                <a:gd name="T111" fmla="*/ 0 h 253"/>
                <a:gd name="T112" fmla="*/ 0 w 282"/>
                <a:gd name="T113" fmla="*/ 0 h 253"/>
                <a:gd name="T114" fmla="*/ 0 w 282"/>
                <a:gd name="T115" fmla="*/ 0 h 253"/>
                <a:gd name="T116" fmla="*/ 0 w 282"/>
                <a:gd name="T117" fmla="*/ 0 h 253"/>
                <a:gd name="T118" fmla="*/ 0 w 282"/>
                <a:gd name="T119" fmla="*/ 0 h 253"/>
                <a:gd name="T120" fmla="*/ 0 w 282"/>
                <a:gd name="T121" fmla="*/ 0 h 253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282"/>
                <a:gd name="T184" fmla="*/ 0 h 253"/>
                <a:gd name="T185" fmla="*/ 282 w 282"/>
                <a:gd name="T186" fmla="*/ 253 h 253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282" h="253">
                  <a:moveTo>
                    <a:pt x="235" y="78"/>
                  </a:moveTo>
                  <a:lnTo>
                    <a:pt x="248" y="92"/>
                  </a:lnTo>
                  <a:lnTo>
                    <a:pt x="255" y="108"/>
                  </a:lnTo>
                  <a:lnTo>
                    <a:pt x="259" y="125"/>
                  </a:lnTo>
                  <a:lnTo>
                    <a:pt x="259" y="144"/>
                  </a:lnTo>
                  <a:lnTo>
                    <a:pt x="257" y="159"/>
                  </a:lnTo>
                  <a:lnTo>
                    <a:pt x="252" y="171"/>
                  </a:lnTo>
                  <a:lnTo>
                    <a:pt x="244" y="184"/>
                  </a:lnTo>
                  <a:lnTo>
                    <a:pt x="236" y="194"/>
                  </a:lnTo>
                  <a:lnTo>
                    <a:pt x="225" y="206"/>
                  </a:lnTo>
                  <a:lnTo>
                    <a:pt x="215" y="215"/>
                  </a:lnTo>
                  <a:lnTo>
                    <a:pt x="204" y="225"/>
                  </a:lnTo>
                  <a:lnTo>
                    <a:pt x="194" y="236"/>
                  </a:lnTo>
                  <a:lnTo>
                    <a:pt x="191" y="239"/>
                  </a:lnTo>
                  <a:lnTo>
                    <a:pt x="190" y="242"/>
                  </a:lnTo>
                  <a:lnTo>
                    <a:pt x="191" y="246"/>
                  </a:lnTo>
                  <a:lnTo>
                    <a:pt x="194" y="249"/>
                  </a:lnTo>
                  <a:lnTo>
                    <a:pt x="197" y="252"/>
                  </a:lnTo>
                  <a:lnTo>
                    <a:pt x="201" y="253"/>
                  </a:lnTo>
                  <a:lnTo>
                    <a:pt x="205" y="252"/>
                  </a:lnTo>
                  <a:lnTo>
                    <a:pt x="209" y="249"/>
                  </a:lnTo>
                  <a:lnTo>
                    <a:pt x="232" y="234"/>
                  </a:lnTo>
                  <a:lnTo>
                    <a:pt x="251" y="215"/>
                  </a:lnTo>
                  <a:lnTo>
                    <a:pt x="267" y="192"/>
                  </a:lnTo>
                  <a:lnTo>
                    <a:pt x="278" y="168"/>
                  </a:lnTo>
                  <a:lnTo>
                    <a:pt x="282" y="141"/>
                  </a:lnTo>
                  <a:lnTo>
                    <a:pt x="279" y="116"/>
                  </a:lnTo>
                  <a:lnTo>
                    <a:pt x="270" y="92"/>
                  </a:lnTo>
                  <a:lnTo>
                    <a:pt x="251" y="70"/>
                  </a:lnTo>
                  <a:lnTo>
                    <a:pt x="237" y="59"/>
                  </a:lnTo>
                  <a:lnTo>
                    <a:pt x="221" y="48"/>
                  </a:lnTo>
                  <a:lnTo>
                    <a:pt x="202" y="39"/>
                  </a:lnTo>
                  <a:lnTo>
                    <a:pt x="183" y="31"/>
                  </a:lnTo>
                  <a:lnTo>
                    <a:pt x="163" y="24"/>
                  </a:lnTo>
                  <a:lnTo>
                    <a:pt x="142" y="18"/>
                  </a:lnTo>
                  <a:lnTo>
                    <a:pt x="122" y="13"/>
                  </a:lnTo>
                  <a:lnTo>
                    <a:pt x="101" y="8"/>
                  </a:lnTo>
                  <a:lnTo>
                    <a:pt x="82" y="5"/>
                  </a:lnTo>
                  <a:lnTo>
                    <a:pt x="63" y="2"/>
                  </a:lnTo>
                  <a:lnTo>
                    <a:pt x="47" y="0"/>
                  </a:lnTo>
                  <a:lnTo>
                    <a:pt x="32" y="0"/>
                  </a:lnTo>
                  <a:lnTo>
                    <a:pt x="19" y="0"/>
                  </a:lnTo>
                  <a:lnTo>
                    <a:pt x="10" y="1"/>
                  </a:lnTo>
                  <a:lnTo>
                    <a:pt x="4" y="4"/>
                  </a:lnTo>
                  <a:lnTo>
                    <a:pt x="0" y="6"/>
                  </a:lnTo>
                  <a:lnTo>
                    <a:pt x="12" y="8"/>
                  </a:lnTo>
                  <a:lnTo>
                    <a:pt x="25" y="9"/>
                  </a:lnTo>
                  <a:lnTo>
                    <a:pt x="38" y="12"/>
                  </a:lnTo>
                  <a:lnTo>
                    <a:pt x="52" y="14"/>
                  </a:lnTo>
                  <a:lnTo>
                    <a:pt x="67" y="16"/>
                  </a:lnTo>
                  <a:lnTo>
                    <a:pt x="82" y="18"/>
                  </a:lnTo>
                  <a:lnTo>
                    <a:pt x="97" y="22"/>
                  </a:lnTo>
                  <a:lnTo>
                    <a:pt x="114" y="25"/>
                  </a:lnTo>
                  <a:lnTo>
                    <a:pt x="129" y="30"/>
                  </a:lnTo>
                  <a:lnTo>
                    <a:pt x="146" y="35"/>
                  </a:lnTo>
                  <a:lnTo>
                    <a:pt x="162" y="40"/>
                  </a:lnTo>
                  <a:lnTo>
                    <a:pt x="177" y="46"/>
                  </a:lnTo>
                  <a:lnTo>
                    <a:pt x="192" y="53"/>
                  </a:lnTo>
                  <a:lnTo>
                    <a:pt x="208" y="60"/>
                  </a:lnTo>
                  <a:lnTo>
                    <a:pt x="222" y="69"/>
                  </a:lnTo>
                  <a:lnTo>
                    <a:pt x="235" y="78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3221" name="Freeform 338"/>
            <p:cNvSpPr>
              <a:spLocks/>
            </p:cNvSpPr>
            <p:nvPr/>
          </p:nvSpPr>
          <p:spPr bwMode="auto">
            <a:xfrm>
              <a:off x="4290" y="3159"/>
              <a:ext cx="19" cy="39"/>
            </a:xfrm>
            <a:custGeom>
              <a:avLst/>
              <a:gdLst>
                <a:gd name="T0" fmla="*/ 0 w 115"/>
                <a:gd name="T1" fmla="*/ 0 h 236"/>
                <a:gd name="T2" fmla="*/ 0 w 115"/>
                <a:gd name="T3" fmla="*/ 0 h 236"/>
                <a:gd name="T4" fmla="*/ 0 w 115"/>
                <a:gd name="T5" fmla="*/ 0 h 236"/>
                <a:gd name="T6" fmla="*/ 0 w 115"/>
                <a:gd name="T7" fmla="*/ 0 h 236"/>
                <a:gd name="T8" fmla="*/ 0 w 115"/>
                <a:gd name="T9" fmla="*/ 0 h 236"/>
                <a:gd name="T10" fmla="*/ 0 w 115"/>
                <a:gd name="T11" fmla="*/ 0 h 236"/>
                <a:gd name="T12" fmla="*/ 0 w 115"/>
                <a:gd name="T13" fmla="*/ 0 h 236"/>
                <a:gd name="T14" fmla="*/ 0 w 115"/>
                <a:gd name="T15" fmla="*/ 0 h 236"/>
                <a:gd name="T16" fmla="*/ 0 w 115"/>
                <a:gd name="T17" fmla="*/ 0 h 236"/>
                <a:gd name="T18" fmla="*/ 0 w 115"/>
                <a:gd name="T19" fmla="*/ 0 h 236"/>
                <a:gd name="T20" fmla="*/ 0 w 115"/>
                <a:gd name="T21" fmla="*/ 0 h 236"/>
                <a:gd name="T22" fmla="*/ 0 w 115"/>
                <a:gd name="T23" fmla="*/ 0 h 236"/>
                <a:gd name="T24" fmla="*/ 0 w 115"/>
                <a:gd name="T25" fmla="*/ 0 h 236"/>
                <a:gd name="T26" fmla="*/ 0 w 115"/>
                <a:gd name="T27" fmla="*/ 0 h 236"/>
                <a:gd name="T28" fmla="*/ 0 w 115"/>
                <a:gd name="T29" fmla="*/ 0 h 236"/>
                <a:gd name="T30" fmla="*/ 0 w 115"/>
                <a:gd name="T31" fmla="*/ 0 h 236"/>
                <a:gd name="T32" fmla="*/ 0 w 115"/>
                <a:gd name="T33" fmla="*/ 0 h 236"/>
                <a:gd name="T34" fmla="*/ 0 w 115"/>
                <a:gd name="T35" fmla="*/ 0 h 236"/>
                <a:gd name="T36" fmla="*/ 0 w 115"/>
                <a:gd name="T37" fmla="*/ 0 h 236"/>
                <a:gd name="T38" fmla="*/ 0 w 115"/>
                <a:gd name="T39" fmla="*/ 0 h 236"/>
                <a:gd name="T40" fmla="*/ 0 w 115"/>
                <a:gd name="T41" fmla="*/ 0 h 236"/>
                <a:gd name="T42" fmla="*/ 0 w 115"/>
                <a:gd name="T43" fmla="*/ 0 h 236"/>
                <a:gd name="T44" fmla="*/ 0 w 115"/>
                <a:gd name="T45" fmla="*/ 0 h 236"/>
                <a:gd name="T46" fmla="*/ 0 w 115"/>
                <a:gd name="T47" fmla="*/ 0 h 236"/>
                <a:gd name="T48" fmla="*/ 0 w 115"/>
                <a:gd name="T49" fmla="*/ 0 h 236"/>
                <a:gd name="T50" fmla="*/ 0 w 115"/>
                <a:gd name="T51" fmla="*/ 0 h 236"/>
                <a:gd name="T52" fmla="*/ 0 w 115"/>
                <a:gd name="T53" fmla="*/ 0 h 236"/>
                <a:gd name="T54" fmla="*/ 0 w 115"/>
                <a:gd name="T55" fmla="*/ 0 h 236"/>
                <a:gd name="T56" fmla="*/ 0 w 115"/>
                <a:gd name="T57" fmla="*/ 0 h 236"/>
                <a:gd name="T58" fmla="*/ 0 w 115"/>
                <a:gd name="T59" fmla="*/ 0 h 236"/>
                <a:gd name="T60" fmla="*/ 0 w 115"/>
                <a:gd name="T61" fmla="*/ 0 h 236"/>
                <a:gd name="T62" fmla="*/ 0 w 115"/>
                <a:gd name="T63" fmla="*/ 0 h 236"/>
                <a:gd name="T64" fmla="*/ 0 w 115"/>
                <a:gd name="T65" fmla="*/ 0 h 236"/>
                <a:gd name="T66" fmla="*/ 0 w 115"/>
                <a:gd name="T67" fmla="*/ 0 h 236"/>
                <a:gd name="T68" fmla="*/ 0 w 115"/>
                <a:gd name="T69" fmla="*/ 0 h 236"/>
                <a:gd name="T70" fmla="*/ 0 w 115"/>
                <a:gd name="T71" fmla="*/ 0 h 236"/>
                <a:gd name="T72" fmla="*/ 0 w 115"/>
                <a:gd name="T73" fmla="*/ 0 h 236"/>
                <a:gd name="T74" fmla="*/ 0 w 115"/>
                <a:gd name="T75" fmla="*/ 0 h 236"/>
                <a:gd name="T76" fmla="*/ 0 w 115"/>
                <a:gd name="T77" fmla="*/ 0 h 236"/>
                <a:gd name="T78" fmla="*/ 0 w 115"/>
                <a:gd name="T79" fmla="*/ 0 h 236"/>
                <a:gd name="T80" fmla="*/ 0 w 115"/>
                <a:gd name="T81" fmla="*/ 0 h 2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115"/>
                <a:gd name="T124" fmla="*/ 0 h 236"/>
                <a:gd name="T125" fmla="*/ 115 w 115"/>
                <a:gd name="T126" fmla="*/ 236 h 2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115" h="236">
                  <a:moveTo>
                    <a:pt x="0" y="128"/>
                  </a:moveTo>
                  <a:lnTo>
                    <a:pt x="0" y="148"/>
                  </a:lnTo>
                  <a:lnTo>
                    <a:pt x="5" y="166"/>
                  </a:lnTo>
                  <a:lnTo>
                    <a:pt x="13" y="184"/>
                  </a:lnTo>
                  <a:lnTo>
                    <a:pt x="24" y="198"/>
                  </a:lnTo>
                  <a:lnTo>
                    <a:pt x="39" y="211"/>
                  </a:lnTo>
                  <a:lnTo>
                    <a:pt x="55" y="223"/>
                  </a:lnTo>
                  <a:lnTo>
                    <a:pt x="74" y="231"/>
                  </a:lnTo>
                  <a:lnTo>
                    <a:pt x="92" y="235"/>
                  </a:lnTo>
                  <a:lnTo>
                    <a:pt x="98" y="236"/>
                  </a:lnTo>
                  <a:lnTo>
                    <a:pt x="104" y="234"/>
                  </a:lnTo>
                  <a:lnTo>
                    <a:pt x="109" y="231"/>
                  </a:lnTo>
                  <a:lnTo>
                    <a:pt x="111" y="226"/>
                  </a:lnTo>
                  <a:lnTo>
                    <a:pt x="111" y="220"/>
                  </a:lnTo>
                  <a:lnTo>
                    <a:pt x="110" y="215"/>
                  </a:lnTo>
                  <a:lnTo>
                    <a:pt x="107" y="210"/>
                  </a:lnTo>
                  <a:lnTo>
                    <a:pt x="101" y="208"/>
                  </a:lnTo>
                  <a:lnTo>
                    <a:pt x="82" y="201"/>
                  </a:lnTo>
                  <a:lnTo>
                    <a:pt x="64" y="192"/>
                  </a:lnTo>
                  <a:lnTo>
                    <a:pt x="50" y="179"/>
                  </a:lnTo>
                  <a:lnTo>
                    <a:pt x="40" y="165"/>
                  </a:lnTo>
                  <a:lnTo>
                    <a:pt x="33" y="148"/>
                  </a:lnTo>
                  <a:lnTo>
                    <a:pt x="29" y="130"/>
                  </a:lnTo>
                  <a:lnTo>
                    <a:pt x="29" y="110"/>
                  </a:lnTo>
                  <a:lnTo>
                    <a:pt x="35" y="89"/>
                  </a:lnTo>
                  <a:lnTo>
                    <a:pt x="43" y="74"/>
                  </a:lnTo>
                  <a:lnTo>
                    <a:pt x="56" y="60"/>
                  </a:lnTo>
                  <a:lnTo>
                    <a:pt x="70" y="46"/>
                  </a:lnTo>
                  <a:lnTo>
                    <a:pt x="85" y="33"/>
                  </a:lnTo>
                  <a:lnTo>
                    <a:pt x="98" y="23"/>
                  </a:lnTo>
                  <a:lnTo>
                    <a:pt x="109" y="12"/>
                  </a:lnTo>
                  <a:lnTo>
                    <a:pt x="115" y="6"/>
                  </a:lnTo>
                  <a:lnTo>
                    <a:pt x="115" y="0"/>
                  </a:lnTo>
                  <a:lnTo>
                    <a:pt x="102" y="4"/>
                  </a:lnTo>
                  <a:lnTo>
                    <a:pt x="85" y="12"/>
                  </a:lnTo>
                  <a:lnTo>
                    <a:pt x="68" y="26"/>
                  </a:lnTo>
                  <a:lnTo>
                    <a:pt x="49" y="42"/>
                  </a:lnTo>
                  <a:lnTo>
                    <a:pt x="32" y="61"/>
                  </a:lnTo>
                  <a:lnTo>
                    <a:pt x="17" y="82"/>
                  </a:lnTo>
                  <a:lnTo>
                    <a:pt x="6" y="105"/>
                  </a:lnTo>
                  <a:lnTo>
                    <a:pt x="0" y="128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3222" name="Freeform 339"/>
            <p:cNvSpPr>
              <a:spLocks/>
            </p:cNvSpPr>
            <p:nvPr/>
          </p:nvSpPr>
          <p:spPr bwMode="auto">
            <a:xfrm>
              <a:off x="4423" y="3133"/>
              <a:ext cx="41" cy="52"/>
            </a:xfrm>
            <a:custGeom>
              <a:avLst/>
              <a:gdLst>
                <a:gd name="T0" fmla="*/ 0 w 245"/>
                <a:gd name="T1" fmla="*/ 0 h 310"/>
                <a:gd name="T2" fmla="*/ 0 w 245"/>
                <a:gd name="T3" fmla="*/ 0 h 310"/>
                <a:gd name="T4" fmla="*/ 0 w 245"/>
                <a:gd name="T5" fmla="*/ 0 h 310"/>
                <a:gd name="T6" fmla="*/ 0 w 245"/>
                <a:gd name="T7" fmla="*/ 0 h 310"/>
                <a:gd name="T8" fmla="*/ 0 w 245"/>
                <a:gd name="T9" fmla="*/ 0 h 310"/>
                <a:gd name="T10" fmla="*/ 0 w 245"/>
                <a:gd name="T11" fmla="*/ 0 h 310"/>
                <a:gd name="T12" fmla="*/ 0 w 245"/>
                <a:gd name="T13" fmla="*/ 0 h 310"/>
                <a:gd name="T14" fmla="*/ 0 w 245"/>
                <a:gd name="T15" fmla="*/ 0 h 310"/>
                <a:gd name="T16" fmla="*/ 0 w 245"/>
                <a:gd name="T17" fmla="*/ 0 h 310"/>
                <a:gd name="T18" fmla="*/ 0 w 245"/>
                <a:gd name="T19" fmla="*/ 0 h 310"/>
                <a:gd name="T20" fmla="*/ 0 w 245"/>
                <a:gd name="T21" fmla="*/ 0 h 310"/>
                <a:gd name="T22" fmla="*/ 0 w 245"/>
                <a:gd name="T23" fmla="*/ 0 h 310"/>
                <a:gd name="T24" fmla="*/ 0 w 245"/>
                <a:gd name="T25" fmla="*/ 0 h 310"/>
                <a:gd name="T26" fmla="*/ 0 w 245"/>
                <a:gd name="T27" fmla="*/ 0 h 310"/>
                <a:gd name="T28" fmla="*/ 0 w 245"/>
                <a:gd name="T29" fmla="*/ 0 h 310"/>
                <a:gd name="T30" fmla="*/ 0 w 245"/>
                <a:gd name="T31" fmla="*/ 0 h 310"/>
                <a:gd name="T32" fmla="*/ 0 w 245"/>
                <a:gd name="T33" fmla="*/ 0 h 310"/>
                <a:gd name="T34" fmla="*/ 0 w 245"/>
                <a:gd name="T35" fmla="*/ 0 h 310"/>
                <a:gd name="T36" fmla="*/ 0 w 245"/>
                <a:gd name="T37" fmla="*/ 0 h 310"/>
                <a:gd name="T38" fmla="*/ 0 w 245"/>
                <a:gd name="T39" fmla="*/ 0 h 310"/>
                <a:gd name="T40" fmla="*/ 0 w 245"/>
                <a:gd name="T41" fmla="*/ 0 h 310"/>
                <a:gd name="T42" fmla="*/ 0 w 245"/>
                <a:gd name="T43" fmla="*/ 0 h 310"/>
                <a:gd name="T44" fmla="*/ 0 w 245"/>
                <a:gd name="T45" fmla="*/ 0 h 310"/>
                <a:gd name="T46" fmla="*/ 0 w 245"/>
                <a:gd name="T47" fmla="*/ 0 h 310"/>
                <a:gd name="T48" fmla="*/ 0 w 245"/>
                <a:gd name="T49" fmla="*/ 0 h 310"/>
                <a:gd name="T50" fmla="*/ 0 w 245"/>
                <a:gd name="T51" fmla="*/ 0 h 310"/>
                <a:gd name="T52" fmla="*/ 0 w 245"/>
                <a:gd name="T53" fmla="*/ 0 h 310"/>
                <a:gd name="T54" fmla="*/ 0 w 245"/>
                <a:gd name="T55" fmla="*/ 0 h 310"/>
                <a:gd name="T56" fmla="*/ 0 w 245"/>
                <a:gd name="T57" fmla="*/ 0 h 310"/>
                <a:gd name="T58" fmla="*/ 0 w 245"/>
                <a:gd name="T59" fmla="*/ 0 h 310"/>
                <a:gd name="T60" fmla="*/ 0 w 245"/>
                <a:gd name="T61" fmla="*/ 0 h 310"/>
                <a:gd name="T62" fmla="*/ 0 w 245"/>
                <a:gd name="T63" fmla="*/ 0 h 310"/>
                <a:gd name="T64" fmla="*/ 0 w 245"/>
                <a:gd name="T65" fmla="*/ 0 h 310"/>
                <a:gd name="T66" fmla="*/ 0 w 245"/>
                <a:gd name="T67" fmla="*/ 0 h 310"/>
                <a:gd name="T68" fmla="*/ 0 w 245"/>
                <a:gd name="T69" fmla="*/ 0 h 310"/>
                <a:gd name="T70" fmla="*/ 0 w 245"/>
                <a:gd name="T71" fmla="*/ 0 h 310"/>
                <a:gd name="T72" fmla="*/ 0 w 245"/>
                <a:gd name="T73" fmla="*/ 0 h 310"/>
                <a:gd name="T74" fmla="*/ 0 w 245"/>
                <a:gd name="T75" fmla="*/ 0 h 310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245"/>
                <a:gd name="T115" fmla="*/ 0 h 310"/>
                <a:gd name="T116" fmla="*/ 245 w 245"/>
                <a:gd name="T117" fmla="*/ 310 h 310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245" h="310">
                  <a:moveTo>
                    <a:pt x="200" y="116"/>
                  </a:moveTo>
                  <a:lnTo>
                    <a:pt x="208" y="124"/>
                  </a:lnTo>
                  <a:lnTo>
                    <a:pt x="214" y="133"/>
                  </a:lnTo>
                  <a:lnTo>
                    <a:pt x="220" y="144"/>
                  </a:lnTo>
                  <a:lnTo>
                    <a:pt x="223" y="154"/>
                  </a:lnTo>
                  <a:lnTo>
                    <a:pt x="226" y="164"/>
                  </a:lnTo>
                  <a:lnTo>
                    <a:pt x="224" y="176"/>
                  </a:lnTo>
                  <a:lnTo>
                    <a:pt x="222" y="187"/>
                  </a:lnTo>
                  <a:lnTo>
                    <a:pt x="216" y="198"/>
                  </a:lnTo>
                  <a:lnTo>
                    <a:pt x="208" y="209"/>
                  </a:lnTo>
                  <a:lnTo>
                    <a:pt x="199" y="219"/>
                  </a:lnTo>
                  <a:lnTo>
                    <a:pt x="188" y="229"/>
                  </a:lnTo>
                  <a:lnTo>
                    <a:pt x="177" y="238"/>
                  </a:lnTo>
                  <a:lnTo>
                    <a:pt x="166" y="246"/>
                  </a:lnTo>
                  <a:lnTo>
                    <a:pt x="154" y="255"/>
                  </a:lnTo>
                  <a:lnTo>
                    <a:pt x="142" y="264"/>
                  </a:lnTo>
                  <a:lnTo>
                    <a:pt x="132" y="275"/>
                  </a:lnTo>
                  <a:lnTo>
                    <a:pt x="128" y="278"/>
                  </a:lnTo>
                  <a:lnTo>
                    <a:pt x="126" y="283"/>
                  </a:lnTo>
                  <a:lnTo>
                    <a:pt x="124" y="287"/>
                  </a:lnTo>
                  <a:lnTo>
                    <a:pt x="121" y="292"/>
                  </a:lnTo>
                  <a:lnTo>
                    <a:pt x="120" y="296"/>
                  </a:lnTo>
                  <a:lnTo>
                    <a:pt x="120" y="301"/>
                  </a:lnTo>
                  <a:lnTo>
                    <a:pt x="122" y="306"/>
                  </a:lnTo>
                  <a:lnTo>
                    <a:pt x="126" y="309"/>
                  </a:lnTo>
                  <a:lnTo>
                    <a:pt x="131" y="310"/>
                  </a:lnTo>
                  <a:lnTo>
                    <a:pt x="135" y="310"/>
                  </a:lnTo>
                  <a:lnTo>
                    <a:pt x="139" y="309"/>
                  </a:lnTo>
                  <a:lnTo>
                    <a:pt x="142" y="306"/>
                  </a:lnTo>
                  <a:lnTo>
                    <a:pt x="154" y="292"/>
                  </a:lnTo>
                  <a:lnTo>
                    <a:pt x="167" y="280"/>
                  </a:lnTo>
                  <a:lnTo>
                    <a:pt x="180" y="269"/>
                  </a:lnTo>
                  <a:lnTo>
                    <a:pt x="194" y="257"/>
                  </a:lnTo>
                  <a:lnTo>
                    <a:pt x="207" y="246"/>
                  </a:lnTo>
                  <a:lnTo>
                    <a:pt x="220" y="233"/>
                  </a:lnTo>
                  <a:lnTo>
                    <a:pt x="230" y="219"/>
                  </a:lnTo>
                  <a:lnTo>
                    <a:pt x="238" y="204"/>
                  </a:lnTo>
                  <a:lnTo>
                    <a:pt x="244" y="186"/>
                  </a:lnTo>
                  <a:lnTo>
                    <a:pt x="245" y="169"/>
                  </a:lnTo>
                  <a:lnTo>
                    <a:pt x="243" y="152"/>
                  </a:lnTo>
                  <a:lnTo>
                    <a:pt x="237" y="134"/>
                  </a:lnTo>
                  <a:lnTo>
                    <a:pt x="228" y="119"/>
                  </a:lnTo>
                  <a:lnTo>
                    <a:pt x="217" y="105"/>
                  </a:lnTo>
                  <a:lnTo>
                    <a:pt x="203" y="93"/>
                  </a:lnTo>
                  <a:lnTo>
                    <a:pt x="188" y="83"/>
                  </a:lnTo>
                  <a:lnTo>
                    <a:pt x="176" y="76"/>
                  </a:lnTo>
                  <a:lnTo>
                    <a:pt x="163" y="69"/>
                  </a:lnTo>
                  <a:lnTo>
                    <a:pt x="151" y="61"/>
                  </a:lnTo>
                  <a:lnTo>
                    <a:pt x="136" y="54"/>
                  </a:lnTo>
                  <a:lnTo>
                    <a:pt x="122" y="46"/>
                  </a:lnTo>
                  <a:lnTo>
                    <a:pt x="107" y="39"/>
                  </a:lnTo>
                  <a:lnTo>
                    <a:pt x="93" y="31"/>
                  </a:lnTo>
                  <a:lnTo>
                    <a:pt x="79" y="24"/>
                  </a:lnTo>
                  <a:lnTo>
                    <a:pt x="66" y="18"/>
                  </a:lnTo>
                  <a:lnTo>
                    <a:pt x="53" y="13"/>
                  </a:lnTo>
                  <a:lnTo>
                    <a:pt x="40" y="8"/>
                  </a:lnTo>
                  <a:lnTo>
                    <a:pt x="30" y="5"/>
                  </a:lnTo>
                  <a:lnTo>
                    <a:pt x="20" y="1"/>
                  </a:lnTo>
                  <a:lnTo>
                    <a:pt x="12" y="0"/>
                  </a:lnTo>
                  <a:lnTo>
                    <a:pt x="5" y="0"/>
                  </a:lnTo>
                  <a:lnTo>
                    <a:pt x="0" y="2"/>
                  </a:lnTo>
                  <a:lnTo>
                    <a:pt x="11" y="8"/>
                  </a:lnTo>
                  <a:lnTo>
                    <a:pt x="23" y="14"/>
                  </a:lnTo>
                  <a:lnTo>
                    <a:pt x="36" y="20"/>
                  </a:lnTo>
                  <a:lnTo>
                    <a:pt x="47" y="25"/>
                  </a:lnTo>
                  <a:lnTo>
                    <a:pt x="60" y="31"/>
                  </a:lnTo>
                  <a:lnTo>
                    <a:pt x="73" y="37"/>
                  </a:lnTo>
                  <a:lnTo>
                    <a:pt x="86" y="44"/>
                  </a:lnTo>
                  <a:lnTo>
                    <a:pt x="99" y="51"/>
                  </a:lnTo>
                  <a:lnTo>
                    <a:pt x="113" y="57"/>
                  </a:lnTo>
                  <a:lnTo>
                    <a:pt x="126" y="64"/>
                  </a:lnTo>
                  <a:lnTo>
                    <a:pt x="139" y="71"/>
                  </a:lnTo>
                  <a:lnTo>
                    <a:pt x="152" y="79"/>
                  </a:lnTo>
                  <a:lnTo>
                    <a:pt x="165" y="88"/>
                  </a:lnTo>
                  <a:lnTo>
                    <a:pt x="176" y="96"/>
                  </a:lnTo>
                  <a:lnTo>
                    <a:pt x="188" y="106"/>
                  </a:lnTo>
                  <a:lnTo>
                    <a:pt x="200" y="116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3223" name="Freeform 340"/>
            <p:cNvSpPr>
              <a:spLocks/>
            </p:cNvSpPr>
            <p:nvPr/>
          </p:nvSpPr>
          <p:spPr bwMode="auto">
            <a:xfrm>
              <a:off x="4338" y="3209"/>
              <a:ext cx="125" cy="175"/>
            </a:xfrm>
            <a:custGeom>
              <a:avLst/>
              <a:gdLst>
                <a:gd name="T0" fmla="*/ 0 w 125"/>
                <a:gd name="T1" fmla="*/ 175 h 175"/>
                <a:gd name="T2" fmla="*/ 0 w 125"/>
                <a:gd name="T3" fmla="*/ 144 h 175"/>
                <a:gd name="T4" fmla="*/ 11 w 125"/>
                <a:gd name="T5" fmla="*/ 144 h 175"/>
                <a:gd name="T6" fmla="*/ 11 w 125"/>
                <a:gd name="T7" fmla="*/ 118 h 175"/>
                <a:gd name="T8" fmla="*/ 23 w 125"/>
                <a:gd name="T9" fmla="*/ 114 h 175"/>
                <a:gd name="T10" fmla="*/ 20 w 125"/>
                <a:gd name="T11" fmla="*/ 88 h 175"/>
                <a:gd name="T12" fmla="*/ 30 w 125"/>
                <a:gd name="T13" fmla="*/ 84 h 175"/>
                <a:gd name="T14" fmla="*/ 30 w 125"/>
                <a:gd name="T15" fmla="*/ 58 h 175"/>
                <a:gd name="T16" fmla="*/ 39 w 125"/>
                <a:gd name="T17" fmla="*/ 54 h 175"/>
                <a:gd name="T18" fmla="*/ 39 w 125"/>
                <a:gd name="T19" fmla="*/ 28 h 175"/>
                <a:gd name="T20" fmla="*/ 48 w 125"/>
                <a:gd name="T21" fmla="*/ 28 h 175"/>
                <a:gd name="T22" fmla="*/ 56 w 125"/>
                <a:gd name="T23" fmla="*/ 0 h 175"/>
                <a:gd name="T24" fmla="*/ 80 w 125"/>
                <a:gd name="T25" fmla="*/ 0 h 175"/>
                <a:gd name="T26" fmla="*/ 81 w 125"/>
                <a:gd name="T27" fmla="*/ 25 h 175"/>
                <a:gd name="T28" fmla="*/ 92 w 125"/>
                <a:gd name="T29" fmla="*/ 24 h 175"/>
                <a:gd name="T30" fmla="*/ 93 w 125"/>
                <a:gd name="T31" fmla="*/ 49 h 175"/>
                <a:gd name="T32" fmla="*/ 102 w 125"/>
                <a:gd name="T33" fmla="*/ 54 h 175"/>
                <a:gd name="T34" fmla="*/ 99 w 125"/>
                <a:gd name="T35" fmla="*/ 81 h 175"/>
                <a:gd name="T36" fmla="*/ 114 w 125"/>
                <a:gd name="T37" fmla="*/ 82 h 175"/>
                <a:gd name="T38" fmla="*/ 107 w 125"/>
                <a:gd name="T39" fmla="*/ 81 h 175"/>
                <a:gd name="T40" fmla="*/ 108 w 125"/>
                <a:gd name="T41" fmla="*/ 114 h 175"/>
                <a:gd name="T42" fmla="*/ 117 w 125"/>
                <a:gd name="T43" fmla="*/ 117 h 175"/>
                <a:gd name="T44" fmla="*/ 122 w 125"/>
                <a:gd name="T45" fmla="*/ 142 h 175"/>
                <a:gd name="T46" fmla="*/ 125 w 125"/>
                <a:gd name="T47" fmla="*/ 175 h 175"/>
                <a:gd name="T48" fmla="*/ 0 w 125"/>
                <a:gd name="T49" fmla="*/ 175 h 175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125"/>
                <a:gd name="T76" fmla="*/ 0 h 175"/>
                <a:gd name="T77" fmla="*/ 125 w 125"/>
                <a:gd name="T78" fmla="*/ 175 h 175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125" h="175">
                  <a:moveTo>
                    <a:pt x="0" y="175"/>
                  </a:moveTo>
                  <a:lnTo>
                    <a:pt x="0" y="144"/>
                  </a:lnTo>
                  <a:lnTo>
                    <a:pt x="11" y="144"/>
                  </a:lnTo>
                  <a:lnTo>
                    <a:pt x="11" y="118"/>
                  </a:lnTo>
                  <a:lnTo>
                    <a:pt x="23" y="114"/>
                  </a:lnTo>
                  <a:lnTo>
                    <a:pt x="20" y="88"/>
                  </a:lnTo>
                  <a:lnTo>
                    <a:pt x="30" y="84"/>
                  </a:lnTo>
                  <a:lnTo>
                    <a:pt x="30" y="58"/>
                  </a:lnTo>
                  <a:lnTo>
                    <a:pt x="39" y="54"/>
                  </a:lnTo>
                  <a:lnTo>
                    <a:pt x="39" y="28"/>
                  </a:lnTo>
                  <a:lnTo>
                    <a:pt x="48" y="28"/>
                  </a:lnTo>
                  <a:lnTo>
                    <a:pt x="56" y="0"/>
                  </a:lnTo>
                  <a:lnTo>
                    <a:pt x="80" y="0"/>
                  </a:lnTo>
                  <a:lnTo>
                    <a:pt x="81" y="25"/>
                  </a:lnTo>
                  <a:lnTo>
                    <a:pt x="92" y="24"/>
                  </a:lnTo>
                  <a:lnTo>
                    <a:pt x="93" y="49"/>
                  </a:lnTo>
                  <a:lnTo>
                    <a:pt x="102" y="54"/>
                  </a:lnTo>
                  <a:lnTo>
                    <a:pt x="99" y="81"/>
                  </a:lnTo>
                  <a:lnTo>
                    <a:pt x="114" y="82"/>
                  </a:lnTo>
                  <a:lnTo>
                    <a:pt x="107" y="81"/>
                  </a:lnTo>
                  <a:lnTo>
                    <a:pt x="108" y="114"/>
                  </a:lnTo>
                  <a:lnTo>
                    <a:pt x="117" y="117"/>
                  </a:lnTo>
                  <a:lnTo>
                    <a:pt x="122" y="142"/>
                  </a:lnTo>
                  <a:lnTo>
                    <a:pt x="125" y="175"/>
                  </a:lnTo>
                  <a:lnTo>
                    <a:pt x="0" y="175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2" name="Group 341"/>
          <p:cNvGrpSpPr>
            <a:grpSpLocks/>
          </p:cNvGrpSpPr>
          <p:nvPr/>
        </p:nvGrpSpPr>
        <p:grpSpPr bwMode="auto">
          <a:xfrm>
            <a:off x="4675188" y="2076450"/>
            <a:ext cx="2544762" cy="3355975"/>
            <a:chOff x="2945" y="1308"/>
            <a:chExt cx="1603" cy="2114"/>
          </a:xfrm>
        </p:grpSpPr>
        <p:sp>
          <p:nvSpPr>
            <p:cNvPr id="3202" name="Line 342"/>
            <p:cNvSpPr>
              <a:spLocks noChangeShapeType="1"/>
            </p:cNvSpPr>
            <p:nvPr/>
          </p:nvSpPr>
          <p:spPr bwMode="auto">
            <a:xfrm flipH="1">
              <a:off x="3800" y="1315"/>
              <a:ext cx="188" cy="671"/>
            </a:xfrm>
            <a:prstGeom prst="line">
              <a:avLst/>
            </a:prstGeom>
            <a:noFill/>
            <a:ln w="76200">
              <a:solidFill>
                <a:srgbClr val="FF3300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3203" name="Line 343"/>
            <p:cNvSpPr>
              <a:spLocks noChangeShapeType="1"/>
            </p:cNvSpPr>
            <p:nvPr/>
          </p:nvSpPr>
          <p:spPr bwMode="auto">
            <a:xfrm flipH="1">
              <a:off x="3501" y="1308"/>
              <a:ext cx="15" cy="1831"/>
            </a:xfrm>
            <a:prstGeom prst="line">
              <a:avLst/>
            </a:prstGeom>
            <a:noFill/>
            <a:ln w="76200">
              <a:solidFill>
                <a:srgbClr val="FF3300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3204" name="Line 344"/>
            <p:cNvSpPr>
              <a:spLocks noChangeShapeType="1"/>
            </p:cNvSpPr>
            <p:nvPr/>
          </p:nvSpPr>
          <p:spPr bwMode="auto">
            <a:xfrm>
              <a:off x="3740" y="2940"/>
              <a:ext cx="808" cy="482"/>
            </a:xfrm>
            <a:prstGeom prst="line">
              <a:avLst/>
            </a:prstGeom>
            <a:noFill/>
            <a:ln w="76200">
              <a:solidFill>
                <a:srgbClr val="FF3300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3205" name="Text Box 345"/>
            <p:cNvSpPr txBox="1">
              <a:spLocks noChangeArrowheads="1"/>
            </p:cNvSpPr>
            <p:nvPr/>
          </p:nvSpPr>
          <p:spPr bwMode="auto">
            <a:xfrm>
              <a:off x="2945" y="1581"/>
              <a:ext cx="679" cy="2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000">
                  <a:solidFill>
                    <a:srgbClr val="FF3300"/>
                  </a:solidFill>
                </a:rPr>
                <a:t>par-par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xmlns="" val="1094477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6" name="Text Box 51"/>
          <p:cNvSpPr txBox="1">
            <a:spLocks noChangeArrowheads="1"/>
          </p:cNvSpPr>
          <p:nvPr/>
        </p:nvSpPr>
        <p:spPr bwMode="auto">
          <a:xfrm>
            <a:off x="6205538" y="4462595"/>
            <a:ext cx="259080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r>
              <a:rPr lang="en-US" sz="2000" i="1">
                <a:solidFill>
                  <a:srgbClr val="FF3300"/>
                </a:solidFill>
                <a:latin typeface="Arial" charset="0"/>
              </a:rPr>
              <a:t>d</a:t>
            </a:r>
            <a:r>
              <a:rPr lang="en-US" sz="2000" i="1" baseline="-25000">
                <a:solidFill>
                  <a:srgbClr val="FF3300"/>
                </a:solidFill>
                <a:latin typeface="Arial" charset="0"/>
              </a:rPr>
              <a:t>i</a:t>
            </a:r>
            <a:r>
              <a:rPr lang="en-US" sz="2000" i="1">
                <a:solidFill>
                  <a:srgbClr val="FF3300"/>
                </a:solidFill>
                <a:latin typeface="Arial" charset="0"/>
              </a:rPr>
              <a:t>:</a:t>
            </a:r>
            <a:r>
              <a:rPr lang="en-US" sz="2000">
                <a:latin typeface="Arial" charset="0"/>
              </a:rPr>
              <a:t> </a:t>
            </a:r>
            <a:r>
              <a:rPr lang="en-US" sz="2000" err="1">
                <a:latin typeface="Arial" charset="0"/>
              </a:rPr>
              <a:t>banda</a:t>
            </a:r>
            <a:r>
              <a:rPr lang="en-US" sz="2000">
                <a:latin typeface="Arial" charset="0"/>
              </a:rPr>
              <a:t> de download do par </a:t>
            </a:r>
            <a:r>
              <a:rPr lang="en-US" sz="2000" i="1" err="1">
                <a:latin typeface="Arial" charset="0"/>
              </a:rPr>
              <a:t>i</a:t>
            </a:r>
            <a:endParaRPr lang="en-US" sz="2000">
              <a:latin typeface="Arial" charset="0"/>
            </a:endParaRPr>
          </a:p>
        </p:txBody>
      </p:sp>
      <p:sp>
        <p:nvSpPr>
          <p:cNvPr id="4101" name="Espaço Reservado para Rodapé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/>
              <a:t>2: </a:t>
            </a:r>
            <a:r>
              <a:rPr lang="en-US" err="1" smtClean="0"/>
              <a:t>Camada</a:t>
            </a:r>
            <a:r>
              <a:rPr lang="en-US" smtClean="0"/>
              <a:t> de </a:t>
            </a:r>
            <a:r>
              <a:rPr lang="en-US" err="1" smtClean="0"/>
              <a:t>Aplicação</a:t>
            </a:r>
            <a:endParaRPr lang="pt-BR" smtClean="0">
              <a:latin typeface="Times New Roman" pitchFamily="18" charset="0"/>
            </a:endParaRPr>
          </a:p>
        </p:txBody>
      </p:sp>
      <p:sp>
        <p:nvSpPr>
          <p:cNvPr id="4102" name="Espaço Reservado para Número de Slide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276E513C-1F8A-4C75-93DC-C121FAC746C1}" type="slidenum">
              <a:rPr lang="en-US" smtClean="0"/>
              <a:pPr/>
              <a:t>87</a:t>
            </a:fld>
            <a:endParaRPr lang="en-US" smtClean="0"/>
          </a:p>
        </p:txBody>
      </p:sp>
      <p:sp>
        <p:nvSpPr>
          <p:cNvPr id="4103" name="Rectangle 2"/>
          <p:cNvSpPr>
            <a:spLocks noGrp="1" noChangeArrowheads="1"/>
          </p:cNvSpPr>
          <p:nvPr>
            <p:ph type="title"/>
          </p:nvPr>
        </p:nvSpPr>
        <p:spPr>
          <a:xfrm>
            <a:off x="298450" y="228600"/>
            <a:ext cx="8520113" cy="1143000"/>
          </a:xfrm>
        </p:spPr>
        <p:txBody>
          <a:bodyPr/>
          <a:lstStyle/>
          <a:p>
            <a:r>
              <a:rPr lang="pt-BR" sz="3600" smtClean="0"/>
              <a:t>Distribuição de Arquivo: C/S x P2P</a:t>
            </a:r>
          </a:p>
        </p:txBody>
      </p:sp>
      <p:sp>
        <p:nvSpPr>
          <p:cNvPr id="41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5138" y="1227138"/>
            <a:ext cx="8258175" cy="1143000"/>
          </a:xfrm>
        </p:spPr>
        <p:txBody>
          <a:bodyPr/>
          <a:lstStyle/>
          <a:p>
            <a:pPr>
              <a:buFont typeface="ZapfDingbats" pitchFamily="82" charset="0"/>
              <a:buNone/>
            </a:pPr>
            <a:r>
              <a:rPr lang="pt-BR" sz="2400" i="1" u="sng" smtClean="0">
                <a:solidFill>
                  <a:srgbClr val="FF3300"/>
                </a:solidFill>
              </a:rPr>
              <a:t>Pergunta</a:t>
            </a:r>
            <a:r>
              <a:rPr lang="pt-BR" sz="2400" smtClean="0"/>
              <a:t>: Quanto tempo leva para distribuir um arquivo de um servidor para </a:t>
            </a:r>
            <a:r>
              <a:rPr lang="pt-BR" sz="2400" i="1" smtClean="0"/>
              <a:t>N</a:t>
            </a:r>
            <a:r>
              <a:rPr lang="pt-BR" sz="2400" smtClean="0"/>
              <a:t> pares?</a:t>
            </a:r>
          </a:p>
          <a:p>
            <a:pPr lvl="1"/>
            <a:r>
              <a:rPr lang="pt-BR" sz="2000" err="1" smtClean="0"/>
              <a:t>Capacide</a:t>
            </a:r>
            <a:r>
              <a:rPr lang="pt-BR" sz="2000" smtClean="0"/>
              <a:t> de </a:t>
            </a:r>
            <a:r>
              <a:rPr lang="pt-BR" sz="2000" i="1" smtClean="0"/>
              <a:t>upload/download</a:t>
            </a:r>
            <a:r>
              <a:rPr lang="pt-BR" sz="2000" smtClean="0"/>
              <a:t> de um par é um recurso limitado</a:t>
            </a:r>
          </a:p>
        </p:txBody>
      </p:sp>
      <p:sp>
        <p:nvSpPr>
          <p:cNvPr id="4105" name="Freeform 4"/>
          <p:cNvSpPr>
            <a:spLocks/>
          </p:cNvSpPr>
          <p:nvPr/>
        </p:nvSpPr>
        <p:spPr bwMode="auto">
          <a:xfrm>
            <a:off x="2373313" y="4032250"/>
            <a:ext cx="3775075" cy="2146300"/>
          </a:xfrm>
          <a:custGeom>
            <a:avLst/>
            <a:gdLst>
              <a:gd name="T0" fmla="*/ 2147483647 w 1292"/>
              <a:gd name="T1" fmla="*/ 2147483647 h 1255"/>
              <a:gd name="T2" fmla="*/ 2147483647 w 1292"/>
              <a:gd name="T3" fmla="*/ 2147483647 h 1255"/>
              <a:gd name="T4" fmla="*/ 2147483647 w 1292"/>
              <a:gd name="T5" fmla="*/ 2147483647 h 1255"/>
              <a:gd name="T6" fmla="*/ 2147483647 w 1292"/>
              <a:gd name="T7" fmla="*/ 2147483647 h 1255"/>
              <a:gd name="T8" fmla="*/ 2147483647 w 1292"/>
              <a:gd name="T9" fmla="*/ 2147483647 h 1255"/>
              <a:gd name="T10" fmla="*/ 2147483647 w 1292"/>
              <a:gd name="T11" fmla="*/ 2147483647 h 1255"/>
              <a:gd name="T12" fmla="*/ 2147483647 w 1292"/>
              <a:gd name="T13" fmla="*/ 2147483647 h 1255"/>
              <a:gd name="T14" fmla="*/ 2147483647 w 1292"/>
              <a:gd name="T15" fmla="*/ 2147483647 h 1255"/>
              <a:gd name="T16" fmla="*/ 2147483647 w 1292"/>
              <a:gd name="T17" fmla="*/ 2147483647 h 1255"/>
              <a:gd name="T18" fmla="*/ 2147483647 w 1292"/>
              <a:gd name="T19" fmla="*/ 2147483647 h 1255"/>
              <a:gd name="T20" fmla="*/ 2147483647 w 1292"/>
              <a:gd name="T21" fmla="*/ 2147483647 h 1255"/>
              <a:gd name="T22" fmla="*/ 2147483647 w 1292"/>
              <a:gd name="T23" fmla="*/ 2147483647 h 1255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292"/>
              <a:gd name="T37" fmla="*/ 0 h 1255"/>
              <a:gd name="T38" fmla="*/ 1292 w 1292"/>
              <a:gd name="T39" fmla="*/ 1255 h 1255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1292" h="1255">
                <a:moveTo>
                  <a:pt x="239" y="7"/>
                </a:moveTo>
                <a:cubicBezTo>
                  <a:pt x="120" y="14"/>
                  <a:pt x="70" y="71"/>
                  <a:pt x="35" y="157"/>
                </a:cubicBezTo>
                <a:cubicBezTo>
                  <a:pt x="0" y="243"/>
                  <a:pt x="26" y="411"/>
                  <a:pt x="29" y="523"/>
                </a:cubicBezTo>
                <a:cubicBezTo>
                  <a:pt x="32" y="635"/>
                  <a:pt x="17" y="771"/>
                  <a:pt x="53" y="829"/>
                </a:cubicBezTo>
                <a:cubicBezTo>
                  <a:pt x="89" y="887"/>
                  <a:pt x="146" y="821"/>
                  <a:pt x="245" y="871"/>
                </a:cubicBezTo>
                <a:cubicBezTo>
                  <a:pt x="344" y="921"/>
                  <a:pt x="522" y="1068"/>
                  <a:pt x="647" y="1129"/>
                </a:cubicBezTo>
                <a:cubicBezTo>
                  <a:pt x="772" y="1190"/>
                  <a:pt x="903" y="1255"/>
                  <a:pt x="995" y="1237"/>
                </a:cubicBezTo>
                <a:cubicBezTo>
                  <a:pt x="1087" y="1219"/>
                  <a:pt x="1153" y="1153"/>
                  <a:pt x="1199" y="1021"/>
                </a:cubicBezTo>
                <a:cubicBezTo>
                  <a:pt x="1245" y="889"/>
                  <a:pt x="1270" y="580"/>
                  <a:pt x="1271" y="445"/>
                </a:cubicBezTo>
                <a:cubicBezTo>
                  <a:pt x="1272" y="310"/>
                  <a:pt x="1292" y="266"/>
                  <a:pt x="1205" y="211"/>
                </a:cubicBezTo>
                <a:cubicBezTo>
                  <a:pt x="1118" y="156"/>
                  <a:pt x="908" y="150"/>
                  <a:pt x="749" y="115"/>
                </a:cubicBezTo>
                <a:cubicBezTo>
                  <a:pt x="590" y="80"/>
                  <a:pt x="358" y="0"/>
                  <a:pt x="239" y="7"/>
                </a:cubicBezTo>
                <a:close/>
              </a:path>
            </a:pathLst>
          </a:custGeom>
          <a:solidFill>
            <a:srgbClr val="00FFFF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grpSp>
        <p:nvGrpSpPr>
          <p:cNvPr id="4106" name="Group 5"/>
          <p:cNvGrpSpPr>
            <a:grpSpLocks/>
          </p:cNvGrpSpPr>
          <p:nvPr/>
        </p:nvGrpSpPr>
        <p:grpSpPr bwMode="auto">
          <a:xfrm>
            <a:off x="1552575" y="3181350"/>
            <a:ext cx="538163" cy="885825"/>
            <a:chOff x="4180" y="783"/>
            <a:chExt cx="150" cy="307"/>
          </a:xfrm>
        </p:grpSpPr>
        <p:sp>
          <p:nvSpPr>
            <p:cNvPr id="4137" name="AutoShape 6"/>
            <p:cNvSpPr>
              <a:spLocks noChangeArrowheads="1"/>
            </p:cNvSpPr>
            <p:nvPr/>
          </p:nvSpPr>
          <p:spPr bwMode="auto">
            <a:xfrm>
              <a:off x="4180" y="1019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4138" name="Rectangle 7"/>
            <p:cNvSpPr>
              <a:spLocks noChangeArrowheads="1"/>
            </p:cNvSpPr>
            <p:nvPr/>
          </p:nvSpPr>
          <p:spPr bwMode="auto">
            <a:xfrm>
              <a:off x="4256" y="785"/>
              <a:ext cx="69" cy="236"/>
            </a:xfrm>
            <a:prstGeom prst="rect">
              <a:avLst/>
            </a:prstGeom>
            <a:solidFill>
              <a:srgbClr val="33CCCC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4139" name="Rectangle 8"/>
            <p:cNvSpPr>
              <a:spLocks noChangeArrowheads="1"/>
            </p:cNvSpPr>
            <p:nvPr/>
          </p:nvSpPr>
          <p:spPr bwMode="auto">
            <a:xfrm>
              <a:off x="4181" y="852"/>
              <a:ext cx="95" cy="236"/>
            </a:xfrm>
            <a:prstGeom prst="rect">
              <a:avLst/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4140" name="AutoShape 9"/>
            <p:cNvSpPr>
              <a:spLocks noChangeArrowheads="1"/>
            </p:cNvSpPr>
            <p:nvPr/>
          </p:nvSpPr>
          <p:spPr bwMode="auto">
            <a:xfrm>
              <a:off x="4180" y="783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4141" name="Line 10"/>
            <p:cNvSpPr>
              <a:spLocks noChangeShapeType="1"/>
            </p:cNvSpPr>
            <p:nvPr/>
          </p:nvSpPr>
          <p:spPr bwMode="auto">
            <a:xfrm>
              <a:off x="4330" y="788"/>
              <a:ext cx="0" cy="23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4142" name="Line 11"/>
            <p:cNvSpPr>
              <a:spLocks noChangeShapeType="1"/>
            </p:cNvSpPr>
            <p:nvPr/>
          </p:nvSpPr>
          <p:spPr bwMode="auto">
            <a:xfrm flipH="1">
              <a:off x="4276" y="1019"/>
              <a:ext cx="54" cy="6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4143" name="Rectangle 12"/>
            <p:cNvSpPr>
              <a:spLocks noChangeArrowheads="1"/>
            </p:cNvSpPr>
            <p:nvPr/>
          </p:nvSpPr>
          <p:spPr bwMode="auto">
            <a:xfrm>
              <a:off x="4193" y="883"/>
              <a:ext cx="63" cy="136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4144" name="Rectangle 13"/>
            <p:cNvSpPr>
              <a:spLocks noChangeArrowheads="1"/>
            </p:cNvSpPr>
            <p:nvPr/>
          </p:nvSpPr>
          <p:spPr bwMode="auto">
            <a:xfrm>
              <a:off x="4202" y="924"/>
              <a:ext cx="48" cy="48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</p:grpSp>
      <p:sp>
        <p:nvSpPr>
          <p:cNvPr id="4107" name="Line 14"/>
          <p:cNvSpPr>
            <a:spLocks noChangeShapeType="1"/>
          </p:cNvSpPr>
          <p:nvPr/>
        </p:nvSpPr>
        <p:spPr bwMode="auto">
          <a:xfrm>
            <a:off x="1819275" y="4051300"/>
            <a:ext cx="803275" cy="3111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pt-BR"/>
          </a:p>
        </p:txBody>
      </p:sp>
      <p:sp>
        <p:nvSpPr>
          <p:cNvPr id="4108" name="Text Box 15"/>
          <p:cNvSpPr txBox="1">
            <a:spLocks noChangeArrowheads="1"/>
          </p:cNvSpPr>
          <p:nvPr/>
        </p:nvSpPr>
        <p:spPr bwMode="auto">
          <a:xfrm>
            <a:off x="2179638" y="3719513"/>
            <a:ext cx="3873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>
                <a:latin typeface="Arial" charset="0"/>
              </a:rPr>
              <a:t>u</a:t>
            </a:r>
            <a:r>
              <a:rPr lang="en-US" baseline="-25000">
                <a:latin typeface="Arial" charset="0"/>
              </a:rPr>
              <a:t>s</a:t>
            </a:r>
          </a:p>
        </p:txBody>
      </p:sp>
      <p:graphicFrame>
        <p:nvGraphicFramePr>
          <p:cNvPr id="4098" name="Object 2"/>
          <p:cNvGraphicFramePr>
            <a:graphicFrameLocks noChangeAspect="1"/>
          </p:cNvGraphicFramePr>
          <p:nvPr/>
        </p:nvGraphicFramePr>
        <p:xfrm>
          <a:off x="3190875" y="2817813"/>
          <a:ext cx="547688" cy="466725"/>
        </p:xfrm>
        <a:graphic>
          <a:graphicData uri="http://schemas.openxmlformats.org/presentationml/2006/ole">
            <p:oleObj spid="_x0000_s19535" name="Clip" r:id="rId4" imgW="1307263" imgH="1084139" progId="">
              <p:embed/>
            </p:oleObj>
          </a:graphicData>
        </a:graphic>
      </p:graphicFrame>
      <p:sp>
        <p:nvSpPr>
          <p:cNvPr id="4109" name="Line 17"/>
          <p:cNvSpPr>
            <a:spLocks noChangeShapeType="1"/>
          </p:cNvSpPr>
          <p:nvPr/>
        </p:nvSpPr>
        <p:spPr bwMode="auto">
          <a:xfrm>
            <a:off x="3551238" y="3214688"/>
            <a:ext cx="228600" cy="914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</p:spPr>
        <p:txBody>
          <a:bodyPr/>
          <a:lstStyle/>
          <a:p>
            <a:endParaRPr lang="pt-BR"/>
          </a:p>
        </p:txBody>
      </p:sp>
      <p:sp>
        <p:nvSpPr>
          <p:cNvPr id="4110" name="Line 18"/>
          <p:cNvSpPr>
            <a:spLocks noChangeShapeType="1"/>
          </p:cNvSpPr>
          <p:nvPr/>
        </p:nvSpPr>
        <p:spPr bwMode="auto">
          <a:xfrm flipH="1" flipV="1">
            <a:off x="3348038" y="3205163"/>
            <a:ext cx="228600" cy="889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</p:spPr>
        <p:txBody>
          <a:bodyPr/>
          <a:lstStyle/>
          <a:p>
            <a:endParaRPr lang="pt-BR"/>
          </a:p>
        </p:txBody>
      </p:sp>
      <p:sp>
        <p:nvSpPr>
          <p:cNvPr id="4111" name="Text Box 19"/>
          <p:cNvSpPr txBox="1">
            <a:spLocks noChangeArrowheads="1"/>
          </p:cNvSpPr>
          <p:nvPr/>
        </p:nvSpPr>
        <p:spPr bwMode="auto">
          <a:xfrm>
            <a:off x="4184650" y="3440113"/>
            <a:ext cx="6096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r>
              <a:rPr lang="en-US" i="1">
                <a:latin typeface="Arial" charset="0"/>
              </a:rPr>
              <a:t>u</a:t>
            </a:r>
            <a:r>
              <a:rPr lang="en-US" i="1" baseline="-25000">
                <a:latin typeface="Arial" charset="0"/>
              </a:rPr>
              <a:t>2</a:t>
            </a:r>
          </a:p>
        </p:txBody>
      </p:sp>
      <p:sp>
        <p:nvSpPr>
          <p:cNvPr id="4112" name="Text Box 20"/>
          <p:cNvSpPr txBox="1">
            <a:spLocks noChangeArrowheads="1"/>
          </p:cNvSpPr>
          <p:nvPr/>
        </p:nvSpPr>
        <p:spPr bwMode="auto">
          <a:xfrm>
            <a:off x="3592513" y="3475038"/>
            <a:ext cx="6096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r>
              <a:rPr lang="en-US" i="1">
                <a:latin typeface="Arial" charset="0"/>
              </a:rPr>
              <a:t>d</a:t>
            </a:r>
            <a:r>
              <a:rPr lang="en-US" i="1" baseline="-25000">
                <a:latin typeface="Arial" charset="0"/>
              </a:rPr>
              <a:t>1</a:t>
            </a:r>
          </a:p>
        </p:txBody>
      </p:sp>
      <p:graphicFrame>
        <p:nvGraphicFramePr>
          <p:cNvPr id="4099" name="Object 3"/>
          <p:cNvGraphicFramePr>
            <a:graphicFrameLocks noChangeAspect="1"/>
          </p:cNvGraphicFramePr>
          <p:nvPr/>
        </p:nvGraphicFramePr>
        <p:xfrm>
          <a:off x="4614863" y="2784475"/>
          <a:ext cx="573087" cy="488950"/>
        </p:xfrm>
        <a:graphic>
          <a:graphicData uri="http://schemas.openxmlformats.org/presentationml/2006/ole">
            <p:oleObj spid="_x0000_s19536" name="Clip" r:id="rId5" imgW="1307263" imgH="1084139" progId="">
              <p:embed/>
            </p:oleObj>
          </a:graphicData>
        </a:graphic>
      </p:graphicFrame>
      <p:sp>
        <p:nvSpPr>
          <p:cNvPr id="4113" name="Line 22"/>
          <p:cNvSpPr>
            <a:spLocks noChangeShapeType="1"/>
          </p:cNvSpPr>
          <p:nvPr/>
        </p:nvSpPr>
        <p:spPr bwMode="auto">
          <a:xfrm flipV="1">
            <a:off x="4397375" y="3243263"/>
            <a:ext cx="317500" cy="10429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</p:spPr>
        <p:txBody>
          <a:bodyPr/>
          <a:lstStyle/>
          <a:p>
            <a:endParaRPr lang="pt-BR"/>
          </a:p>
        </p:txBody>
      </p:sp>
      <p:sp>
        <p:nvSpPr>
          <p:cNvPr id="4114" name="Line 23"/>
          <p:cNvSpPr>
            <a:spLocks noChangeShapeType="1"/>
          </p:cNvSpPr>
          <p:nvPr/>
        </p:nvSpPr>
        <p:spPr bwMode="auto">
          <a:xfrm flipH="1">
            <a:off x="4587875" y="3322638"/>
            <a:ext cx="330200" cy="10525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</p:spPr>
        <p:txBody>
          <a:bodyPr/>
          <a:lstStyle/>
          <a:p>
            <a:endParaRPr lang="pt-BR"/>
          </a:p>
        </p:txBody>
      </p:sp>
      <p:sp>
        <p:nvSpPr>
          <p:cNvPr id="4115" name="Text Box 24"/>
          <p:cNvSpPr txBox="1">
            <a:spLocks noChangeArrowheads="1"/>
          </p:cNvSpPr>
          <p:nvPr/>
        </p:nvSpPr>
        <p:spPr bwMode="auto">
          <a:xfrm>
            <a:off x="4722813" y="3625850"/>
            <a:ext cx="6096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r>
              <a:rPr lang="en-US" i="1">
                <a:latin typeface="Arial" charset="0"/>
              </a:rPr>
              <a:t>d</a:t>
            </a:r>
            <a:r>
              <a:rPr lang="en-US" i="1" baseline="-25000">
                <a:latin typeface="Arial" charset="0"/>
              </a:rPr>
              <a:t>2</a:t>
            </a:r>
          </a:p>
        </p:txBody>
      </p:sp>
      <p:sp>
        <p:nvSpPr>
          <p:cNvPr id="4116" name="Text Box 25"/>
          <p:cNvSpPr txBox="1">
            <a:spLocks noChangeArrowheads="1"/>
          </p:cNvSpPr>
          <p:nvPr/>
        </p:nvSpPr>
        <p:spPr bwMode="auto">
          <a:xfrm>
            <a:off x="3140075" y="3475038"/>
            <a:ext cx="6096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r>
              <a:rPr lang="en-US" i="1">
                <a:latin typeface="Arial" charset="0"/>
              </a:rPr>
              <a:t>u</a:t>
            </a:r>
            <a:r>
              <a:rPr lang="en-US" i="1" baseline="-25000">
                <a:latin typeface="Arial" charset="0"/>
              </a:rPr>
              <a:t>1</a:t>
            </a:r>
          </a:p>
        </p:txBody>
      </p:sp>
      <p:sp>
        <p:nvSpPr>
          <p:cNvPr id="4117" name="Oval 27"/>
          <p:cNvSpPr>
            <a:spLocks noChangeArrowheads="1"/>
          </p:cNvSpPr>
          <p:nvPr/>
        </p:nvSpPr>
        <p:spPr bwMode="auto">
          <a:xfrm>
            <a:off x="2657475" y="5608638"/>
            <a:ext cx="112713" cy="12382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4118" name="Oval 28"/>
          <p:cNvSpPr>
            <a:spLocks noChangeArrowheads="1"/>
          </p:cNvSpPr>
          <p:nvPr/>
        </p:nvSpPr>
        <p:spPr bwMode="auto">
          <a:xfrm>
            <a:off x="3360738" y="5922963"/>
            <a:ext cx="112712" cy="12382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4119" name="Oval 29"/>
          <p:cNvSpPr>
            <a:spLocks noChangeArrowheads="1"/>
          </p:cNvSpPr>
          <p:nvPr/>
        </p:nvSpPr>
        <p:spPr bwMode="auto">
          <a:xfrm>
            <a:off x="3833813" y="6130925"/>
            <a:ext cx="112712" cy="12382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4120" name="Oval 30"/>
          <p:cNvSpPr>
            <a:spLocks noChangeArrowheads="1"/>
          </p:cNvSpPr>
          <p:nvPr/>
        </p:nvSpPr>
        <p:spPr bwMode="auto">
          <a:xfrm>
            <a:off x="4552950" y="6248400"/>
            <a:ext cx="112713" cy="12382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4121" name="Oval 31"/>
          <p:cNvSpPr>
            <a:spLocks noChangeArrowheads="1"/>
          </p:cNvSpPr>
          <p:nvPr/>
        </p:nvSpPr>
        <p:spPr bwMode="auto">
          <a:xfrm>
            <a:off x="5454650" y="6335713"/>
            <a:ext cx="112713" cy="12382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4122" name="Oval 32"/>
          <p:cNvSpPr>
            <a:spLocks noChangeArrowheads="1"/>
          </p:cNvSpPr>
          <p:nvPr/>
        </p:nvSpPr>
        <p:spPr bwMode="auto">
          <a:xfrm>
            <a:off x="6057900" y="6089650"/>
            <a:ext cx="112713" cy="12382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4123" name="Oval 33"/>
          <p:cNvSpPr>
            <a:spLocks noChangeArrowheads="1"/>
          </p:cNvSpPr>
          <p:nvPr/>
        </p:nvSpPr>
        <p:spPr bwMode="auto">
          <a:xfrm>
            <a:off x="6272213" y="5416550"/>
            <a:ext cx="112712" cy="12382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4124" name="Oval 34"/>
          <p:cNvSpPr>
            <a:spLocks noChangeArrowheads="1"/>
          </p:cNvSpPr>
          <p:nvPr/>
        </p:nvSpPr>
        <p:spPr bwMode="auto">
          <a:xfrm>
            <a:off x="5448300" y="3986213"/>
            <a:ext cx="112713" cy="12382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graphicFrame>
        <p:nvGraphicFramePr>
          <p:cNvPr id="4100" name="Object 4"/>
          <p:cNvGraphicFramePr>
            <a:graphicFrameLocks noChangeAspect="1"/>
          </p:cNvGraphicFramePr>
          <p:nvPr/>
        </p:nvGraphicFramePr>
        <p:xfrm>
          <a:off x="846138" y="4733925"/>
          <a:ext cx="566737" cy="482600"/>
        </p:xfrm>
        <a:graphic>
          <a:graphicData uri="http://schemas.openxmlformats.org/presentationml/2006/ole">
            <p:oleObj spid="_x0000_s19537" name="Clip" r:id="rId6" imgW="1307263" imgH="1084139" progId="">
              <p:embed/>
            </p:oleObj>
          </a:graphicData>
        </a:graphic>
      </p:graphicFrame>
      <p:sp>
        <p:nvSpPr>
          <p:cNvPr id="4126" name="Line 39"/>
          <p:cNvSpPr>
            <a:spLocks noChangeShapeType="1"/>
          </p:cNvSpPr>
          <p:nvPr/>
        </p:nvSpPr>
        <p:spPr bwMode="auto">
          <a:xfrm>
            <a:off x="1376363" y="4962525"/>
            <a:ext cx="1016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pt-BR"/>
          </a:p>
        </p:txBody>
      </p:sp>
      <p:sp>
        <p:nvSpPr>
          <p:cNvPr id="4127" name="Line 40"/>
          <p:cNvSpPr>
            <a:spLocks noChangeShapeType="1"/>
          </p:cNvSpPr>
          <p:nvPr/>
        </p:nvSpPr>
        <p:spPr bwMode="auto">
          <a:xfrm flipH="1">
            <a:off x="1431925" y="5110163"/>
            <a:ext cx="10033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pt-BR"/>
          </a:p>
        </p:txBody>
      </p:sp>
      <p:sp>
        <p:nvSpPr>
          <p:cNvPr id="4128" name="Text Box 41"/>
          <p:cNvSpPr txBox="1">
            <a:spLocks noChangeArrowheads="1"/>
          </p:cNvSpPr>
          <p:nvPr/>
        </p:nvSpPr>
        <p:spPr bwMode="auto">
          <a:xfrm>
            <a:off x="1565275" y="5108575"/>
            <a:ext cx="6096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r>
              <a:rPr lang="en-US" i="1">
                <a:latin typeface="Arial" charset="0"/>
              </a:rPr>
              <a:t>u</a:t>
            </a:r>
            <a:r>
              <a:rPr lang="en-US" i="1" baseline="-25000">
                <a:latin typeface="Arial" charset="0"/>
              </a:rPr>
              <a:t>N</a:t>
            </a:r>
          </a:p>
        </p:txBody>
      </p:sp>
      <p:sp>
        <p:nvSpPr>
          <p:cNvPr id="4129" name="Text Box 42"/>
          <p:cNvSpPr txBox="1">
            <a:spLocks noChangeArrowheads="1"/>
          </p:cNvSpPr>
          <p:nvPr/>
        </p:nvSpPr>
        <p:spPr bwMode="auto">
          <a:xfrm>
            <a:off x="1568450" y="4511675"/>
            <a:ext cx="6096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r>
              <a:rPr lang="en-US" i="1">
                <a:latin typeface="Arial" charset="0"/>
              </a:rPr>
              <a:t>d</a:t>
            </a:r>
            <a:r>
              <a:rPr lang="en-US" i="1" baseline="-25000">
                <a:latin typeface="Arial" charset="0"/>
              </a:rPr>
              <a:t>N</a:t>
            </a:r>
          </a:p>
        </p:txBody>
      </p:sp>
      <p:sp>
        <p:nvSpPr>
          <p:cNvPr id="4130" name="Text Box 43"/>
          <p:cNvSpPr txBox="1">
            <a:spLocks noChangeArrowheads="1"/>
          </p:cNvSpPr>
          <p:nvPr/>
        </p:nvSpPr>
        <p:spPr bwMode="auto">
          <a:xfrm>
            <a:off x="1443038" y="2797175"/>
            <a:ext cx="1173162" cy="3667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r>
              <a:rPr lang="en-US"/>
              <a:t>Servidor</a:t>
            </a:r>
            <a:endParaRPr lang="en-US" baseline="-25000"/>
          </a:p>
        </p:txBody>
      </p:sp>
      <p:sp>
        <p:nvSpPr>
          <p:cNvPr id="4131" name="Text Box 44"/>
          <p:cNvSpPr txBox="1">
            <a:spLocks noChangeArrowheads="1"/>
          </p:cNvSpPr>
          <p:nvPr/>
        </p:nvSpPr>
        <p:spPr bwMode="auto">
          <a:xfrm>
            <a:off x="3294063" y="4730750"/>
            <a:ext cx="2074862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/>
              <a:t>Rede (com</a:t>
            </a:r>
          </a:p>
          <a:p>
            <a:pPr eaLnBrk="1" hangingPunct="1"/>
            <a:r>
              <a:rPr lang="en-US"/>
              <a:t>banda abundante)</a:t>
            </a:r>
          </a:p>
        </p:txBody>
      </p:sp>
      <p:sp>
        <p:nvSpPr>
          <p:cNvPr id="4132" name="AutoShape 46"/>
          <p:cNvSpPr>
            <a:spLocks noChangeArrowheads="1"/>
          </p:cNvSpPr>
          <p:nvPr/>
        </p:nvSpPr>
        <p:spPr bwMode="auto">
          <a:xfrm>
            <a:off x="900113" y="3176588"/>
            <a:ext cx="527050" cy="825500"/>
          </a:xfrm>
          <a:prstGeom prst="can">
            <a:avLst>
              <a:gd name="adj" fmla="val 39157"/>
            </a:avLst>
          </a:prstGeom>
          <a:solidFill>
            <a:srgbClr val="0099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4133" name="Text Box 47"/>
          <p:cNvSpPr txBox="1">
            <a:spLocks noChangeArrowheads="1"/>
          </p:cNvSpPr>
          <p:nvPr/>
        </p:nvSpPr>
        <p:spPr bwMode="auto">
          <a:xfrm>
            <a:off x="71438" y="4030663"/>
            <a:ext cx="1658937" cy="6461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r>
              <a:rPr lang="en-US"/>
              <a:t>Arquivo, </a:t>
            </a:r>
          </a:p>
          <a:p>
            <a:pPr eaLnBrk="1" hangingPunct="1"/>
            <a:r>
              <a:rPr lang="en-US"/>
              <a:t>tamanho </a:t>
            </a:r>
            <a:r>
              <a:rPr lang="en-US" i="1"/>
              <a:t>F</a:t>
            </a:r>
            <a:endParaRPr lang="en-US" i="1" baseline="-25000"/>
          </a:p>
        </p:txBody>
      </p:sp>
      <p:sp>
        <p:nvSpPr>
          <p:cNvPr id="4134" name="Text Box 49"/>
          <p:cNvSpPr txBox="1">
            <a:spLocks noChangeArrowheads="1"/>
          </p:cNvSpPr>
          <p:nvPr/>
        </p:nvSpPr>
        <p:spPr bwMode="auto">
          <a:xfrm>
            <a:off x="6151563" y="2998920"/>
            <a:ext cx="259080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r>
              <a:rPr lang="en-US" sz="2000" i="1">
                <a:solidFill>
                  <a:srgbClr val="FF3300"/>
                </a:solidFill>
                <a:latin typeface="Arial" charset="0"/>
              </a:rPr>
              <a:t>u</a:t>
            </a:r>
            <a:r>
              <a:rPr lang="en-US" sz="2000" i="1" baseline="-25000">
                <a:solidFill>
                  <a:srgbClr val="FF3300"/>
                </a:solidFill>
                <a:latin typeface="Arial" charset="0"/>
              </a:rPr>
              <a:t>s</a:t>
            </a:r>
            <a:r>
              <a:rPr lang="en-US" sz="2000" i="1">
                <a:solidFill>
                  <a:srgbClr val="FF3300"/>
                </a:solidFill>
                <a:latin typeface="Arial" charset="0"/>
              </a:rPr>
              <a:t>:</a:t>
            </a:r>
            <a:r>
              <a:rPr lang="en-US" sz="2000">
                <a:latin typeface="Arial" charset="0"/>
              </a:rPr>
              <a:t> </a:t>
            </a:r>
            <a:r>
              <a:rPr lang="en-US" sz="2000" err="1">
                <a:latin typeface="Arial" charset="0"/>
              </a:rPr>
              <a:t>banda</a:t>
            </a:r>
            <a:r>
              <a:rPr lang="en-US" sz="2000">
                <a:latin typeface="Arial" charset="0"/>
              </a:rPr>
              <a:t> de upload do </a:t>
            </a:r>
            <a:r>
              <a:rPr lang="en-US" sz="2000" err="1">
                <a:latin typeface="Arial" charset="0"/>
              </a:rPr>
              <a:t>servidor</a:t>
            </a:r>
            <a:endParaRPr lang="en-US" sz="2000">
              <a:latin typeface="Arial" charset="0"/>
            </a:endParaRPr>
          </a:p>
        </p:txBody>
      </p:sp>
      <p:sp>
        <p:nvSpPr>
          <p:cNvPr id="4135" name="Text Box 50"/>
          <p:cNvSpPr txBox="1">
            <a:spLocks noChangeArrowheads="1"/>
          </p:cNvSpPr>
          <p:nvPr/>
        </p:nvSpPr>
        <p:spPr bwMode="auto">
          <a:xfrm>
            <a:off x="6178550" y="3718057"/>
            <a:ext cx="259080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r>
              <a:rPr lang="en-US" sz="2000" i="1" err="1">
                <a:solidFill>
                  <a:srgbClr val="FF3300"/>
                </a:solidFill>
                <a:latin typeface="Arial" charset="0"/>
              </a:rPr>
              <a:t>u</a:t>
            </a:r>
            <a:r>
              <a:rPr lang="en-US" sz="2000" i="1" baseline="-25000" err="1">
                <a:solidFill>
                  <a:srgbClr val="FF3300"/>
                </a:solidFill>
                <a:latin typeface="Arial" charset="0"/>
              </a:rPr>
              <a:t>i</a:t>
            </a:r>
            <a:r>
              <a:rPr lang="en-US" sz="2000" i="1">
                <a:solidFill>
                  <a:srgbClr val="FF3300"/>
                </a:solidFill>
                <a:latin typeface="Arial" charset="0"/>
              </a:rPr>
              <a:t>:</a:t>
            </a:r>
            <a:r>
              <a:rPr lang="en-US" sz="2000">
                <a:latin typeface="Arial" charset="0"/>
              </a:rPr>
              <a:t> </a:t>
            </a:r>
            <a:r>
              <a:rPr lang="en-US" sz="2000" err="1">
                <a:latin typeface="Arial" charset="0"/>
              </a:rPr>
              <a:t>banda</a:t>
            </a:r>
            <a:r>
              <a:rPr lang="en-US" sz="2000">
                <a:latin typeface="Arial" charset="0"/>
              </a:rPr>
              <a:t> de upload do par </a:t>
            </a:r>
            <a:r>
              <a:rPr lang="en-US" sz="2000" i="1" err="1">
                <a:latin typeface="Arial" charset="0"/>
              </a:rPr>
              <a:t>i</a:t>
            </a:r>
            <a:endParaRPr lang="en-US" sz="200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854229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56"/>
          <p:cNvGrpSpPr>
            <a:grpSpLocks/>
          </p:cNvGrpSpPr>
          <p:nvPr/>
        </p:nvGrpSpPr>
        <p:grpSpPr bwMode="auto">
          <a:xfrm>
            <a:off x="525463" y="4553879"/>
            <a:ext cx="7453313" cy="982663"/>
            <a:chOff x="331" y="2888"/>
            <a:chExt cx="4695" cy="619"/>
          </a:xfrm>
        </p:grpSpPr>
        <p:sp>
          <p:nvSpPr>
            <p:cNvPr id="5164" name="Text Box 49"/>
            <p:cNvSpPr txBox="1">
              <a:spLocks noChangeArrowheads="1"/>
            </p:cNvSpPr>
            <p:nvPr/>
          </p:nvSpPr>
          <p:spPr bwMode="auto">
            <a:xfrm>
              <a:off x="2668" y="3048"/>
              <a:ext cx="2358" cy="40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342900" indent="-342900"/>
              <a:r>
                <a:rPr lang="en-US" sz="2000" smtClean="0"/>
                <a:t> </a:t>
              </a:r>
              <a:r>
                <a:rPr lang="en-US" sz="2400" err="1" smtClean="0"/>
                <a:t>D</a:t>
              </a:r>
              <a:r>
                <a:rPr lang="en-US" sz="2400" baseline="-25000" err="1" smtClean="0"/>
                <a:t>cs</a:t>
              </a:r>
              <a:r>
                <a:rPr lang="en-US" sz="2400" smtClean="0"/>
                <a:t> ≥ </a:t>
              </a:r>
              <a:r>
                <a:rPr lang="en-US" sz="2400"/>
                <a:t>max </a:t>
              </a:r>
              <a:r>
                <a:rPr lang="en-US" sz="3600"/>
                <a:t>{</a:t>
              </a:r>
              <a:r>
                <a:rPr lang="en-US" sz="2400"/>
                <a:t> </a:t>
              </a:r>
              <a:r>
                <a:rPr lang="en-US" sz="2400" i="1"/>
                <a:t>NF/u</a:t>
              </a:r>
              <a:r>
                <a:rPr lang="en-US" sz="2400" i="1" baseline="-25000"/>
                <a:t>s</a:t>
              </a:r>
              <a:r>
                <a:rPr lang="en-US" sz="2400" i="1"/>
                <a:t>, </a:t>
              </a:r>
              <a:r>
                <a:rPr lang="en-US" sz="2400" i="1" smtClean="0"/>
                <a:t>F/</a:t>
              </a:r>
              <a:r>
                <a:rPr lang="en-US" sz="2400" i="1" err="1" smtClean="0"/>
                <a:t>d</a:t>
              </a:r>
              <a:r>
                <a:rPr lang="en-US" sz="2400" i="1" baseline="-25000" err="1" smtClean="0"/>
                <a:t>min</a:t>
              </a:r>
              <a:r>
                <a:rPr lang="en-US" sz="2400" smtClean="0"/>
                <a:t> </a:t>
              </a:r>
              <a:r>
                <a:rPr lang="en-US" sz="3600"/>
                <a:t>}</a:t>
              </a:r>
            </a:p>
          </p:txBody>
        </p:sp>
        <p:sp>
          <p:nvSpPr>
            <p:cNvPr id="5162" name="Text Box 51"/>
            <p:cNvSpPr txBox="1">
              <a:spLocks noChangeArrowheads="1"/>
            </p:cNvSpPr>
            <p:nvPr/>
          </p:nvSpPr>
          <p:spPr bwMode="auto">
            <a:xfrm>
              <a:off x="331" y="2888"/>
              <a:ext cx="2205" cy="52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342900" indent="-342900" algn="r">
                <a:lnSpc>
                  <a:spcPct val="80000"/>
                </a:lnSpc>
              </a:pPr>
              <a:r>
                <a:rPr lang="en-US" sz="2000"/>
                <a:t>Tempo para distribuir </a:t>
              </a:r>
              <a:r>
                <a:rPr lang="en-US" sz="2000" i="1"/>
                <a:t>F</a:t>
              </a:r>
              <a:r>
                <a:rPr lang="en-US" sz="2000"/>
                <a:t> </a:t>
              </a:r>
            </a:p>
            <a:p>
              <a:pPr marL="342900" indent="-342900" algn="r">
                <a:lnSpc>
                  <a:spcPct val="80000"/>
                </a:lnSpc>
              </a:pPr>
              <a:r>
                <a:rPr lang="en-US" sz="2000"/>
                <a:t>para </a:t>
              </a:r>
              <a:r>
                <a:rPr lang="en-US" sz="2000" i="1"/>
                <a:t>N</a:t>
              </a:r>
              <a:r>
                <a:rPr lang="en-US" sz="2000"/>
                <a:t> clientes usando </a:t>
              </a:r>
            </a:p>
            <a:p>
              <a:pPr marL="342900" indent="-342900" algn="r">
                <a:lnSpc>
                  <a:spcPct val="80000"/>
                </a:lnSpc>
              </a:pPr>
              <a:r>
                <a:rPr lang="en-US" sz="2000"/>
                <a:t>abordagem cliente/servidor</a:t>
              </a:r>
              <a:endParaRPr lang="en-US" sz="3200"/>
            </a:p>
          </p:txBody>
        </p:sp>
        <p:sp>
          <p:nvSpPr>
            <p:cNvPr id="5163" name="Rectangle 55"/>
            <p:cNvSpPr>
              <a:spLocks noChangeArrowheads="1"/>
            </p:cNvSpPr>
            <p:nvPr/>
          </p:nvSpPr>
          <p:spPr bwMode="auto">
            <a:xfrm>
              <a:off x="614" y="2897"/>
              <a:ext cx="4412" cy="610"/>
            </a:xfrm>
            <a:prstGeom prst="rect">
              <a:avLst/>
            </a:prstGeom>
            <a:noFill/>
            <a:ln w="9525" algn="ctr">
              <a:solidFill>
                <a:srgbClr val="FF33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</p:grpSp>
      <p:sp>
        <p:nvSpPr>
          <p:cNvPr id="512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5410200" y="6308334"/>
            <a:ext cx="2895600" cy="457200"/>
          </a:xfrm>
          <a:noFill/>
        </p:spPr>
        <p:txBody>
          <a:bodyPr/>
          <a:lstStyle/>
          <a:p>
            <a:r>
              <a:rPr lang="en-US" smtClean="0"/>
              <a:t>2: </a:t>
            </a:r>
            <a:r>
              <a:rPr lang="en-US" err="1" smtClean="0"/>
              <a:t>Camada</a:t>
            </a:r>
            <a:r>
              <a:rPr lang="en-US" smtClean="0"/>
              <a:t> de </a:t>
            </a:r>
            <a:r>
              <a:rPr lang="en-US" err="1" smtClean="0"/>
              <a:t>Aplicação</a:t>
            </a:r>
            <a:endParaRPr lang="pt-BR" smtClean="0">
              <a:latin typeface="Times New Roman" pitchFamily="18" charset="0"/>
            </a:endParaRPr>
          </a:p>
        </p:txBody>
      </p:sp>
      <p:sp>
        <p:nvSpPr>
          <p:cNvPr id="512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8305800" y="6308334"/>
            <a:ext cx="457200" cy="457200"/>
          </a:xfrm>
          <a:noFill/>
        </p:spPr>
        <p:txBody>
          <a:bodyPr/>
          <a:lstStyle/>
          <a:p>
            <a:fld id="{6E712D1D-F6EF-46BE-9D59-138A0D8C4742}" type="slidenum">
              <a:rPr lang="en-US" smtClean="0"/>
              <a:pPr/>
              <a:t>88</a:t>
            </a:fld>
            <a:endParaRPr lang="en-US" smtClean="0"/>
          </a:p>
        </p:txBody>
      </p:sp>
      <p:sp>
        <p:nvSpPr>
          <p:cNvPr id="5127" name="Rectangle 2"/>
          <p:cNvSpPr>
            <a:spLocks noGrp="1" noChangeArrowheads="1"/>
          </p:cNvSpPr>
          <p:nvPr>
            <p:ph type="title"/>
          </p:nvPr>
        </p:nvSpPr>
        <p:spPr>
          <a:xfrm>
            <a:off x="298450" y="228600"/>
            <a:ext cx="8520113" cy="1143000"/>
          </a:xfrm>
        </p:spPr>
        <p:txBody>
          <a:bodyPr/>
          <a:lstStyle/>
          <a:p>
            <a:r>
              <a:rPr lang="pt-BR" sz="3200" smtClean="0"/>
              <a:t>Tempo de distribuição do arquivo: C/S</a:t>
            </a:r>
          </a:p>
        </p:txBody>
      </p:sp>
      <p:sp>
        <p:nvSpPr>
          <p:cNvPr id="5155" name="Rectangle 47"/>
          <p:cNvSpPr>
            <a:spLocks noGrp="1" noChangeArrowheads="1"/>
          </p:cNvSpPr>
          <p:nvPr>
            <p:ph type="body" idx="1"/>
          </p:nvPr>
        </p:nvSpPr>
        <p:spPr>
          <a:xfrm>
            <a:off x="164387" y="1470652"/>
            <a:ext cx="4438435" cy="2947238"/>
          </a:xfrm>
        </p:spPr>
        <p:txBody>
          <a:bodyPr/>
          <a:lstStyle/>
          <a:p>
            <a:r>
              <a:rPr lang="pt-BR" sz="1800" smtClean="0">
                <a:solidFill>
                  <a:srgbClr val="FF0000"/>
                </a:solidFill>
              </a:rPr>
              <a:t>transmissão do servidor: </a:t>
            </a:r>
            <a:r>
              <a:rPr lang="pt-BR" sz="1800" smtClean="0"/>
              <a:t>deve enviar sequencialmente N cópias do arquivo:</a:t>
            </a:r>
          </a:p>
          <a:p>
            <a:pPr lvl="1"/>
            <a:r>
              <a:rPr lang="pt-BR" sz="1600" smtClean="0"/>
              <a:t>Tempo para enviar uma cópia </a:t>
            </a:r>
            <a:r>
              <a:rPr lang="pt-BR" sz="1600"/>
              <a:t>= </a:t>
            </a:r>
            <a:r>
              <a:rPr lang="pt-BR" sz="1600" i="1" smtClean="0"/>
              <a:t>F/</a:t>
            </a:r>
            <a:r>
              <a:rPr lang="pt-BR" sz="1600" i="1" err="1" smtClean="0"/>
              <a:t>u</a:t>
            </a:r>
            <a:r>
              <a:rPr lang="pt-BR" sz="1600" i="1" baseline="-25000" err="1" smtClean="0"/>
              <a:t>s</a:t>
            </a:r>
            <a:endParaRPr lang="pt-BR" sz="1600" i="1" baseline="-25000" smtClean="0"/>
          </a:p>
          <a:p>
            <a:pPr lvl="1"/>
            <a:r>
              <a:rPr lang="pt-BR" sz="1600"/>
              <a:t>Tempo para enviar </a:t>
            </a:r>
            <a:r>
              <a:rPr lang="pt-BR" sz="1600" smtClean="0"/>
              <a:t>N cópias </a:t>
            </a:r>
            <a:r>
              <a:rPr lang="pt-BR" sz="1600"/>
              <a:t>= </a:t>
            </a:r>
            <a:r>
              <a:rPr lang="pt-BR" sz="1600" i="1" smtClean="0"/>
              <a:t>NF/</a:t>
            </a:r>
            <a:r>
              <a:rPr lang="pt-BR" sz="1600" i="1" err="1" smtClean="0"/>
              <a:t>u</a:t>
            </a:r>
            <a:r>
              <a:rPr lang="pt-BR" sz="1600" i="1" baseline="-25000" err="1" smtClean="0"/>
              <a:t>s</a:t>
            </a:r>
            <a:endParaRPr lang="pt-BR" sz="1600"/>
          </a:p>
          <a:p>
            <a:r>
              <a:rPr lang="pt-BR" sz="1800" smtClean="0">
                <a:solidFill>
                  <a:srgbClr val="FF0000"/>
                </a:solidFill>
              </a:rPr>
              <a:t>cliente:</a:t>
            </a:r>
            <a:r>
              <a:rPr lang="pt-BR" sz="1800" smtClean="0"/>
              <a:t> cada cliente deve fazer o </a:t>
            </a:r>
            <a:r>
              <a:rPr lang="pt-BR" sz="1800" i="1" smtClean="0"/>
              <a:t>download</a:t>
            </a:r>
            <a:r>
              <a:rPr lang="pt-BR" sz="1800" smtClean="0"/>
              <a:t> de uma cópia do arquivo</a:t>
            </a:r>
          </a:p>
          <a:p>
            <a:pPr lvl="1"/>
            <a:r>
              <a:rPr lang="pt-BR" sz="1400" err="1" smtClean="0"/>
              <a:t>d</a:t>
            </a:r>
            <a:r>
              <a:rPr lang="pt-BR" sz="1400" baseline="-25000" err="1" smtClean="0"/>
              <a:t>min</a:t>
            </a:r>
            <a:r>
              <a:rPr lang="pt-BR" sz="1400" baseline="-25000" smtClean="0"/>
              <a:t> </a:t>
            </a:r>
            <a:r>
              <a:rPr lang="pt-BR" sz="1400" smtClean="0"/>
              <a:t>= taxa mínima de </a:t>
            </a:r>
            <a:r>
              <a:rPr lang="pt-BR" sz="1400" i="1" smtClean="0"/>
              <a:t>download</a:t>
            </a:r>
          </a:p>
          <a:p>
            <a:pPr lvl="1"/>
            <a:r>
              <a:rPr lang="pt-BR" sz="1400" smtClean="0"/>
              <a:t>Tempo de </a:t>
            </a:r>
            <a:r>
              <a:rPr lang="pt-BR" sz="1400" i="1" smtClean="0"/>
              <a:t>download</a:t>
            </a:r>
            <a:r>
              <a:rPr lang="pt-BR" sz="1400" smtClean="0"/>
              <a:t> para usuário com menor taxa: F/</a:t>
            </a:r>
            <a:r>
              <a:rPr lang="pt-BR" sz="1400" err="1" smtClean="0"/>
              <a:t>d</a:t>
            </a:r>
            <a:r>
              <a:rPr lang="pt-BR" sz="1400" baseline="-25000" err="1" smtClean="0"/>
              <a:t>min</a:t>
            </a:r>
            <a:endParaRPr lang="pt-BR" sz="1400" i="1" smtClean="0"/>
          </a:p>
        </p:txBody>
      </p:sp>
      <p:sp>
        <p:nvSpPr>
          <p:cNvPr id="245813" name="Line 53"/>
          <p:cNvSpPr>
            <a:spLocks noChangeShapeType="1"/>
          </p:cNvSpPr>
          <p:nvPr/>
        </p:nvSpPr>
        <p:spPr bwMode="auto">
          <a:xfrm flipV="1">
            <a:off x="5592504" y="5292904"/>
            <a:ext cx="430212" cy="6921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BR"/>
          </a:p>
        </p:txBody>
      </p:sp>
      <p:sp>
        <p:nvSpPr>
          <p:cNvPr id="245814" name="Text Box 54"/>
          <p:cNvSpPr txBox="1">
            <a:spLocks noChangeArrowheads="1"/>
          </p:cNvSpPr>
          <p:nvPr/>
        </p:nvSpPr>
        <p:spPr bwMode="auto">
          <a:xfrm>
            <a:off x="4955916" y="5933237"/>
            <a:ext cx="2589170" cy="3139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342900" indent="-342900">
              <a:lnSpc>
                <a:spcPct val="80000"/>
              </a:lnSpc>
            </a:pPr>
            <a:r>
              <a:rPr lang="en-US" sz="1800" err="1"/>
              <a:t>cresce</a:t>
            </a:r>
            <a:r>
              <a:rPr lang="en-US" sz="1800"/>
              <a:t> </a:t>
            </a:r>
            <a:r>
              <a:rPr lang="en-US" sz="1800" err="1"/>
              <a:t>linearmente</a:t>
            </a:r>
            <a:r>
              <a:rPr lang="en-US" sz="1800"/>
              <a:t> com </a:t>
            </a:r>
            <a:r>
              <a:rPr lang="en-US" sz="1800" smtClean="0"/>
              <a:t>N</a:t>
            </a:r>
            <a:endParaRPr lang="en-US" sz="2000"/>
          </a:p>
        </p:txBody>
      </p:sp>
      <p:grpSp>
        <p:nvGrpSpPr>
          <p:cNvPr id="113" name="Grupo 112"/>
          <p:cNvGrpSpPr/>
          <p:nvPr/>
        </p:nvGrpSpPr>
        <p:grpSpPr>
          <a:xfrm>
            <a:off x="4513084" y="1284288"/>
            <a:ext cx="4518025" cy="2036762"/>
            <a:chOff x="4471988" y="1284288"/>
            <a:chExt cx="4518025" cy="2036762"/>
          </a:xfrm>
        </p:grpSpPr>
        <p:sp>
          <p:nvSpPr>
            <p:cNvPr id="114" name="Freeform 4"/>
            <p:cNvSpPr>
              <a:spLocks/>
            </p:cNvSpPr>
            <p:nvPr/>
          </p:nvSpPr>
          <p:spPr bwMode="auto">
            <a:xfrm>
              <a:off x="5600700" y="2111375"/>
              <a:ext cx="2136775" cy="1209675"/>
            </a:xfrm>
            <a:custGeom>
              <a:avLst/>
              <a:gdLst>
                <a:gd name="T0" fmla="*/ 2147483647 w 1292"/>
                <a:gd name="T1" fmla="*/ 2147483647 h 1255"/>
                <a:gd name="T2" fmla="*/ 2147483647 w 1292"/>
                <a:gd name="T3" fmla="*/ 2147483647 h 1255"/>
                <a:gd name="T4" fmla="*/ 2147483647 w 1292"/>
                <a:gd name="T5" fmla="*/ 2147483647 h 1255"/>
                <a:gd name="T6" fmla="*/ 2147483647 w 1292"/>
                <a:gd name="T7" fmla="*/ 2147483647 h 1255"/>
                <a:gd name="T8" fmla="*/ 2147483647 w 1292"/>
                <a:gd name="T9" fmla="*/ 2147483647 h 1255"/>
                <a:gd name="T10" fmla="*/ 2147483647 w 1292"/>
                <a:gd name="T11" fmla="*/ 2147483647 h 1255"/>
                <a:gd name="T12" fmla="*/ 2147483647 w 1292"/>
                <a:gd name="T13" fmla="*/ 2147483647 h 1255"/>
                <a:gd name="T14" fmla="*/ 2147483647 w 1292"/>
                <a:gd name="T15" fmla="*/ 2147483647 h 1255"/>
                <a:gd name="T16" fmla="*/ 2147483647 w 1292"/>
                <a:gd name="T17" fmla="*/ 2147483647 h 1255"/>
                <a:gd name="T18" fmla="*/ 2147483647 w 1292"/>
                <a:gd name="T19" fmla="*/ 2147483647 h 1255"/>
                <a:gd name="T20" fmla="*/ 2147483647 w 1292"/>
                <a:gd name="T21" fmla="*/ 2147483647 h 1255"/>
                <a:gd name="T22" fmla="*/ 2147483647 w 1292"/>
                <a:gd name="T23" fmla="*/ 2147483647 h 125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292"/>
                <a:gd name="T37" fmla="*/ 0 h 1255"/>
                <a:gd name="T38" fmla="*/ 1292 w 1292"/>
                <a:gd name="T39" fmla="*/ 1255 h 1255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292" h="1255">
                  <a:moveTo>
                    <a:pt x="239" y="7"/>
                  </a:moveTo>
                  <a:cubicBezTo>
                    <a:pt x="120" y="14"/>
                    <a:pt x="70" y="71"/>
                    <a:pt x="35" y="157"/>
                  </a:cubicBezTo>
                  <a:cubicBezTo>
                    <a:pt x="0" y="243"/>
                    <a:pt x="26" y="411"/>
                    <a:pt x="29" y="523"/>
                  </a:cubicBezTo>
                  <a:cubicBezTo>
                    <a:pt x="32" y="635"/>
                    <a:pt x="17" y="771"/>
                    <a:pt x="53" y="829"/>
                  </a:cubicBezTo>
                  <a:cubicBezTo>
                    <a:pt x="89" y="887"/>
                    <a:pt x="146" y="821"/>
                    <a:pt x="245" y="871"/>
                  </a:cubicBezTo>
                  <a:cubicBezTo>
                    <a:pt x="344" y="921"/>
                    <a:pt x="522" y="1068"/>
                    <a:pt x="647" y="1129"/>
                  </a:cubicBezTo>
                  <a:cubicBezTo>
                    <a:pt x="772" y="1190"/>
                    <a:pt x="903" y="1255"/>
                    <a:pt x="995" y="1237"/>
                  </a:cubicBezTo>
                  <a:cubicBezTo>
                    <a:pt x="1087" y="1219"/>
                    <a:pt x="1153" y="1153"/>
                    <a:pt x="1199" y="1021"/>
                  </a:cubicBezTo>
                  <a:cubicBezTo>
                    <a:pt x="1245" y="889"/>
                    <a:pt x="1270" y="580"/>
                    <a:pt x="1271" y="445"/>
                  </a:cubicBezTo>
                  <a:cubicBezTo>
                    <a:pt x="1272" y="310"/>
                    <a:pt x="1292" y="266"/>
                    <a:pt x="1205" y="211"/>
                  </a:cubicBezTo>
                  <a:cubicBezTo>
                    <a:pt x="1118" y="156"/>
                    <a:pt x="908" y="150"/>
                    <a:pt x="749" y="115"/>
                  </a:cubicBezTo>
                  <a:cubicBezTo>
                    <a:pt x="590" y="80"/>
                    <a:pt x="358" y="0"/>
                    <a:pt x="239" y="7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115" name="Line 14"/>
            <p:cNvSpPr>
              <a:spLocks noChangeShapeType="1"/>
            </p:cNvSpPr>
            <p:nvPr/>
          </p:nvSpPr>
          <p:spPr bwMode="auto">
            <a:xfrm>
              <a:off x="5338763" y="2085975"/>
              <a:ext cx="455612" cy="2143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16" name="Text Box 15"/>
            <p:cNvSpPr txBox="1">
              <a:spLocks noChangeArrowheads="1"/>
            </p:cNvSpPr>
            <p:nvPr/>
          </p:nvSpPr>
          <p:spPr bwMode="auto">
            <a:xfrm>
              <a:off x="5364163" y="1763713"/>
              <a:ext cx="366712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sz="1600" i="1"/>
                <a:t>u</a:t>
              </a:r>
              <a:r>
                <a:rPr lang="en-US" sz="1600" i="1" baseline="-25000"/>
                <a:t>s</a:t>
              </a:r>
            </a:p>
          </p:txBody>
        </p:sp>
        <p:sp>
          <p:nvSpPr>
            <p:cNvPr id="117" name="Line 39"/>
            <p:cNvSpPr>
              <a:spLocks noChangeShapeType="1"/>
            </p:cNvSpPr>
            <p:nvPr/>
          </p:nvSpPr>
          <p:spPr bwMode="auto">
            <a:xfrm>
              <a:off x="5089525" y="2713038"/>
              <a:ext cx="57467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18" name="Line 40"/>
            <p:cNvSpPr>
              <a:spLocks noChangeShapeType="1"/>
            </p:cNvSpPr>
            <p:nvPr/>
          </p:nvSpPr>
          <p:spPr bwMode="auto">
            <a:xfrm flipH="1">
              <a:off x="5119688" y="2814638"/>
              <a:ext cx="56673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19" name="Text Box 44"/>
            <p:cNvSpPr txBox="1">
              <a:spLocks noChangeArrowheads="1"/>
            </p:cNvSpPr>
            <p:nvPr/>
          </p:nvSpPr>
          <p:spPr bwMode="auto">
            <a:xfrm>
              <a:off x="6333472" y="2460625"/>
              <a:ext cx="595035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sz="1600" err="1" smtClean="0">
                  <a:solidFill>
                    <a:schemeClr val="bg1"/>
                  </a:solidFill>
                </a:rPr>
                <a:t>rede</a:t>
              </a:r>
              <a:endParaRPr lang="en-US" sz="1600">
                <a:solidFill>
                  <a:schemeClr val="bg1"/>
                </a:solidFill>
              </a:endParaRPr>
            </a:p>
          </p:txBody>
        </p:sp>
        <p:sp>
          <p:nvSpPr>
            <p:cNvPr id="120" name="AutoShape 327"/>
            <p:cNvSpPr>
              <a:spLocks noChangeArrowheads="1"/>
            </p:cNvSpPr>
            <p:nvPr/>
          </p:nvSpPr>
          <p:spPr bwMode="auto">
            <a:xfrm>
              <a:off x="4740275" y="1562100"/>
              <a:ext cx="334963" cy="401638"/>
            </a:xfrm>
            <a:prstGeom prst="can">
              <a:avLst>
                <a:gd name="adj" fmla="val 24242"/>
              </a:avLst>
            </a:pr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pt-BR" sz="800">
                <a:cs typeface="Arial" pitchFamily="34" charset="0"/>
              </a:endParaRPr>
            </a:p>
          </p:txBody>
        </p:sp>
        <p:sp>
          <p:nvSpPr>
            <p:cNvPr id="121" name="Line 22"/>
            <p:cNvSpPr>
              <a:spLocks noChangeShapeType="1"/>
            </p:cNvSpPr>
            <p:nvPr/>
          </p:nvSpPr>
          <p:spPr bwMode="auto">
            <a:xfrm flipV="1">
              <a:off x="7000875" y="1819275"/>
              <a:ext cx="180975" cy="5302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22" name="Line 23"/>
            <p:cNvSpPr>
              <a:spLocks noChangeShapeType="1"/>
            </p:cNvSpPr>
            <p:nvPr/>
          </p:nvSpPr>
          <p:spPr bwMode="auto">
            <a:xfrm flipH="1">
              <a:off x="7078663" y="1825625"/>
              <a:ext cx="187325" cy="5349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23" name="Line 22"/>
            <p:cNvSpPr>
              <a:spLocks noChangeShapeType="1"/>
            </p:cNvSpPr>
            <p:nvPr/>
          </p:nvSpPr>
          <p:spPr bwMode="auto">
            <a:xfrm flipV="1">
              <a:off x="6416675" y="1736725"/>
              <a:ext cx="179388" cy="5302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24" name="Line 23"/>
            <p:cNvSpPr>
              <a:spLocks noChangeShapeType="1"/>
            </p:cNvSpPr>
            <p:nvPr/>
          </p:nvSpPr>
          <p:spPr bwMode="auto">
            <a:xfrm flipH="1">
              <a:off x="6492875" y="1743075"/>
              <a:ext cx="185738" cy="5349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25" name="Line 138"/>
            <p:cNvSpPr>
              <a:spLocks noChangeShapeType="1"/>
            </p:cNvSpPr>
            <p:nvPr/>
          </p:nvSpPr>
          <p:spPr bwMode="auto">
            <a:xfrm>
              <a:off x="7723188" y="2579688"/>
              <a:ext cx="658812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26" name="Line 139"/>
            <p:cNvSpPr>
              <a:spLocks noChangeShapeType="1"/>
            </p:cNvSpPr>
            <p:nvPr/>
          </p:nvSpPr>
          <p:spPr bwMode="auto">
            <a:xfrm>
              <a:off x="7726363" y="2682875"/>
              <a:ext cx="66040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27" name="Text Box 41"/>
            <p:cNvSpPr txBox="1">
              <a:spLocks noChangeArrowheads="1"/>
            </p:cNvSpPr>
            <p:nvPr/>
          </p:nvSpPr>
          <p:spPr bwMode="auto">
            <a:xfrm>
              <a:off x="7813675" y="2146300"/>
              <a:ext cx="450850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sz="1600" i="1"/>
                <a:t>d</a:t>
              </a:r>
              <a:r>
                <a:rPr lang="en-US" sz="1600" i="1" baseline="-25000"/>
                <a:t>i</a:t>
              </a:r>
            </a:p>
          </p:txBody>
        </p:sp>
        <p:sp>
          <p:nvSpPr>
            <p:cNvPr id="128" name="Text Box 41"/>
            <p:cNvSpPr txBox="1">
              <a:spLocks noChangeArrowheads="1"/>
            </p:cNvSpPr>
            <p:nvPr/>
          </p:nvSpPr>
          <p:spPr bwMode="auto">
            <a:xfrm>
              <a:off x="7829550" y="2663825"/>
              <a:ext cx="506413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sz="1600" i="1"/>
                <a:t>u</a:t>
              </a:r>
              <a:r>
                <a:rPr lang="en-US" sz="1600" i="1" baseline="-25000"/>
                <a:t>i</a:t>
              </a:r>
            </a:p>
          </p:txBody>
        </p:sp>
        <p:sp>
          <p:nvSpPr>
            <p:cNvPr id="129" name="Text Box 47"/>
            <p:cNvSpPr txBox="1">
              <a:spLocks noChangeArrowheads="1"/>
            </p:cNvSpPr>
            <p:nvPr/>
          </p:nvSpPr>
          <p:spPr bwMode="auto">
            <a:xfrm>
              <a:off x="4498975" y="1616075"/>
              <a:ext cx="790575" cy="303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sz="1400" i="1"/>
                <a:t>F</a:t>
              </a:r>
              <a:endParaRPr lang="en-US" sz="1400" i="1" baseline="-25000"/>
            </a:p>
          </p:txBody>
        </p:sp>
        <p:grpSp>
          <p:nvGrpSpPr>
            <p:cNvPr id="130" name="Group 143"/>
            <p:cNvGrpSpPr>
              <a:grpSpLocks/>
            </p:cNvGrpSpPr>
            <p:nvPr/>
          </p:nvGrpSpPr>
          <p:grpSpPr bwMode="auto">
            <a:xfrm>
              <a:off x="5114925" y="1690688"/>
              <a:ext cx="292100" cy="517525"/>
              <a:chOff x="4140" y="429"/>
              <a:chExt cx="1425" cy="2396"/>
            </a:xfrm>
          </p:grpSpPr>
          <p:sp>
            <p:nvSpPr>
              <p:cNvPr id="143" name="Freeform 144"/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7 w 354"/>
                  <a:gd name="T1" fmla="*/ 0 h 2742"/>
                  <a:gd name="T2" fmla="*/ 38 w 354"/>
                  <a:gd name="T3" fmla="*/ 55 h 2742"/>
                  <a:gd name="T4" fmla="*/ 37 w 354"/>
                  <a:gd name="T5" fmla="*/ 425 h 2742"/>
                  <a:gd name="T6" fmla="*/ 0 w 354"/>
                  <a:gd name="T7" fmla="*/ 445 h 2742"/>
                  <a:gd name="T8" fmla="*/ 7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144" name="Rectangle 145"/>
              <p:cNvSpPr>
                <a:spLocks noChangeArrowheads="1"/>
              </p:cNvSpPr>
              <p:nvPr/>
            </p:nvSpPr>
            <p:spPr bwMode="auto">
              <a:xfrm>
                <a:off x="4210" y="429"/>
                <a:ext cx="1046" cy="2286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145" name="Freeform 146"/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23 w 211"/>
                  <a:gd name="T3" fmla="*/ 36 h 2537"/>
                  <a:gd name="T4" fmla="*/ 2 w 211"/>
                  <a:gd name="T5" fmla="*/ 405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146" name="Freeform 147"/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36 w 328"/>
                  <a:gd name="T3" fmla="*/ 21 h 226"/>
                  <a:gd name="T4" fmla="*/ 36 w 328"/>
                  <a:gd name="T5" fmla="*/ 38 h 226"/>
                  <a:gd name="T6" fmla="*/ 0 w 328"/>
                  <a:gd name="T7" fmla="*/ 16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147" name="Rectangle 148"/>
              <p:cNvSpPr>
                <a:spLocks noChangeArrowheads="1"/>
              </p:cNvSpPr>
              <p:nvPr/>
            </p:nvSpPr>
            <p:spPr bwMode="auto">
              <a:xfrm>
                <a:off x="4210" y="694"/>
                <a:ext cx="596" cy="44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grpSp>
            <p:nvGrpSpPr>
              <p:cNvPr id="148" name="Group 149"/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173" name="AutoShape 150"/>
                <p:cNvSpPr>
                  <a:spLocks noChangeArrowheads="1"/>
                </p:cNvSpPr>
                <p:nvPr/>
              </p:nvSpPr>
              <p:spPr bwMode="auto">
                <a:xfrm>
                  <a:off x="618" y="2571"/>
                  <a:ext cx="725" cy="13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pt-BR"/>
                </a:p>
              </p:txBody>
            </p:sp>
            <p:sp>
              <p:nvSpPr>
                <p:cNvPr id="174" name="AutoShape 151"/>
                <p:cNvSpPr>
                  <a:spLocks noChangeArrowheads="1"/>
                </p:cNvSpPr>
                <p:nvPr/>
              </p:nvSpPr>
              <p:spPr bwMode="auto">
                <a:xfrm>
                  <a:off x="637" y="2585"/>
                  <a:ext cx="686" cy="106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pt-BR"/>
                </a:p>
              </p:txBody>
            </p:sp>
          </p:grpSp>
          <p:sp>
            <p:nvSpPr>
              <p:cNvPr id="149" name="Rectangle 152"/>
              <p:cNvSpPr>
                <a:spLocks noChangeArrowheads="1"/>
              </p:cNvSpPr>
              <p:nvPr/>
            </p:nvSpPr>
            <p:spPr bwMode="auto">
              <a:xfrm>
                <a:off x="4225" y="1017"/>
                <a:ext cx="596" cy="51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grpSp>
            <p:nvGrpSpPr>
              <p:cNvPr id="150" name="Group 153"/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171" name="AutoShape 154"/>
                <p:cNvSpPr>
                  <a:spLocks noChangeArrowheads="1"/>
                </p:cNvSpPr>
                <p:nvPr/>
              </p:nvSpPr>
              <p:spPr bwMode="auto">
                <a:xfrm>
                  <a:off x="610" y="2569"/>
                  <a:ext cx="725" cy="13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pt-BR"/>
                </a:p>
              </p:txBody>
            </p:sp>
            <p:sp>
              <p:nvSpPr>
                <p:cNvPr id="172" name="AutoShape 155"/>
                <p:cNvSpPr>
                  <a:spLocks noChangeArrowheads="1"/>
                </p:cNvSpPr>
                <p:nvPr/>
              </p:nvSpPr>
              <p:spPr bwMode="auto">
                <a:xfrm>
                  <a:off x="630" y="2584"/>
                  <a:ext cx="686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pt-BR"/>
                </a:p>
              </p:txBody>
            </p:sp>
          </p:grpSp>
          <p:sp>
            <p:nvSpPr>
              <p:cNvPr id="151" name="Rectangle 156"/>
              <p:cNvSpPr>
                <a:spLocks noChangeArrowheads="1"/>
              </p:cNvSpPr>
              <p:nvPr/>
            </p:nvSpPr>
            <p:spPr bwMode="auto">
              <a:xfrm>
                <a:off x="4217" y="1355"/>
                <a:ext cx="596" cy="51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152" name="Rectangle 157"/>
              <p:cNvSpPr>
                <a:spLocks noChangeArrowheads="1"/>
              </p:cNvSpPr>
              <p:nvPr/>
            </p:nvSpPr>
            <p:spPr bwMode="auto">
              <a:xfrm>
                <a:off x="4225" y="1656"/>
                <a:ext cx="596" cy="44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grpSp>
            <p:nvGrpSpPr>
              <p:cNvPr id="153" name="Group 158"/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169" name="AutoShape 159"/>
                <p:cNvSpPr>
                  <a:spLocks noChangeArrowheads="1"/>
                </p:cNvSpPr>
                <p:nvPr/>
              </p:nvSpPr>
              <p:spPr bwMode="auto">
                <a:xfrm>
                  <a:off x="616" y="2568"/>
                  <a:ext cx="724" cy="14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pt-BR"/>
                </a:p>
              </p:txBody>
            </p:sp>
            <p:sp>
              <p:nvSpPr>
                <p:cNvPr id="170" name="AutoShape 160"/>
                <p:cNvSpPr>
                  <a:spLocks noChangeArrowheads="1"/>
                </p:cNvSpPr>
                <p:nvPr/>
              </p:nvSpPr>
              <p:spPr bwMode="auto">
                <a:xfrm>
                  <a:off x="635" y="2582"/>
                  <a:ext cx="685" cy="108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pt-BR"/>
                </a:p>
              </p:txBody>
            </p:sp>
          </p:grpSp>
          <p:sp>
            <p:nvSpPr>
              <p:cNvPr id="154" name="Freeform 161"/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36 w 328"/>
                  <a:gd name="T3" fmla="*/ 20 h 226"/>
                  <a:gd name="T4" fmla="*/ 36 w 328"/>
                  <a:gd name="T5" fmla="*/ 36 h 226"/>
                  <a:gd name="T6" fmla="*/ 0 w 328"/>
                  <a:gd name="T7" fmla="*/ 15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grpSp>
            <p:nvGrpSpPr>
              <p:cNvPr id="155" name="Group 162"/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167" name="AutoShape 163"/>
                <p:cNvSpPr>
                  <a:spLocks noChangeArrowheads="1"/>
                </p:cNvSpPr>
                <p:nvPr/>
              </p:nvSpPr>
              <p:spPr bwMode="auto">
                <a:xfrm>
                  <a:off x="611" y="2567"/>
                  <a:ext cx="724" cy="14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pt-BR"/>
                </a:p>
              </p:txBody>
            </p:sp>
            <p:sp>
              <p:nvSpPr>
                <p:cNvPr id="168" name="AutoShape 164"/>
                <p:cNvSpPr>
                  <a:spLocks noChangeArrowheads="1"/>
                </p:cNvSpPr>
                <p:nvPr/>
              </p:nvSpPr>
              <p:spPr bwMode="auto">
                <a:xfrm>
                  <a:off x="630" y="2581"/>
                  <a:ext cx="685" cy="110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pt-BR"/>
                </a:p>
              </p:txBody>
            </p:sp>
          </p:grpSp>
          <p:sp>
            <p:nvSpPr>
              <p:cNvPr id="156" name="Rectangle 165"/>
              <p:cNvSpPr>
                <a:spLocks noChangeArrowheads="1"/>
              </p:cNvSpPr>
              <p:nvPr/>
            </p:nvSpPr>
            <p:spPr bwMode="auto">
              <a:xfrm>
                <a:off x="5247" y="429"/>
                <a:ext cx="70" cy="2286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157" name="Freeform 166"/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32 w 296"/>
                  <a:gd name="T3" fmla="*/ 22 h 256"/>
                  <a:gd name="T4" fmla="*/ 32 w 296"/>
                  <a:gd name="T5" fmla="*/ 41 h 256"/>
                  <a:gd name="T6" fmla="*/ 0 w 296"/>
                  <a:gd name="T7" fmla="*/ 15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158" name="Freeform 167"/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34 w 304"/>
                  <a:gd name="T3" fmla="*/ 27 h 288"/>
                  <a:gd name="T4" fmla="*/ 31 w 304"/>
                  <a:gd name="T5" fmla="*/ 47 h 288"/>
                  <a:gd name="T6" fmla="*/ 2 w 304"/>
                  <a:gd name="T7" fmla="*/ 20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159" name="Oval 168"/>
              <p:cNvSpPr>
                <a:spLocks noChangeArrowheads="1"/>
              </p:cNvSpPr>
              <p:nvPr/>
            </p:nvSpPr>
            <p:spPr bwMode="auto">
              <a:xfrm>
                <a:off x="5519" y="2612"/>
                <a:ext cx="46" cy="96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160" name="Freeform 169"/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18 h 240"/>
                  <a:gd name="T2" fmla="*/ 2 w 306"/>
                  <a:gd name="T3" fmla="*/ 40 h 240"/>
                  <a:gd name="T4" fmla="*/ 34 w 306"/>
                  <a:gd name="T5" fmla="*/ 18 h 240"/>
                  <a:gd name="T6" fmla="*/ 32 w 306"/>
                  <a:gd name="T7" fmla="*/ 0 h 240"/>
                  <a:gd name="T8" fmla="*/ 0 w 306"/>
                  <a:gd name="T9" fmla="*/ 18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161" name="AutoShape 170"/>
              <p:cNvSpPr>
                <a:spLocks noChangeArrowheads="1"/>
              </p:cNvSpPr>
              <p:nvPr/>
            </p:nvSpPr>
            <p:spPr bwMode="auto">
              <a:xfrm>
                <a:off x="4140" y="2678"/>
                <a:ext cx="1200" cy="147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162" name="AutoShape 171"/>
              <p:cNvSpPr>
                <a:spLocks noChangeArrowheads="1"/>
              </p:cNvSpPr>
              <p:nvPr/>
            </p:nvSpPr>
            <p:spPr bwMode="auto">
              <a:xfrm>
                <a:off x="4210" y="2707"/>
                <a:ext cx="1069" cy="8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163" name="Oval 172"/>
              <p:cNvSpPr>
                <a:spLocks noChangeArrowheads="1"/>
              </p:cNvSpPr>
              <p:nvPr/>
            </p:nvSpPr>
            <p:spPr bwMode="auto">
              <a:xfrm>
                <a:off x="4310" y="2384"/>
                <a:ext cx="155" cy="140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164" name="Oval 173"/>
              <p:cNvSpPr>
                <a:spLocks noChangeArrowheads="1"/>
              </p:cNvSpPr>
              <p:nvPr/>
            </p:nvSpPr>
            <p:spPr bwMode="auto">
              <a:xfrm>
                <a:off x="4489" y="2384"/>
                <a:ext cx="155" cy="14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pt-BR" sz="1800">
                  <a:solidFill>
                    <a:srgbClr val="FF0000"/>
                  </a:solidFill>
                  <a:cs typeface="Arial" pitchFamily="34" charset="0"/>
                </a:endParaRPr>
              </a:p>
            </p:txBody>
          </p:sp>
          <p:sp>
            <p:nvSpPr>
              <p:cNvPr id="165" name="Oval 174"/>
              <p:cNvSpPr>
                <a:spLocks noChangeArrowheads="1"/>
              </p:cNvSpPr>
              <p:nvPr/>
            </p:nvSpPr>
            <p:spPr bwMode="auto">
              <a:xfrm>
                <a:off x="4659" y="2384"/>
                <a:ext cx="163" cy="140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166" name="Rectangle 175"/>
              <p:cNvSpPr>
                <a:spLocks noChangeArrowheads="1"/>
              </p:cNvSpPr>
              <p:nvPr/>
            </p:nvSpPr>
            <p:spPr bwMode="auto">
              <a:xfrm>
                <a:off x="5062" y="1833"/>
                <a:ext cx="85" cy="764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</p:grpSp>
        <p:grpSp>
          <p:nvGrpSpPr>
            <p:cNvPr id="131" name="Group 176"/>
            <p:cNvGrpSpPr>
              <a:grpSpLocks/>
            </p:cNvGrpSpPr>
            <p:nvPr/>
          </p:nvGrpSpPr>
          <p:grpSpPr bwMode="auto">
            <a:xfrm>
              <a:off x="4471988" y="2492375"/>
              <a:ext cx="620712" cy="512763"/>
              <a:chOff x="-44" y="1473"/>
              <a:chExt cx="981" cy="1105"/>
            </a:xfrm>
          </p:grpSpPr>
          <p:pic>
            <p:nvPicPr>
              <p:cNvPr id="141" name="Picture 177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42" name="Freeform 178"/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5595 w 356"/>
                  <a:gd name="T3" fmla="*/ 341 h 368"/>
                  <a:gd name="T4" fmla="*/ 6638 w 356"/>
                  <a:gd name="T5" fmla="*/ 7113 h 368"/>
                  <a:gd name="T6" fmla="*/ 1463 w 356"/>
                  <a:gd name="T7" fmla="*/ 8895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pt-BR"/>
              </a:p>
            </p:txBody>
          </p:sp>
        </p:grpSp>
        <p:grpSp>
          <p:nvGrpSpPr>
            <p:cNvPr id="132" name="Group 179"/>
            <p:cNvGrpSpPr>
              <a:grpSpLocks/>
            </p:cNvGrpSpPr>
            <p:nvPr/>
          </p:nvGrpSpPr>
          <p:grpSpPr bwMode="auto">
            <a:xfrm>
              <a:off x="6300788" y="1284288"/>
              <a:ext cx="620712" cy="512762"/>
              <a:chOff x="-44" y="1473"/>
              <a:chExt cx="981" cy="1105"/>
            </a:xfrm>
          </p:grpSpPr>
          <p:pic>
            <p:nvPicPr>
              <p:cNvPr id="139" name="Picture 180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40" name="Freeform 181"/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5595 w 356"/>
                  <a:gd name="T3" fmla="*/ 341 h 368"/>
                  <a:gd name="T4" fmla="*/ 6638 w 356"/>
                  <a:gd name="T5" fmla="*/ 7113 h 368"/>
                  <a:gd name="T6" fmla="*/ 1463 w 356"/>
                  <a:gd name="T7" fmla="*/ 8895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pt-BR"/>
              </a:p>
            </p:txBody>
          </p:sp>
        </p:grpSp>
        <p:grpSp>
          <p:nvGrpSpPr>
            <p:cNvPr id="133" name="Group 182"/>
            <p:cNvGrpSpPr>
              <a:grpSpLocks/>
            </p:cNvGrpSpPr>
            <p:nvPr/>
          </p:nvGrpSpPr>
          <p:grpSpPr bwMode="auto">
            <a:xfrm>
              <a:off x="6910388" y="1360488"/>
              <a:ext cx="620712" cy="512762"/>
              <a:chOff x="-44" y="1473"/>
              <a:chExt cx="981" cy="1105"/>
            </a:xfrm>
          </p:grpSpPr>
          <p:pic>
            <p:nvPicPr>
              <p:cNvPr id="137" name="Picture 183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38" name="Freeform 184"/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5595 w 356"/>
                  <a:gd name="T3" fmla="*/ 341 h 368"/>
                  <a:gd name="T4" fmla="*/ 6638 w 356"/>
                  <a:gd name="T5" fmla="*/ 7113 h 368"/>
                  <a:gd name="T6" fmla="*/ 1463 w 356"/>
                  <a:gd name="T7" fmla="*/ 8895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pt-BR"/>
              </a:p>
            </p:txBody>
          </p:sp>
        </p:grpSp>
        <p:grpSp>
          <p:nvGrpSpPr>
            <p:cNvPr id="134" name="Group 185"/>
            <p:cNvGrpSpPr>
              <a:grpSpLocks/>
            </p:cNvGrpSpPr>
            <p:nvPr/>
          </p:nvGrpSpPr>
          <p:grpSpPr bwMode="auto">
            <a:xfrm flipH="1">
              <a:off x="8369300" y="2362200"/>
              <a:ext cx="620713" cy="512763"/>
              <a:chOff x="-44" y="1473"/>
              <a:chExt cx="981" cy="1105"/>
            </a:xfrm>
          </p:grpSpPr>
          <p:pic>
            <p:nvPicPr>
              <p:cNvPr id="135" name="Picture 186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36" name="Freeform 187"/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5595 w 356"/>
                  <a:gd name="T3" fmla="*/ 341 h 368"/>
                  <a:gd name="T4" fmla="*/ 6638 w 356"/>
                  <a:gd name="T5" fmla="*/ 7113 h 368"/>
                  <a:gd name="T6" fmla="*/ 1463 w 356"/>
                  <a:gd name="T7" fmla="*/ 8895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pt-BR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xmlns="" val="3329143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813" grpId="0" animBg="1"/>
      <p:bldP spid="245814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9" name="Espaço Reservado para Rodapé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/>
              <a:t>2: Camada de Aplicação</a:t>
            </a:r>
            <a:endParaRPr lang="pt-BR" smtClean="0">
              <a:latin typeface="Times New Roman" pitchFamily="18" charset="0"/>
            </a:endParaRPr>
          </a:p>
        </p:txBody>
      </p:sp>
      <p:sp>
        <p:nvSpPr>
          <p:cNvPr id="6150" name="Espaço Reservado para Número de Slide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0ACB7125-D64E-4CDC-8462-3F1DB8F207B1}" type="slidenum">
              <a:rPr lang="en-US" smtClean="0"/>
              <a:pPr/>
              <a:t>89</a:t>
            </a:fld>
            <a:endParaRPr lang="en-US" smtClean="0"/>
          </a:p>
        </p:txBody>
      </p:sp>
      <p:sp>
        <p:nvSpPr>
          <p:cNvPr id="6151" name="Rectangle 2"/>
          <p:cNvSpPr>
            <a:spLocks noGrp="1" noChangeArrowheads="1"/>
          </p:cNvSpPr>
          <p:nvPr>
            <p:ph type="title"/>
          </p:nvPr>
        </p:nvSpPr>
        <p:spPr>
          <a:xfrm>
            <a:off x="298450" y="228600"/>
            <a:ext cx="8520113" cy="1143000"/>
          </a:xfrm>
        </p:spPr>
        <p:txBody>
          <a:bodyPr/>
          <a:lstStyle/>
          <a:p>
            <a:r>
              <a:rPr lang="pt-BR" sz="3200" smtClean="0"/>
              <a:t>Tempo de distribuição do arquivo: P2P</a:t>
            </a:r>
          </a:p>
        </p:txBody>
      </p:sp>
      <p:sp>
        <p:nvSpPr>
          <p:cNvPr id="6152" name="Rectangle 43"/>
          <p:cNvSpPr>
            <a:spLocks noGrp="1" noChangeArrowheads="1"/>
          </p:cNvSpPr>
          <p:nvPr>
            <p:ph type="body" idx="1"/>
          </p:nvPr>
        </p:nvSpPr>
        <p:spPr>
          <a:xfrm>
            <a:off x="385762" y="1152158"/>
            <a:ext cx="4276725" cy="2217773"/>
          </a:xfrm>
        </p:spPr>
        <p:txBody>
          <a:bodyPr/>
          <a:lstStyle/>
          <a:p>
            <a:r>
              <a:rPr lang="pt-BR" sz="2000">
                <a:solidFill>
                  <a:srgbClr val="FF0000"/>
                </a:solidFill>
              </a:rPr>
              <a:t>transmissão do servidor: </a:t>
            </a:r>
            <a:r>
              <a:rPr lang="pt-BR" sz="2000" smtClean="0"/>
              <a:t>deve enviar pelo menos uma cópia: </a:t>
            </a:r>
          </a:p>
          <a:p>
            <a:pPr lvl="1"/>
            <a:r>
              <a:rPr lang="pt-BR" sz="1600" smtClean="0"/>
              <a:t>tempo para enviar uma cópia: F</a:t>
            </a:r>
            <a:r>
              <a:rPr lang="pt-BR" sz="1600" i="1" smtClean="0"/>
              <a:t>/</a:t>
            </a:r>
            <a:r>
              <a:rPr lang="pt-BR" sz="1600" i="1" err="1" smtClean="0"/>
              <a:t>u</a:t>
            </a:r>
            <a:r>
              <a:rPr lang="pt-BR" sz="1600" i="1" baseline="-25000" err="1" smtClean="0"/>
              <a:t>s</a:t>
            </a:r>
            <a:endParaRPr lang="pt-BR" sz="1600" smtClean="0"/>
          </a:p>
          <a:p>
            <a:r>
              <a:rPr lang="pt-BR" sz="2000" smtClean="0">
                <a:solidFill>
                  <a:srgbClr val="FF0000"/>
                </a:solidFill>
              </a:rPr>
              <a:t>cliente:</a:t>
            </a:r>
            <a:r>
              <a:rPr lang="pt-BR" sz="2000" smtClean="0"/>
              <a:t> cada cliente deve baixar uma cópia do arquivo</a:t>
            </a:r>
          </a:p>
          <a:p>
            <a:pPr lvl="1"/>
            <a:r>
              <a:rPr lang="pt-BR" sz="1600"/>
              <a:t> Tempo de </a:t>
            </a:r>
            <a:r>
              <a:rPr lang="pt-BR" sz="1600" i="1"/>
              <a:t>download</a:t>
            </a:r>
            <a:r>
              <a:rPr lang="pt-BR" sz="1600"/>
              <a:t> para usuário com menor taxa: </a:t>
            </a:r>
            <a:r>
              <a:rPr lang="pt-BR" sz="1600" smtClean="0"/>
              <a:t>F/</a:t>
            </a:r>
            <a:r>
              <a:rPr lang="pt-BR" sz="1600" err="1" smtClean="0"/>
              <a:t>d</a:t>
            </a:r>
            <a:r>
              <a:rPr lang="pt-BR" sz="1600" baseline="-25000" err="1" smtClean="0"/>
              <a:t>min</a:t>
            </a:r>
            <a:endParaRPr lang="pt-BR" sz="1600" i="1" smtClean="0"/>
          </a:p>
        </p:txBody>
      </p:sp>
      <p:grpSp>
        <p:nvGrpSpPr>
          <p:cNvPr id="50" name="Grupo 49"/>
          <p:cNvGrpSpPr/>
          <p:nvPr/>
        </p:nvGrpSpPr>
        <p:grpSpPr>
          <a:xfrm>
            <a:off x="4471988" y="1284288"/>
            <a:ext cx="4518025" cy="2036762"/>
            <a:chOff x="4471988" y="1284288"/>
            <a:chExt cx="4518025" cy="2036762"/>
          </a:xfrm>
        </p:grpSpPr>
        <p:sp>
          <p:nvSpPr>
            <p:cNvPr id="51" name="Freeform 4"/>
            <p:cNvSpPr>
              <a:spLocks/>
            </p:cNvSpPr>
            <p:nvPr/>
          </p:nvSpPr>
          <p:spPr bwMode="auto">
            <a:xfrm>
              <a:off x="5600700" y="2111375"/>
              <a:ext cx="2136775" cy="1209675"/>
            </a:xfrm>
            <a:custGeom>
              <a:avLst/>
              <a:gdLst>
                <a:gd name="T0" fmla="*/ 2147483647 w 1292"/>
                <a:gd name="T1" fmla="*/ 2147483647 h 1255"/>
                <a:gd name="T2" fmla="*/ 2147483647 w 1292"/>
                <a:gd name="T3" fmla="*/ 2147483647 h 1255"/>
                <a:gd name="T4" fmla="*/ 2147483647 w 1292"/>
                <a:gd name="T5" fmla="*/ 2147483647 h 1255"/>
                <a:gd name="T6" fmla="*/ 2147483647 w 1292"/>
                <a:gd name="T7" fmla="*/ 2147483647 h 1255"/>
                <a:gd name="T8" fmla="*/ 2147483647 w 1292"/>
                <a:gd name="T9" fmla="*/ 2147483647 h 1255"/>
                <a:gd name="T10" fmla="*/ 2147483647 w 1292"/>
                <a:gd name="T11" fmla="*/ 2147483647 h 1255"/>
                <a:gd name="T12" fmla="*/ 2147483647 w 1292"/>
                <a:gd name="T13" fmla="*/ 2147483647 h 1255"/>
                <a:gd name="T14" fmla="*/ 2147483647 w 1292"/>
                <a:gd name="T15" fmla="*/ 2147483647 h 1255"/>
                <a:gd name="T16" fmla="*/ 2147483647 w 1292"/>
                <a:gd name="T17" fmla="*/ 2147483647 h 1255"/>
                <a:gd name="T18" fmla="*/ 2147483647 w 1292"/>
                <a:gd name="T19" fmla="*/ 2147483647 h 1255"/>
                <a:gd name="T20" fmla="*/ 2147483647 w 1292"/>
                <a:gd name="T21" fmla="*/ 2147483647 h 1255"/>
                <a:gd name="T22" fmla="*/ 2147483647 w 1292"/>
                <a:gd name="T23" fmla="*/ 2147483647 h 125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292"/>
                <a:gd name="T37" fmla="*/ 0 h 1255"/>
                <a:gd name="T38" fmla="*/ 1292 w 1292"/>
                <a:gd name="T39" fmla="*/ 1255 h 1255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292" h="1255">
                  <a:moveTo>
                    <a:pt x="239" y="7"/>
                  </a:moveTo>
                  <a:cubicBezTo>
                    <a:pt x="120" y="14"/>
                    <a:pt x="70" y="71"/>
                    <a:pt x="35" y="157"/>
                  </a:cubicBezTo>
                  <a:cubicBezTo>
                    <a:pt x="0" y="243"/>
                    <a:pt x="26" y="411"/>
                    <a:pt x="29" y="523"/>
                  </a:cubicBezTo>
                  <a:cubicBezTo>
                    <a:pt x="32" y="635"/>
                    <a:pt x="17" y="771"/>
                    <a:pt x="53" y="829"/>
                  </a:cubicBezTo>
                  <a:cubicBezTo>
                    <a:pt x="89" y="887"/>
                    <a:pt x="146" y="821"/>
                    <a:pt x="245" y="871"/>
                  </a:cubicBezTo>
                  <a:cubicBezTo>
                    <a:pt x="344" y="921"/>
                    <a:pt x="522" y="1068"/>
                    <a:pt x="647" y="1129"/>
                  </a:cubicBezTo>
                  <a:cubicBezTo>
                    <a:pt x="772" y="1190"/>
                    <a:pt x="903" y="1255"/>
                    <a:pt x="995" y="1237"/>
                  </a:cubicBezTo>
                  <a:cubicBezTo>
                    <a:pt x="1087" y="1219"/>
                    <a:pt x="1153" y="1153"/>
                    <a:pt x="1199" y="1021"/>
                  </a:cubicBezTo>
                  <a:cubicBezTo>
                    <a:pt x="1245" y="889"/>
                    <a:pt x="1270" y="580"/>
                    <a:pt x="1271" y="445"/>
                  </a:cubicBezTo>
                  <a:cubicBezTo>
                    <a:pt x="1272" y="310"/>
                    <a:pt x="1292" y="266"/>
                    <a:pt x="1205" y="211"/>
                  </a:cubicBezTo>
                  <a:cubicBezTo>
                    <a:pt x="1118" y="156"/>
                    <a:pt x="908" y="150"/>
                    <a:pt x="749" y="115"/>
                  </a:cubicBezTo>
                  <a:cubicBezTo>
                    <a:pt x="590" y="80"/>
                    <a:pt x="358" y="0"/>
                    <a:pt x="239" y="7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52" name="Line 14"/>
            <p:cNvSpPr>
              <a:spLocks noChangeShapeType="1"/>
            </p:cNvSpPr>
            <p:nvPr/>
          </p:nvSpPr>
          <p:spPr bwMode="auto">
            <a:xfrm>
              <a:off x="5338763" y="2085975"/>
              <a:ext cx="455612" cy="2143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53" name="Text Box 15"/>
            <p:cNvSpPr txBox="1">
              <a:spLocks noChangeArrowheads="1"/>
            </p:cNvSpPr>
            <p:nvPr/>
          </p:nvSpPr>
          <p:spPr bwMode="auto">
            <a:xfrm>
              <a:off x="5364163" y="1763713"/>
              <a:ext cx="366712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sz="1600" i="1"/>
                <a:t>u</a:t>
              </a:r>
              <a:r>
                <a:rPr lang="en-US" sz="1600" i="1" baseline="-25000"/>
                <a:t>s</a:t>
              </a:r>
            </a:p>
          </p:txBody>
        </p:sp>
        <p:sp>
          <p:nvSpPr>
            <p:cNvPr id="54" name="Line 39"/>
            <p:cNvSpPr>
              <a:spLocks noChangeShapeType="1"/>
            </p:cNvSpPr>
            <p:nvPr/>
          </p:nvSpPr>
          <p:spPr bwMode="auto">
            <a:xfrm>
              <a:off x="5089525" y="2713038"/>
              <a:ext cx="57467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55" name="Line 40"/>
            <p:cNvSpPr>
              <a:spLocks noChangeShapeType="1"/>
            </p:cNvSpPr>
            <p:nvPr/>
          </p:nvSpPr>
          <p:spPr bwMode="auto">
            <a:xfrm flipH="1">
              <a:off x="5119688" y="2814638"/>
              <a:ext cx="56673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56" name="Text Box 44"/>
            <p:cNvSpPr txBox="1">
              <a:spLocks noChangeArrowheads="1"/>
            </p:cNvSpPr>
            <p:nvPr/>
          </p:nvSpPr>
          <p:spPr bwMode="auto">
            <a:xfrm>
              <a:off x="6183313" y="2460625"/>
              <a:ext cx="895350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sz="1600">
                  <a:solidFill>
                    <a:schemeClr val="bg1"/>
                  </a:solidFill>
                </a:rPr>
                <a:t>network</a:t>
              </a:r>
            </a:p>
          </p:txBody>
        </p:sp>
        <p:sp>
          <p:nvSpPr>
            <p:cNvPr id="57" name="AutoShape 327"/>
            <p:cNvSpPr>
              <a:spLocks noChangeArrowheads="1"/>
            </p:cNvSpPr>
            <p:nvPr/>
          </p:nvSpPr>
          <p:spPr bwMode="auto">
            <a:xfrm>
              <a:off x="4740275" y="1562100"/>
              <a:ext cx="334963" cy="401638"/>
            </a:xfrm>
            <a:prstGeom prst="can">
              <a:avLst>
                <a:gd name="adj" fmla="val 24242"/>
              </a:avLst>
            </a:pr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pt-BR" sz="800">
                <a:cs typeface="Arial" pitchFamily="34" charset="0"/>
              </a:endParaRPr>
            </a:p>
          </p:txBody>
        </p:sp>
        <p:sp>
          <p:nvSpPr>
            <p:cNvPr id="58" name="Line 22"/>
            <p:cNvSpPr>
              <a:spLocks noChangeShapeType="1"/>
            </p:cNvSpPr>
            <p:nvPr/>
          </p:nvSpPr>
          <p:spPr bwMode="auto">
            <a:xfrm flipV="1">
              <a:off x="7000875" y="1819275"/>
              <a:ext cx="180975" cy="5302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59" name="Line 23"/>
            <p:cNvSpPr>
              <a:spLocks noChangeShapeType="1"/>
            </p:cNvSpPr>
            <p:nvPr/>
          </p:nvSpPr>
          <p:spPr bwMode="auto">
            <a:xfrm flipH="1">
              <a:off x="7078663" y="1825625"/>
              <a:ext cx="187325" cy="5349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60" name="Line 22"/>
            <p:cNvSpPr>
              <a:spLocks noChangeShapeType="1"/>
            </p:cNvSpPr>
            <p:nvPr/>
          </p:nvSpPr>
          <p:spPr bwMode="auto">
            <a:xfrm flipV="1">
              <a:off x="6416675" y="1736725"/>
              <a:ext cx="179388" cy="5302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61" name="Line 23"/>
            <p:cNvSpPr>
              <a:spLocks noChangeShapeType="1"/>
            </p:cNvSpPr>
            <p:nvPr/>
          </p:nvSpPr>
          <p:spPr bwMode="auto">
            <a:xfrm flipH="1">
              <a:off x="6492875" y="1743075"/>
              <a:ext cx="185738" cy="5349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62" name="Line 138"/>
            <p:cNvSpPr>
              <a:spLocks noChangeShapeType="1"/>
            </p:cNvSpPr>
            <p:nvPr/>
          </p:nvSpPr>
          <p:spPr bwMode="auto">
            <a:xfrm>
              <a:off x="7723188" y="2579688"/>
              <a:ext cx="658812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63" name="Line 139"/>
            <p:cNvSpPr>
              <a:spLocks noChangeShapeType="1"/>
            </p:cNvSpPr>
            <p:nvPr/>
          </p:nvSpPr>
          <p:spPr bwMode="auto">
            <a:xfrm>
              <a:off x="7726363" y="2682875"/>
              <a:ext cx="66040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64" name="Text Box 41"/>
            <p:cNvSpPr txBox="1">
              <a:spLocks noChangeArrowheads="1"/>
            </p:cNvSpPr>
            <p:nvPr/>
          </p:nvSpPr>
          <p:spPr bwMode="auto">
            <a:xfrm>
              <a:off x="7813675" y="2146300"/>
              <a:ext cx="450850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sz="1600" i="1"/>
                <a:t>d</a:t>
              </a:r>
              <a:r>
                <a:rPr lang="en-US" sz="1600" i="1" baseline="-25000"/>
                <a:t>i</a:t>
              </a:r>
            </a:p>
          </p:txBody>
        </p:sp>
        <p:sp>
          <p:nvSpPr>
            <p:cNvPr id="65" name="Text Box 41"/>
            <p:cNvSpPr txBox="1">
              <a:spLocks noChangeArrowheads="1"/>
            </p:cNvSpPr>
            <p:nvPr/>
          </p:nvSpPr>
          <p:spPr bwMode="auto">
            <a:xfrm>
              <a:off x="7829550" y="2663825"/>
              <a:ext cx="506413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sz="1600" i="1"/>
                <a:t>u</a:t>
              </a:r>
              <a:r>
                <a:rPr lang="en-US" sz="1600" i="1" baseline="-25000"/>
                <a:t>i</a:t>
              </a:r>
            </a:p>
          </p:txBody>
        </p:sp>
        <p:sp>
          <p:nvSpPr>
            <p:cNvPr id="66" name="Text Box 47"/>
            <p:cNvSpPr txBox="1">
              <a:spLocks noChangeArrowheads="1"/>
            </p:cNvSpPr>
            <p:nvPr/>
          </p:nvSpPr>
          <p:spPr bwMode="auto">
            <a:xfrm>
              <a:off x="4498975" y="1616075"/>
              <a:ext cx="790575" cy="303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sz="1400" i="1"/>
                <a:t>F</a:t>
              </a:r>
              <a:endParaRPr lang="en-US" sz="1400" i="1" baseline="-25000"/>
            </a:p>
          </p:txBody>
        </p:sp>
        <p:grpSp>
          <p:nvGrpSpPr>
            <p:cNvPr id="67" name="Group 143"/>
            <p:cNvGrpSpPr>
              <a:grpSpLocks/>
            </p:cNvGrpSpPr>
            <p:nvPr/>
          </p:nvGrpSpPr>
          <p:grpSpPr bwMode="auto">
            <a:xfrm>
              <a:off x="5114925" y="1690688"/>
              <a:ext cx="292100" cy="517525"/>
              <a:chOff x="4140" y="429"/>
              <a:chExt cx="1425" cy="2396"/>
            </a:xfrm>
          </p:grpSpPr>
          <p:sp>
            <p:nvSpPr>
              <p:cNvPr id="80" name="Freeform 144"/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7 w 354"/>
                  <a:gd name="T1" fmla="*/ 0 h 2742"/>
                  <a:gd name="T2" fmla="*/ 38 w 354"/>
                  <a:gd name="T3" fmla="*/ 55 h 2742"/>
                  <a:gd name="T4" fmla="*/ 37 w 354"/>
                  <a:gd name="T5" fmla="*/ 425 h 2742"/>
                  <a:gd name="T6" fmla="*/ 0 w 354"/>
                  <a:gd name="T7" fmla="*/ 445 h 2742"/>
                  <a:gd name="T8" fmla="*/ 7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1" name="Rectangle 145"/>
              <p:cNvSpPr>
                <a:spLocks noChangeArrowheads="1"/>
              </p:cNvSpPr>
              <p:nvPr/>
            </p:nvSpPr>
            <p:spPr bwMode="auto">
              <a:xfrm>
                <a:off x="4210" y="429"/>
                <a:ext cx="1046" cy="2286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82" name="Freeform 146"/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23 w 211"/>
                  <a:gd name="T3" fmla="*/ 36 h 2537"/>
                  <a:gd name="T4" fmla="*/ 2 w 211"/>
                  <a:gd name="T5" fmla="*/ 405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3" name="Freeform 147"/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36 w 328"/>
                  <a:gd name="T3" fmla="*/ 21 h 226"/>
                  <a:gd name="T4" fmla="*/ 36 w 328"/>
                  <a:gd name="T5" fmla="*/ 38 h 226"/>
                  <a:gd name="T6" fmla="*/ 0 w 328"/>
                  <a:gd name="T7" fmla="*/ 16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4" name="Rectangle 148"/>
              <p:cNvSpPr>
                <a:spLocks noChangeArrowheads="1"/>
              </p:cNvSpPr>
              <p:nvPr/>
            </p:nvSpPr>
            <p:spPr bwMode="auto">
              <a:xfrm>
                <a:off x="4210" y="694"/>
                <a:ext cx="596" cy="44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grpSp>
            <p:nvGrpSpPr>
              <p:cNvPr id="85" name="Group 149"/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110" name="AutoShape 150"/>
                <p:cNvSpPr>
                  <a:spLocks noChangeArrowheads="1"/>
                </p:cNvSpPr>
                <p:nvPr/>
              </p:nvSpPr>
              <p:spPr bwMode="auto">
                <a:xfrm>
                  <a:off x="618" y="2571"/>
                  <a:ext cx="725" cy="13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pt-BR"/>
                </a:p>
              </p:txBody>
            </p:sp>
            <p:sp>
              <p:nvSpPr>
                <p:cNvPr id="111" name="AutoShape 151"/>
                <p:cNvSpPr>
                  <a:spLocks noChangeArrowheads="1"/>
                </p:cNvSpPr>
                <p:nvPr/>
              </p:nvSpPr>
              <p:spPr bwMode="auto">
                <a:xfrm>
                  <a:off x="637" y="2585"/>
                  <a:ext cx="686" cy="106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pt-BR"/>
                </a:p>
              </p:txBody>
            </p:sp>
          </p:grpSp>
          <p:sp>
            <p:nvSpPr>
              <p:cNvPr id="86" name="Rectangle 152"/>
              <p:cNvSpPr>
                <a:spLocks noChangeArrowheads="1"/>
              </p:cNvSpPr>
              <p:nvPr/>
            </p:nvSpPr>
            <p:spPr bwMode="auto">
              <a:xfrm>
                <a:off x="4225" y="1017"/>
                <a:ext cx="596" cy="51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grpSp>
            <p:nvGrpSpPr>
              <p:cNvPr id="87" name="Group 153"/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108" name="AutoShape 154"/>
                <p:cNvSpPr>
                  <a:spLocks noChangeArrowheads="1"/>
                </p:cNvSpPr>
                <p:nvPr/>
              </p:nvSpPr>
              <p:spPr bwMode="auto">
                <a:xfrm>
                  <a:off x="610" y="2569"/>
                  <a:ext cx="725" cy="13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pt-BR"/>
                </a:p>
              </p:txBody>
            </p:sp>
            <p:sp>
              <p:nvSpPr>
                <p:cNvPr id="109" name="AutoShape 155"/>
                <p:cNvSpPr>
                  <a:spLocks noChangeArrowheads="1"/>
                </p:cNvSpPr>
                <p:nvPr/>
              </p:nvSpPr>
              <p:spPr bwMode="auto">
                <a:xfrm>
                  <a:off x="630" y="2584"/>
                  <a:ext cx="686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pt-BR"/>
                </a:p>
              </p:txBody>
            </p:sp>
          </p:grpSp>
          <p:sp>
            <p:nvSpPr>
              <p:cNvPr id="88" name="Rectangle 156"/>
              <p:cNvSpPr>
                <a:spLocks noChangeArrowheads="1"/>
              </p:cNvSpPr>
              <p:nvPr/>
            </p:nvSpPr>
            <p:spPr bwMode="auto">
              <a:xfrm>
                <a:off x="4217" y="1355"/>
                <a:ext cx="596" cy="51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89" name="Rectangle 157"/>
              <p:cNvSpPr>
                <a:spLocks noChangeArrowheads="1"/>
              </p:cNvSpPr>
              <p:nvPr/>
            </p:nvSpPr>
            <p:spPr bwMode="auto">
              <a:xfrm>
                <a:off x="4225" y="1656"/>
                <a:ext cx="596" cy="44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grpSp>
            <p:nvGrpSpPr>
              <p:cNvPr id="90" name="Group 158"/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106" name="AutoShape 159"/>
                <p:cNvSpPr>
                  <a:spLocks noChangeArrowheads="1"/>
                </p:cNvSpPr>
                <p:nvPr/>
              </p:nvSpPr>
              <p:spPr bwMode="auto">
                <a:xfrm>
                  <a:off x="616" y="2568"/>
                  <a:ext cx="724" cy="14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pt-BR"/>
                </a:p>
              </p:txBody>
            </p:sp>
            <p:sp>
              <p:nvSpPr>
                <p:cNvPr id="107" name="AutoShape 160"/>
                <p:cNvSpPr>
                  <a:spLocks noChangeArrowheads="1"/>
                </p:cNvSpPr>
                <p:nvPr/>
              </p:nvSpPr>
              <p:spPr bwMode="auto">
                <a:xfrm>
                  <a:off x="635" y="2582"/>
                  <a:ext cx="685" cy="108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pt-BR"/>
                </a:p>
              </p:txBody>
            </p:sp>
          </p:grpSp>
          <p:sp>
            <p:nvSpPr>
              <p:cNvPr id="91" name="Freeform 161"/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36 w 328"/>
                  <a:gd name="T3" fmla="*/ 20 h 226"/>
                  <a:gd name="T4" fmla="*/ 36 w 328"/>
                  <a:gd name="T5" fmla="*/ 36 h 226"/>
                  <a:gd name="T6" fmla="*/ 0 w 328"/>
                  <a:gd name="T7" fmla="*/ 15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grpSp>
            <p:nvGrpSpPr>
              <p:cNvPr id="92" name="Group 162"/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104" name="AutoShape 163"/>
                <p:cNvSpPr>
                  <a:spLocks noChangeArrowheads="1"/>
                </p:cNvSpPr>
                <p:nvPr/>
              </p:nvSpPr>
              <p:spPr bwMode="auto">
                <a:xfrm>
                  <a:off x="611" y="2567"/>
                  <a:ext cx="724" cy="14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pt-BR"/>
                </a:p>
              </p:txBody>
            </p:sp>
            <p:sp>
              <p:nvSpPr>
                <p:cNvPr id="105" name="AutoShape 164"/>
                <p:cNvSpPr>
                  <a:spLocks noChangeArrowheads="1"/>
                </p:cNvSpPr>
                <p:nvPr/>
              </p:nvSpPr>
              <p:spPr bwMode="auto">
                <a:xfrm>
                  <a:off x="630" y="2581"/>
                  <a:ext cx="685" cy="110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pt-BR"/>
                </a:p>
              </p:txBody>
            </p:sp>
          </p:grpSp>
          <p:sp>
            <p:nvSpPr>
              <p:cNvPr id="93" name="Rectangle 165"/>
              <p:cNvSpPr>
                <a:spLocks noChangeArrowheads="1"/>
              </p:cNvSpPr>
              <p:nvPr/>
            </p:nvSpPr>
            <p:spPr bwMode="auto">
              <a:xfrm>
                <a:off x="5247" y="429"/>
                <a:ext cx="70" cy="2286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94" name="Freeform 166"/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32 w 296"/>
                  <a:gd name="T3" fmla="*/ 22 h 256"/>
                  <a:gd name="T4" fmla="*/ 32 w 296"/>
                  <a:gd name="T5" fmla="*/ 41 h 256"/>
                  <a:gd name="T6" fmla="*/ 0 w 296"/>
                  <a:gd name="T7" fmla="*/ 15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95" name="Freeform 167"/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34 w 304"/>
                  <a:gd name="T3" fmla="*/ 27 h 288"/>
                  <a:gd name="T4" fmla="*/ 31 w 304"/>
                  <a:gd name="T5" fmla="*/ 47 h 288"/>
                  <a:gd name="T6" fmla="*/ 2 w 304"/>
                  <a:gd name="T7" fmla="*/ 20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96" name="Oval 168"/>
              <p:cNvSpPr>
                <a:spLocks noChangeArrowheads="1"/>
              </p:cNvSpPr>
              <p:nvPr/>
            </p:nvSpPr>
            <p:spPr bwMode="auto">
              <a:xfrm>
                <a:off x="5519" y="2612"/>
                <a:ext cx="46" cy="96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97" name="Freeform 169"/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18 h 240"/>
                  <a:gd name="T2" fmla="*/ 2 w 306"/>
                  <a:gd name="T3" fmla="*/ 40 h 240"/>
                  <a:gd name="T4" fmla="*/ 34 w 306"/>
                  <a:gd name="T5" fmla="*/ 18 h 240"/>
                  <a:gd name="T6" fmla="*/ 32 w 306"/>
                  <a:gd name="T7" fmla="*/ 0 h 240"/>
                  <a:gd name="T8" fmla="*/ 0 w 306"/>
                  <a:gd name="T9" fmla="*/ 18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98" name="AutoShape 170"/>
              <p:cNvSpPr>
                <a:spLocks noChangeArrowheads="1"/>
              </p:cNvSpPr>
              <p:nvPr/>
            </p:nvSpPr>
            <p:spPr bwMode="auto">
              <a:xfrm>
                <a:off x="4140" y="2678"/>
                <a:ext cx="1200" cy="147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99" name="AutoShape 171"/>
              <p:cNvSpPr>
                <a:spLocks noChangeArrowheads="1"/>
              </p:cNvSpPr>
              <p:nvPr/>
            </p:nvSpPr>
            <p:spPr bwMode="auto">
              <a:xfrm>
                <a:off x="4210" y="2707"/>
                <a:ext cx="1069" cy="8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100" name="Oval 172"/>
              <p:cNvSpPr>
                <a:spLocks noChangeArrowheads="1"/>
              </p:cNvSpPr>
              <p:nvPr/>
            </p:nvSpPr>
            <p:spPr bwMode="auto">
              <a:xfrm>
                <a:off x="4310" y="2384"/>
                <a:ext cx="155" cy="140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101" name="Oval 173"/>
              <p:cNvSpPr>
                <a:spLocks noChangeArrowheads="1"/>
              </p:cNvSpPr>
              <p:nvPr/>
            </p:nvSpPr>
            <p:spPr bwMode="auto">
              <a:xfrm>
                <a:off x="4489" y="2384"/>
                <a:ext cx="155" cy="14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pt-BR" sz="1800">
                  <a:solidFill>
                    <a:srgbClr val="FF0000"/>
                  </a:solidFill>
                  <a:cs typeface="Arial" pitchFamily="34" charset="0"/>
                </a:endParaRPr>
              </a:p>
            </p:txBody>
          </p:sp>
          <p:sp>
            <p:nvSpPr>
              <p:cNvPr id="102" name="Oval 174"/>
              <p:cNvSpPr>
                <a:spLocks noChangeArrowheads="1"/>
              </p:cNvSpPr>
              <p:nvPr/>
            </p:nvSpPr>
            <p:spPr bwMode="auto">
              <a:xfrm>
                <a:off x="4659" y="2384"/>
                <a:ext cx="163" cy="140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103" name="Rectangle 175"/>
              <p:cNvSpPr>
                <a:spLocks noChangeArrowheads="1"/>
              </p:cNvSpPr>
              <p:nvPr/>
            </p:nvSpPr>
            <p:spPr bwMode="auto">
              <a:xfrm>
                <a:off x="5062" y="1833"/>
                <a:ext cx="85" cy="764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</p:grpSp>
        <p:grpSp>
          <p:nvGrpSpPr>
            <p:cNvPr id="68" name="Group 176"/>
            <p:cNvGrpSpPr>
              <a:grpSpLocks/>
            </p:cNvGrpSpPr>
            <p:nvPr/>
          </p:nvGrpSpPr>
          <p:grpSpPr bwMode="auto">
            <a:xfrm>
              <a:off x="4471988" y="2492375"/>
              <a:ext cx="620712" cy="512763"/>
              <a:chOff x="-44" y="1473"/>
              <a:chExt cx="981" cy="1105"/>
            </a:xfrm>
          </p:grpSpPr>
          <p:pic>
            <p:nvPicPr>
              <p:cNvPr id="78" name="Picture 177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9" name="Freeform 178"/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5595 w 356"/>
                  <a:gd name="T3" fmla="*/ 341 h 368"/>
                  <a:gd name="T4" fmla="*/ 6638 w 356"/>
                  <a:gd name="T5" fmla="*/ 7113 h 368"/>
                  <a:gd name="T6" fmla="*/ 1463 w 356"/>
                  <a:gd name="T7" fmla="*/ 8895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pt-BR"/>
              </a:p>
            </p:txBody>
          </p:sp>
        </p:grpSp>
        <p:grpSp>
          <p:nvGrpSpPr>
            <p:cNvPr id="69" name="Group 179"/>
            <p:cNvGrpSpPr>
              <a:grpSpLocks/>
            </p:cNvGrpSpPr>
            <p:nvPr/>
          </p:nvGrpSpPr>
          <p:grpSpPr bwMode="auto">
            <a:xfrm>
              <a:off x="6300788" y="1284288"/>
              <a:ext cx="620712" cy="512762"/>
              <a:chOff x="-44" y="1473"/>
              <a:chExt cx="981" cy="1105"/>
            </a:xfrm>
          </p:grpSpPr>
          <p:pic>
            <p:nvPicPr>
              <p:cNvPr id="76" name="Picture 180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7" name="Freeform 181"/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5595 w 356"/>
                  <a:gd name="T3" fmla="*/ 341 h 368"/>
                  <a:gd name="T4" fmla="*/ 6638 w 356"/>
                  <a:gd name="T5" fmla="*/ 7113 h 368"/>
                  <a:gd name="T6" fmla="*/ 1463 w 356"/>
                  <a:gd name="T7" fmla="*/ 8895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pt-BR"/>
              </a:p>
            </p:txBody>
          </p:sp>
        </p:grpSp>
        <p:grpSp>
          <p:nvGrpSpPr>
            <p:cNvPr id="70" name="Group 182"/>
            <p:cNvGrpSpPr>
              <a:grpSpLocks/>
            </p:cNvGrpSpPr>
            <p:nvPr/>
          </p:nvGrpSpPr>
          <p:grpSpPr bwMode="auto">
            <a:xfrm>
              <a:off x="6910388" y="1360488"/>
              <a:ext cx="620712" cy="512762"/>
              <a:chOff x="-44" y="1473"/>
              <a:chExt cx="981" cy="1105"/>
            </a:xfrm>
          </p:grpSpPr>
          <p:pic>
            <p:nvPicPr>
              <p:cNvPr id="74" name="Picture 183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5" name="Freeform 184"/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5595 w 356"/>
                  <a:gd name="T3" fmla="*/ 341 h 368"/>
                  <a:gd name="T4" fmla="*/ 6638 w 356"/>
                  <a:gd name="T5" fmla="*/ 7113 h 368"/>
                  <a:gd name="T6" fmla="*/ 1463 w 356"/>
                  <a:gd name="T7" fmla="*/ 8895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pt-BR"/>
              </a:p>
            </p:txBody>
          </p:sp>
        </p:grpSp>
        <p:grpSp>
          <p:nvGrpSpPr>
            <p:cNvPr id="71" name="Group 185"/>
            <p:cNvGrpSpPr>
              <a:grpSpLocks/>
            </p:cNvGrpSpPr>
            <p:nvPr/>
          </p:nvGrpSpPr>
          <p:grpSpPr bwMode="auto">
            <a:xfrm flipH="1">
              <a:off x="8369300" y="2362200"/>
              <a:ext cx="620713" cy="512763"/>
              <a:chOff x="-44" y="1473"/>
              <a:chExt cx="981" cy="1105"/>
            </a:xfrm>
          </p:grpSpPr>
          <p:pic>
            <p:nvPicPr>
              <p:cNvPr id="72" name="Picture 186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3" name="Freeform 187"/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5595 w 356"/>
                  <a:gd name="T3" fmla="*/ 341 h 368"/>
                  <a:gd name="T4" fmla="*/ 6638 w 356"/>
                  <a:gd name="T5" fmla="*/ 7113 h 368"/>
                  <a:gd name="T6" fmla="*/ 1463 w 356"/>
                  <a:gd name="T7" fmla="*/ 8895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pt-BR"/>
              </a:p>
            </p:txBody>
          </p:sp>
        </p:grpSp>
      </p:grpSp>
      <p:sp>
        <p:nvSpPr>
          <p:cNvPr id="113" name="Rectangle 43"/>
          <p:cNvSpPr txBox="1">
            <a:spLocks noChangeArrowheads="1"/>
          </p:cNvSpPr>
          <p:nvPr/>
        </p:nvSpPr>
        <p:spPr bwMode="auto">
          <a:xfrm>
            <a:off x="373778" y="3307989"/>
            <a:ext cx="7890747" cy="8941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0"/>
              <a:buChar char="r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ZapfDingbats" pitchFamily="82" charset="0"/>
              <a:buChar char="m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sz="2000" smtClean="0">
                <a:solidFill>
                  <a:srgbClr val="FF0000"/>
                </a:solidFill>
              </a:rPr>
              <a:t>clientes:</a:t>
            </a:r>
            <a:r>
              <a:rPr lang="pt-BR" sz="2000" smtClean="0"/>
              <a:t> no total devem baixar NF bits</a:t>
            </a:r>
          </a:p>
          <a:p>
            <a:pPr lvl="1"/>
            <a:r>
              <a:rPr lang="pt-BR" sz="1600" smtClean="0"/>
              <a:t> Taxa máxima de </a:t>
            </a:r>
            <a:r>
              <a:rPr lang="pt-BR" sz="1600" i="1" smtClean="0"/>
              <a:t>upload</a:t>
            </a:r>
            <a:r>
              <a:rPr lang="pt-BR" sz="1600" smtClean="0"/>
              <a:t> : </a:t>
            </a:r>
            <a:r>
              <a:rPr lang="en-US" sz="1600"/>
              <a:t>u</a:t>
            </a:r>
            <a:r>
              <a:rPr lang="en-US" sz="1600" baseline="-25000"/>
              <a:t>s</a:t>
            </a:r>
            <a:r>
              <a:rPr lang="en-US" sz="1600"/>
              <a:t> + </a:t>
            </a:r>
            <a:r>
              <a:rPr lang="en-US" sz="2800">
                <a:latin typeface="Symbol" pitchFamily="18" charset="2"/>
              </a:rPr>
              <a:t>S</a:t>
            </a:r>
            <a:r>
              <a:rPr lang="en-US" sz="1600"/>
              <a:t>u</a:t>
            </a:r>
            <a:r>
              <a:rPr lang="en-US" sz="1600" baseline="-25000"/>
              <a:t>i</a:t>
            </a:r>
            <a:endParaRPr lang="pt-BR" sz="1600" i="1" smtClean="0"/>
          </a:p>
        </p:txBody>
      </p:sp>
      <p:sp>
        <p:nvSpPr>
          <p:cNvPr id="114" name="Text Box 51"/>
          <p:cNvSpPr txBox="1">
            <a:spLocks noChangeArrowheads="1"/>
          </p:cNvSpPr>
          <p:nvPr/>
        </p:nvSpPr>
        <p:spPr bwMode="auto">
          <a:xfrm>
            <a:off x="387659" y="4464050"/>
            <a:ext cx="2949846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>
              <a:lnSpc>
                <a:spcPct val="80000"/>
              </a:lnSpc>
            </a:pPr>
            <a:r>
              <a:rPr lang="en-US" i="1" smtClean="0"/>
              <a:t>tempo  </a:t>
            </a:r>
            <a:r>
              <a:rPr lang="en-US" i="1" err="1" smtClean="0"/>
              <a:t>para</a:t>
            </a:r>
            <a:r>
              <a:rPr lang="en-US" i="1" smtClean="0"/>
              <a:t> </a:t>
            </a:r>
            <a:r>
              <a:rPr lang="en-US" i="1" err="1" smtClean="0"/>
              <a:t>distribuir</a:t>
            </a:r>
            <a:r>
              <a:rPr lang="en-US" i="1" smtClean="0"/>
              <a:t> </a:t>
            </a:r>
          </a:p>
          <a:p>
            <a:pPr algn="r">
              <a:lnSpc>
                <a:spcPct val="80000"/>
              </a:lnSpc>
            </a:pPr>
            <a:r>
              <a:rPr lang="en-US" i="1" smtClean="0"/>
              <a:t>F </a:t>
            </a:r>
            <a:r>
              <a:rPr lang="en-US" i="1" err="1" smtClean="0"/>
              <a:t>para</a:t>
            </a:r>
            <a:r>
              <a:rPr lang="en-US" i="1" smtClean="0"/>
              <a:t> N </a:t>
            </a:r>
            <a:r>
              <a:rPr lang="en-US" i="1" err="1" smtClean="0"/>
              <a:t>clientes</a:t>
            </a:r>
            <a:r>
              <a:rPr lang="en-US" i="1" smtClean="0"/>
              <a:t> </a:t>
            </a:r>
          </a:p>
          <a:p>
            <a:pPr algn="r">
              <a:lnSpc>
                <a:spcPct val="80000"/>
              </a:lnSpc>
            </a:pPr>
            <a:r>
              <a:rPr lang="en-US" i="1" err="1" smtClean="0"/>
              <a:t>usando</a:t>
            </a:r>
            <a:r>
              <a:rPr lang="en-US" i="1" smtClean="0"/>
              <a:t> </a:t>
            </a:r>
            <a:r>
              <a:rPr lang="en-US" i="1" err="1" smtClean="0"/>
              <a:t>abordagem</a:t>
            </a:r>
            <a:r>
              <a:rPr lang="en-US" i="1" smtClean="0"/>
              <a:t> P2P</a:t>
            </a:r>
            <a:endParaRPr lang="en-US" sz="2800">
              <a:latin typeface="Comic Sans MS" pitchFamily="66" charset="0"/>
            </a:endParaRPr>
          </a:p>
        </p:txBody>
      </p:sp>
      <p:sp>
        <p:nvSpPr>
          <p:cNvPr id="115" name="Rectangle 55"/>
          <p:cNvSpPr>
            <a:spLocks noChangeArrowheads="1"/>
          </p:cNvSpPr>
          <p:nvPr/>
        </p:nvSpPr>
        <p:spPr bwMode="auto">
          <a:xfrm>
            <a:off x="217488" y="4371976"/>
            <a:ext cx="8726487" cy="1066800"/>
          </a:xfrm>
          <a:prstGeom prst="rect">
            <a:avLst/>
          </a:prstGeom>
          <a:noFill/>
          <a:ln w="19050">
            <a:solidFill>
              <a:srgbClr val="CC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pt-BR" sz="2400">
              <a:latin typeface="Comic Sans MS" pitchFamily="66" charset="0"/>
            </a:endParaRPr>
          </a:p>
        </p:txBody>
      </p:sp>
      <p:sp>
        <p:nvSpPr>
          <p:cNvPr id="116" name="Text Box 31"/>
          <p:cNvSpPr txBox="1">
            <a:spLocks noChangeArrowheads="1"/>
          </p:cNvSpPr>
          <p:nvPr/>
        </p:nvSpPr>
        <p:spPr bwMode="auto">
          <a:xfrm>
            <a:off x="3294642" y="4657725"/>
            <a:ext cx="529542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sz="2800" i="1"/>
              <a:t> </a:t>
            </a:r>
            <a:r>
              <a:rPr lang="en-US" sz="2400" i="1"/>
              <a:t>D</a:t>
            </a:r>
            <a:r>
              <a:rPr lang="en-US" sz="2400" i="1" baseline="-25000"/>
              <a:t>P2P</a:t>
            </a:r>
            <a:r>
              <a:rPr lang="en-US" sz="2400" i="1"/>
              <a:t> &gt; max{F/</a:t>
            </a:r>
            <a:r>
              <a:rPr lang="en-US" sz="2400" i="1" err="1"/>
              <a:t>u</a:t>
            </a:r>
            <a:r>
              <a:rPr lang="en-US" sz="2400" i="1" baseline="-25000" err="1"/>
              <a:t>s,</a:t>
            </a:r>
            <a:r>
              <a:rPr lang="en-US" sz="2400" i="1" err="1"/>
              <a:t>,F</a:t>
            </a:r>
            <a:r>
              <a:rPr lang="en-US" sz="2400" i="1"/>
              <a:t>/</a:t>
            </a:r>
            <a:r>
              <a:rPr lang="en-US" sz="2400" i="1" err="1"/>
              <a:t>d</a:t>
            </a:r>
            <a:r>
              <a:rPr lang="en-US" sz="2400" i="1" baseline="-25000" err="1"/>
              <a:t>min</a:t>
            </a:r>
            <a:r>
              <a:rPr lang="en-US" sz="2400" i="1" baseline="-25000"/>
              <a:t>,</a:t>
            </a:r>
            <a:r>
              <a:rPr lang="en-US" sz="2400" i="1"/>
              <a:t>,NF/(</a:t>
            </a:r>
            <a:r>
              <a:rPr lang="en-US"/>
              <a:t>u</a:t>
            </a:r>
            <a:r>
              <a:rPr lang="en-US" baseline="-25000"/>
              <a:t>s</a:t>
            </a:r>
            <a:r>
              <a:rPr lang="en-US"/>
              <a:t> + </a:t>
            </a:r>
            <a:r>
              <a:rPr lang="en-US" sz="2400">
                <a:latin typeface="Symbol" pitchFamily="18" charset="2"/>
              </a:rPr>
              <a:t>S</a:t>
            </a:r>
            <a:r>
              <a:rPr lang="en-US"/>
              <a:t>u</a:t>
            </a:r>
            <a:r>
              <a:rPr lang="en-US" baseline="-25000"/>
              <a:t>i</a:t>
            </a:r>
            <a:r>
              <a:rPr lang="en-US" sz="2400"/>
              <a:t>)</a:t>
            </a:r>
            <a:r>
              <a:rPr lang="en-US" sz="2400" i="1"/>
              <a:t>}</a:t>
            </a:r>
            <a:r>
              <a:rPr lang="en-US" sz="2400" i="1">
                <a:solidFill>
                  <a:srgbClr val="CC0000"/>
                </a:solidFill>
              </a:rPr>
              <a:t> </a:t>
            </a:r>
            <a:endParaRPr lang="en-US" sz="2800" i="1">
              <a:solidFill>
                <a:srgbClr val="CC0000"/>
              </a:solidFill>
            </a:endParaRPr>
          </a:p>
        </p:txBody>
      </p:sp>
      <p:sp>
        <p:nvSpPr>
          <p:cNvPr id="117" name="Line 33"/>
          <p:cNvSpPr>
            <a:spLocks noChangeShapeType="1"/>
          </p:cNvSpPr>
          <p:nvPr/>
        </p:nvSpPr>
        <p:spPr bwMode="auto">
          <a:xfrm>
            <a:off x="3732213" y="5124450"/>
            <a:ext cx="17462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118" name="Line 53"/>
          <p:cNvSpPr>
            <a:spLocks noChangeShapeType="1"/>
          </p:cNvSpPr>
          <p:nvPr/>
        </p:nvSpPr>
        <p:spPr bwMode="auto">
          <a:xfrm flipV="1">
            <a:off x="7424135" y="5137150"/>
            <a:ext cx="573087" cy="949325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119" name="Text Box 54"/>
          <p:cNvSpPr txBox="1">
            <a:spLocks noChangeArrowheads="1"/>
          </p:cNvSpPr>
          <p:nvPr/>
        </p:nvSpPr>
        <p:spPr bwMode="auto">
          <a:xfrm>
            <a:off x="1827213" y="6069013"/>
            <a:ext cx="669125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>
              <a:lnSpc>
                <a:spcPct val="80000"/>
              </a:lnSpc>
            </a:pPr>
            <a:r>
              <a:rPr lang="en-US"/>
              <a:t>… </a:t>
            </a:r>
            <a:r>
              <a:rPr lang="en-US" err="1" smtClean="0"/>
              <a:t>assim</a:t>
            </a:r>
            <a:r>
              <a:rPr lang="en-US" smtClean="0"/>
              <a:t> </a:t>
            </a:r>
            <a:r>
              <a:rPr lang="en-US" err="1" smtClean="0"/>
              <a:t>como</a:t>
            </a:r>
            <a:r>
              <a:rPr lang="en-US" smtClean="0"/>
              <a:t> </a:t>
            </a:r>
            <a:r>
              <a:rPr lang="en-US" err="1" smtClean="0"/>
              <a:t>este</a:t>
            </a:r>
            <a:r>
              <a:rPr lang="en-US" smtClean="0"/>
              <a:t>, </a:t>
            </a:r>
            <a:r>
              <a:rPr lang="en-US" err="1" smtClean="0"/>
              <a:t>cada</a:t>
            </a:r>
            <a:r>
              <a:rPr lang="en-US" smtClean="0"/>
              <a:t> par </a:t>
            </a:r>
            <a:r>
              <a:rPr lang="en-US" err="1" smtClean="0"/>
              <a:t>traz</a:t>
            </a:r>
            <a:r>
              <a:rPr lang="en-US" smtClean="0"/>
              <a:t> </a:t>
            </a:r>
            <a:r>
              <a:rPr lang="en-US" err="1" smtClean="0"/>
              <a:t>capacidade</a:t>
            </a:r>
            <a:r>
              <a:rPr lang="en-US" smtClean="0"/>
              <a:t> de </a:t>
            </a:r>
            <a:r>
              <a:rPr lang="en-US" err="1" smtClean="0"/>
              <a:t>serviço</a:t>
            </a:r>
            <a:endParaRPr lang="en-US"/>
          </a:p>
        </p:txBody>
      </p:sp>
      <p:sp>
        <p:nvSpPr>
          <p:cNvPr id="120" name="Line 53"/>
          <p:cNvSpPr>
            <a:spLocks noChangeShapeType="1"/>
          </p:cNvSpPr>
          <p:nvPr/>
        </p:nvSpPr>
        <p:spPr bwMode="auto">
          <a:xfrm flipV="1">
            <a:off x="6365875" y="5092700"/>
            <a:ext cx="430213" cy="692150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121" name="Text Box 54"/>
          <p:cNvSpPr txBox="1">
            <a:spLocks noChangeArrowheads="1"/>
          </p:cNvSpPr>
          <p:nvPr/>
        </p:nvSpPr>
        <p:spPr bwMode="auto">
          <a:xfrm>
            <a:off x="3941763" y="5756275"/>
            <a:ext cx="348845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>
              <a:lnSpc>
                <a:spcPct val="80000"/>
              </a:lnSpc>
            </a:pPr>
            <a:r>
              <a:rPr lang="en-US" err="1" smtClean="0"/>
              <a:t>cresce</a:t>
            </a:r>
            <a:r>
              <a:rPr lang="en-US" smtClean="0"/>
              <a:t> </a:t>
            </a:r>
            <a:r>
              <a:rPr lang="en-US" err="1" smtClean="0"/>
              <a:t>linearmente</a:t>
            </a:r>
            <a:r>
              <a:rPr lang="en-US" smtClean="0"/>
              <a:t> com </a:t>
            </a:r>
            <a:r>
              <a:rPr lang="en-US" i="1" smtClean="0"/>
              <a:t>N</a:t>
            </a:r>
            <a:r>
              <a:rPr lang="en-US" smtClean="0"/>
              <a:t> </a:t>
            </a:r>
            <a:r>
              <a:rPr lang="en-US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xmlns="" val="3954839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8" grpId="0" animBg="1"/>
      <p:bldP spid="119" grpId="0"/>
      <p:bldP spid="120" grpId="0" animBg="1"/>
      <p:bldP spid="12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2: Camada de Aplicação</a:t>
            </a:r>
            <a:endParaRPr lang="pt-BR">
              <a:latin typeface="Times New Roman" pitchFamily="18" charset="0"/>
            </a:endParaRPr>
          </a:p>
        </p:txBody>
      </p:sp>
      <p:sp>
        <p:nvSpPr>
          <p:cNvPr id="36867" name="Espaço Reservado para Número de Slide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0BD459AB-C0AA-4182-BC43-88041C14591A}" type="slidenum">
              <a:rPr lang="en-US" smtClean="0"/>
              <a:pPr/>
              <a:t>9</a:t>
            </a:fld>
            <a:endParaRPr lang="en-US" smtClean="0"/>
          </a:p>
        </p:txBody>
      </p:sp>
      <p:sp>
        <p:nvSpPr>
          <p:cNvPr id="3686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Comunicação entre Processos</a:t>
            </a:r>
          </a:p>
        </p:txBody>
      </p:sp>
      <p:sp>
        <p:nvSpPr>
          <p:cNvPr id="3686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54013" y="1544638"/>
            <a:ext cx="4375150" cy="4648200"/>
          </a:xfrm>
        </p:spPr>
        <p:txBody>
          <a:bodyPr/>
          <a:lstStyle/>
          <a:p>
            <a:pPr>
              <a:buFont typeface="ZapfDingbats" pitchFamily="82" charset="0"/>
              <a:buNone/>
            </a:pPr>
            <a:r>
              <a:rPr lang="pt-BR" sz="2400" smtClean="0">
                <a:solidFill>
                  <a:srgbClr val="FF0000"/>
                </a:solidFill>
              </a:rPr>
              <a:t>Processo:</a:t>
            </a:r>
            <a:r>
              <a:rPr lang="pt-BR" sz="2400" smtClean="0"/>
              <a:t> programa que executa num sistema final</a:t>
            </a:r>
            <a:endParaRPr lang="pt-BR" sz="2000" smtClean="0"/>
          </a:p>
          <a:p>
            <a:r>
              <a:rPr lang="pt-BR" sz="2400" smtClean="0"/>
              <a:t>processos no mesmo sistema final se comunicam usando </a:t>
            </a:r>
            <a:r>
              <a:rPr lang="pt-BR" sz="2400" smtClean="0">
                <a:solidFill>
                  <a:srgbClr val="FF0000"/>
                </a:solidFill>
              </a:rPr>
              <a:t>comunicação </a:t>
            </a:r>
            <a:r>
              <a:rPr lang="pt-BR" sz="2400" err="1" smtClean="0">
                <a:solidFill>
                  <a:srgbClr val="FF0000"/>
                </a:solidFill>
              </a:rPr>
              <a:t>interprocessos</a:t>
            </a:r>
            <a:r>
              <a:rPr lang="pt-BR" sz="2400" smtClean="0">
                <a:solidFill>
                  <a:schemeClr val="accent2"/>
                </a:solidFill>
              </a:rPr>
              <a:t> </a:t>
            </a:r>
            <a:r>
              <a:rPr lang="pt-BR" sz="2400" smtClean="0"/>
              <a:t>(definida pelo sistema operacional)</a:t>
            </a:r>
          </a:p>
          <a:p>
            <a:r>
              <a:rPr lang="pt-BR" sz="2400" smtClean="0"/>
              <a:t>processos em sistemas finais distintos se comunicam trocando </a:t>
            </a:r>
            <a:r>
              <a:rPr lang="pt-BR" sz="2400" smtClean="0">
                <a:solidFill>
                  <a:srgbClr val="FF0000"/>
                </a:solidFill>
              </a:rPr>
              <a:t>mensagens </a:t>
            </a:r>
            <a:r>
              <a:rPr lang="pt-BR" sz="2400" smtClean="0"/>
              <a:t>através da rede</a:t>
            </a:r>
          </a:p>
        </p:txBody>
      </p:sp>
      <p:sp>
        <p:nvSpPr>
          <p:cNvPr id="36870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4919028" y="1477963"/>
            <a:ext cx="3810000" cy="2535237"/>
          </a:xfrm>
          <a:ln w="25400">
            <a:solidFill>
              <a:srgbClr val="FF0000"/>
            </a:solidFill>
          </a:ln>
        </p:spPr>
        <p:txBody>
          <a:bodyPr/>
          <a:lstStyle/>
          <a:p>
            <a:pPr>
              <a:buFont typeface="ZapfDingbats" pitchFamily="82" charset="0"/>
              <a:buNone/>
            </a:pPr>
            <a:r>
              <a:rPr lang="pt-BR" sz="2400" dirty="0" smtClean="0">
                <a:solidFill>
                  <a:srgbClr val="FF0000"/>
                </a:solidFill>
              </a:rPr>
              <a:t>Processo cliente:</a:t>
            </a:r>
            <a:r>
              <a:rPr lang="pt-BR" sz="2400" dirty="0" smtClean="0"/>
              <a:t> processo que inicia a comunicação</a:t>
            </a:r>
          </a:p>
          <a:p>
            <a:pPr>
              <a:buFont typeface="ZapfDingbats" pitchFamily="82" charset="0"/>
              <a:buNone/>
            </a:pPr>
            <a:r>
              <a:rPr lang="pt-BR" sz="2400" dirty="0" smtClean="0">
                <a:solidFill>
                  <a:srgbClr val="FF0000"/>
                </a:solidFill>
              </a:rPr>
              <a:t>Processo servidor:</a:t>
            </a:r>
            <a:r>
              <a:rPr lang="pt-BR" sz="2400" dirty="0" smtClean="0"/>
              <a:t> processo que espera ser contatado</a:t>
            </a:r>
          </a:p>
          <a:p>
            <a:pPr>
              <a:buFont typeface="ZapfDingbats" pitchFamily="82" charset="0"/>
              <a:buNone/>
            </a:pPr>
            <a:endParaRPr lang="pt-BR" sz="2000" dirty="0" smtClean="0"/>
          </a:p>
          <a:p>
            <a:pPr>
              <a:buFont typeface="ZapfDingbats" pitchFamily="82" charset="0"/>
              <a:buNone/>
            </a:pPr>
            <a:endParaRPr lang="pt-BR" sz="2400" dirty="0" smtClean="0"/>
          </a:p>
          <a:p>
            <a:pPr>
              <a:buFont typeface="ZapfDingbats" pitchFamily="82" charset="0"/>
              <a:buNone/>
            </a:pPr>
            <a:endParaRPr lang="pt-BR" sz="2400" dirty="0" smtClean="0"/>
          </a:p>
        </p:txBody>
      </p:sp>
      <p:sp>
        <p:nvSpPr>
          <p:cNvPr id="36871" name="Rectangle 5"/>
          <p:cNvSpPr>
            <a:spLocks noChangeArrowheads="1"/>
          </p:cNvSpPr>
          <p:nvPr/>
        </p:nvSpPr>
        <p:spPr bwMode="auto">
          <a:xfrm>
            <a:off x="4691063" y="4238625"/>
            <a:ext cx="3989387" cy="1839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0"/>
              <a:buChar char="r"/>
            </a:pPr>
            <a:r>
              <a:rPr lang="pt-BR" sz="2400" dirty="0">
                <a:latin typeface="Comic Sans MS" pitchFamily="66" charset="0"/>
              </a:rPr>
              <a:t>Nota: aplicações com arquiteturas P2P possuem processos clientes e processos servidores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Cliente-servidor x P2P: Exemplo</a:t>
            </a:r>
            <a:endParaRPr lang="pt-BR"/>
          </a:p>
        </p:txBody>
      </p:sp>
      <p:sp>
        <p:nvSpPr>
          <p:cNvPr id="7171" name="Espaço Reservado para Rodapé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/>
              <a:t>2: Camada de Aplicação</a:t>
            </a:r>
            <a:endParaRPr lang="pt-BR" smtClean="0">
              <a:latin typeface="Times New Roman" pitchFamily="18" charset="0"/>
            </a:endParaRPr>
          </a:p>
        </p:txBody>
      </p:sp>
      <p:sp>
        <p:nvSpPr>
          <p:cNvPr id="7172" name="Espaço Reservado para Número de Slide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AC60D968-133D-4B9B-8352-C9826CF517A1}" type="slidenum">
              <a:rPr lang="en-US" smtClean="0"/>
              <a:pPr/>
              <a:t>90</a:t>
            </a:fld>
            <a:endParaRPr lang="en-US" smtClean="0"/>
          </a:p>
        </p:txBody>
      </p:sp>
      <p:graphicFrame>
        <p:nvGraphicFramePr>
          <p:cNvPr id="7170" name="Object 2"/>
          <p:cNvGraphicFramePr>
            <a:graphicFrameLocks noChangeAspect="1"/>
          </p:cNvGraphicFramePr>
          <p:nvPr/>
        </p:nvGraphicFramePr>
        <p:xfrm>
          <a:off x="1431925" y="1939925"/>
          <a:ext cx="6543675" cy="4457700"/>
        </p:xfrm>
        <a:graphic>
          <a:graphicData uri="http://schemas.openxmlformats.org/presentationml/2006/ole">
            <p:oleObj spid="_x0000_s22557" name="Gráfico" r:id="rId4" imgW="7724851" imgH="5286451" progId="Excel.Sheet.8">
              <p:embed/>
            </p:oleObj>
          </a:graphicData>
        </a:graphic>
      </p:graphicFrame>
      <p:sp>
        <p:nvSpPr>
          <p:cNvPr id="7174" name="Text Box 5"/>
          <p:cNvSpPr txBox="1">
            <a:spLocks noChangeArrowheads="1"/>
          </p:cNvSpPr>
          <p:nvPr/>
        </p:nvSpPr>
        <p:spPr bwMode="auto">
          <a:xfrm>
            <a:off x="461831" y="1292225"/>
            <a:ext cx="8207696" cy="43088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342900" indent="-342900"/>
            <a:r>
              <a:rPr lang="en-US">
                <a:latin typeface="Comic Sans MS" pitchFamily="66" charset="0"/>
              </a:rPr>
              <a:t>Taxa de </a:t>
            </a:r>
            <a:r>
              <a:rPr lang="en-US" i="1">
                <a:latin typeface="Comic Sans MS" pitchFamily="66" charset="0"/>
              </a:rPr>
              <a:t>upload</a:t>
            </a:r>
            <a:r>
              <a:rPr lang="en-US">
                <a:latin typeface="Comic Sans MS" pitchFamily="66" charset="0"/>
              </a:rPr>
              <a:t> do </a:t>
            </a:r>
            <a:r>
              <a:rPr lang="en-US" err="1">
                <a:latin typeface="Comic Sans MS" pitchFamily="66" charset="0"/>
              </a:rPr>
              <a:t>cliente</a:t>
            </a:r>
            <a:r>
              <a:rPr lang="en-US">
                <a:latin typeface="Comic Sans MS" pitchFamily="66" charset="0"/>
              </a:rPr>
              <a:t>= u,  F/u = 1 </a:t>
            </a:r>
            <a:r>
              <a:rPr lang="en-US" err="1">
                <a:latin typeface="Comic Sans MS" pitchFamily="66" charset="0"/>
              </a:rPr>
              <a:t>hora</a:t>
            </a:r>
            <a:r>
              <a:rPr lang="en-US">
                <a:latin typeface="Comic Sans MS" pitchFamily="66" charset="0"/>
              </a:rPr>
              <a:t>,  u</a:t>
            </a:r>
            <a:r>
              <a:rPr lang="en-US" baseline="-25000">
                <a:latin typeface="Comic Sans MS" pitchFamily="66" charset="0"/>
              </a:rPr>
              <a:t>s</a:t>
            </a:r>
            <a:r>
              <a:rPr lang="en-US">
                <a:latin typeface="Comic Sans MS" pitchFamily="66" charset="0"/>
              </a:rPr>
              <a:t> = 10u,  </a:t>
            </a:r>
            <a:r>
              <a:rPr lang="en-US" err="1">
                <a:latin typeface="Comic Sans MS" pitchFamily="66" charset="0"/>
              </a:rPr>
              <a:t>d</a:t>
            </a:r>
            <a:r>
              <a:rPr lang="en-US" baseline="-25000" err="1">
                <a:latin typeface="Comic Sans MS" pitchFamily="66" charset="0"/>
              </a:rPr>
              <a:t>min</a:t>
            </a:r>
            <a:r>
              <a:rPr lang="en-US">
                <a:latin typeface="Comic Sans MS" pitchFamily="66" charset="0"/>
              </a:rPr>
              <a:t> ≥ u</a:t>
            </a:r>
            <a:r>
              <a:rPr lang="en-US" baseline="-25000">
                <a:latin typeface="Comic Sans MS" pitchFamily="66" charset="0"/>
              </a:rPr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xmlns="" val="1465183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3" name="Espaço Reservado para Rodapé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/>
              <a:t>2: Camada de Aplicação</a:t>
            </a:r>
            <a:endParaRPr lang="pt-BR" smtClean="0">
              <a:latin typeface="Times New Roman" pitchFamily="18" charset="0"/>
            </a:endParaRPr>
          </a:p>
        </p:txBody>
      </p:sp>
      <p:sp>
        <p:nvSpPr>
          <p:cNvPr id="8204" name="Espaço Reservado para Número de Slide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3DD17F-DD95-4186-8447-F6C60E7446B6}" type="slidenum">
              <a:rPr lang="en-US" smtClean="0"/>
              <a:pPr/>
              <a:t>91</a:t>
            </a:fld>
            <a:endParaRPr lang="en-US" smtClean="0"/>
          </a:p>
        </p:txBody>
      </p:sp>
      <p:sp>
        <p:nvSpPr>
          <p:cNvPr id="82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sz="3600" smtClean="0"/>
              <a:t>Distribuição de arquivo P2P: </a:t>
            </a:r>
            <a:r>
              <a:rPr lang="pt-BR" sz="3600" err="1" smtClean="0"/>
              <a:t>BitTorrent</a:t>
            </a:r>
            <a:r>
              <a:rPr lang="pt-BR" sz="3600" smtClean="0"/>
              <a:t> </a:t>
            </a:r>
          </a:p>
        </p:txBody>
      </p:sp>
      <p:sp>
        <p:nvSpPr>
          <p:cNvPr id="8206" name="Text Box 37"/>
          <p:cNvSpPr txBox="1">
            <a:spLocks noChangeArrowheads="1"/>
          </p:cNvSpPr>
          <p:nvPr/>
        </p:nvSpPr>
        <p:spPr bwMode="auto">
          <a:xfrm>
            <a:off x="346075" y="2367029"/>
            <a:ext cx="2744662" cy="92333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sz="1800" i="1" u="sng">
                <a:solidFill>
                  <a:srgbClr val="FF3300"/>
                </a:solidFill>
                <a:latin typeface="+mj-lt"/>
              </a:rPr>
              <a:t>tracker:</a:t>
            </a:r>
            <a:r>
              <a:rPr lang="en-US" sz="1800">
                <a:latin typeface="+mj-lt"/>
              </a:rPr>
              <a:t> </a:t>
            </a:r>
            <a:r>
              <a:rPr lang="en-US" sz="1800" err="1">
                <a:latin typeface="+mj-lt"/>
              </a:rPr>
              <a:t>registra</a:t>
            </a:r>
            <a:r>
              <a:rPr lang="en-US" sz="1800">
                <a:latin typeface="+mj-lt"/>
              </a:rPr>
              <a:t> pares </a:t>
            </a:r>
          </a:p>
          <a:p>
            <a:pPr eaLnBrk="1" hangingPunct="1"/>
            <a:r>
              <a:rPr lang="en-US" sz="1800" err="1" smtClean="0">
                <a:latin typeface="+mj-lt"/>
              </a:rPr>
              <a:t>participantes</a:t>
            </a:r>
            <a:r>
              <a:rPr lang="en-US" sz="1800" smtClean="0">
                <a:latin typeface="+mj-lt"/>
              </a:rPr>
              <a:t> </a:t>
            </a:r>
            <a:r>
              <a:rPr lang="en-US" sz="1800">
                <a:latin typeface="+mj-lt"/>
              </a:rPr>
              <a:t>de </a:t>
            </a:r>
            <a:r>
              <a:rPr lang="en-US" sz="1800" err="1">
                <a:latin typeface="+mj-lt"/>
              </a:rPr>
              <a:t>uma</a:t>
            </a:r>
            <a:r>
              <a:rPr lang="en-US" sz="1800">
                <a:latin typeface="+mj-lt"/>
              </a:rPr>
              <a:t> </a:t>
            </a:r>
            <a:endParaRPr lang="en-US" sz="1800" smtClean="0">
              <a:latin typeface="+mj-lt"/>
            </a:endParaRPr>
          </a:p>
          <a:p>
            <a:pPr eaLnBrk="1" hangingPunct="1"/>
            <a:r>
              <a:rPr lang="en-US" sz="1800" err="1" smtClean="0">
                <a:latin typeface="+mj-lt"/>
              </a:rPr>
              <a:t>torrente</a:t>
            </a:r>
            <a:endParaRPr lang="en-US" sz="1800">
              <a:latin typeface="+mj-lt"/>
            </a:endParaRPr>
          </a:p>
        </p:txBody>
      </p:sp>
      <p:sp>
        <p:nvSpPr>
          <p:cNvPr id="8207" name="Text Box 41"/>
          <p:cNvSpPr txBox="1">
            <a:spLocks noChangeArrowheads="1"/>
          </p:cNvSpPr>
          <p:nvPr/>
        </p:nvSpPr>
        <p:spPr bwMode="auto">
          <a:xfrm>
            <a:off x="5583238" y="2626126"/>
            <a:ext cx="3016232" cy="72154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>
              <a:lnSpc>
                <a:spcPct val="75000"/>
              </a:lnSpc>
            </a:pPr>
            <a:r>
              <a:rPr lang="en-US" sz="1800" i="1" u="sng" err="1">
                <a:solidFill>
                  <a:srgbClr val="FF3300"/>
                </a:solidFill>
                <a:latin typeface="+mj-lt"/>
              </a:rPr>
              <a:t>torrente</a:t>
            </a:r>
            <a:r>
              <a:rPr lang="en-US" sz="1800" i="1" u="sng">
                <a:solidFill>
                  <a:srgbClr val="FF3300"/>
                </a:solidFill>
                <a:latin typeface="+mj-lt"/>
              </a:rPr>
              <a:t>:</a:t>
            </a:r>
            <a:r>
              <a:rPr lang="en-US" sz="1800">
                <a:latin typeface="+mj-lt"/>
              </a:rPr>
              <a:t> </a:t>
            </a:r>
            <a:r>
              <a:rPr lang="en-US" sz="1800" err="1">
                <a:latin typeface="+mj-lt"/>
              </a:rPr>
              <a:t>grupo</a:t>
            </a:r>
            <a:r>
              <a:rPr lang="en-US" sz="1800">
                <a:latin typeface="+mj-lt"/>
              </a:rPr>
              <a:t> de </a:t>
            </a:r>
          </a:p>
          <a:p>
            <a:pPr marL="342900" indent="-342900">
              <a:lnSpc>
                <a:spcPct val="75000"/>
              </a:lnSpc>
            </a:pPr>
            <a:r>
              <a:rPr lang="en-US" sz="1800">
                <a:latin typeface="+mj-lt"/>
              </a:rPr>
              <a:t>pares </a:t>
            </a:r>
            <a:r>
              <a:rPr lang="en-US" sz="1800" err="1">
                <a:latin typeface="+mj-lt"/>
              </a:rPr>
              <a:t>trocando</a:t>
            </a:r>
            <a:endParaRPr lang="en-US" sz="1800">
              <a:latin typeface="+mj-lt"/>
            </a:endParaRPr>
          </a:p>
          <a:p>
            <a:pPr marL="342900" indent="-342900">
              <a:lnSpc>
                <a:spcPct val="75000"/>
              </a:lnSpc>
            </a:pPr>
            <a:r>
              <a:rPr lang="en-US" sz="1800" err="1" smtClean="0">
                <a:latin typeface="+mj-lt"/>
              </a:rPr>
              <a:t>blocos</a:t>
            </a:r>
            <a:r>
              <a:rPr lang="en-US" sz="1800" smtClean="0">
                <a:latin typeface="+mj-lt"/>
              </a:rPr>
              <a:t> de </a:t>
            </a:r>
            <a:r>
              <a:rPr lang="en-US" sz="1800">
                <a:latin typeface="+mj-lt"/>
              </a:rPr>
              <a:t>um </a:t>
            </a:r>
            <a:r>
              <a:rPr lang="en-US" sz="1800" err="1">
                <a:latin typeface="+mj-lt"/>
              </a:rPr>
              <a:t>arquivo</a:t>
            </a:r>
            <a:endParaRPr lang="en-US" sz="1800">
              <a:latin typeface="+mj-lt"/>
            </a:endParaRPr>
          </a:p>
        </p:txBody>
      </p:sp>
      <p:sp>
        <p:nvSpPr>
          <p:cNvPr id="8209" name="Rectangle 43"/>
          <p:cNvSpPr>
            <a:spLocks noChangeArrowheads="1"/>
          </p:cNvSpPr>
          <p:nvPr/>
        </p:nvSpPr>
        <p:spPr bwMode="auto">
          <a:xfrm>
            <a:off x="614363" y="1412001"/>
            <a:ext cx="8057026" cy="546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buFont typeface="ZapfDingbats" pitchFamily="82" charset="0"/>
              <a:buChar char="r"/>
            </a:pPr>
            <a:r>
              <a:rPr lang="en-US" err="1" smtClean="0">
                <a:latin typeface="+mj-lt"/>
              </a:rPr>
              <a:t>arquivos</a:t>
            </a:r>
            <a:r>
              <a:rPr lang="en-US" smtClean="0">
                <a:latin typeface="+mj-lt"/>
              </a:rPr>
              <a:t> </a:t>
            </a:r>
            <a:r>
              <a:rPr lang="en-US" err="1" smtClean="0">
                <a:latin typeface="+mj-lt"/>
              </a:rPr>
              <a:t>divididos</a:t>
            </a:r>
            <a:r>
              <a:rPr lang="en-US" smtClean="0">
                <a:latin typeface="+mj-lt"/>
              </a:rPr>
              <a:t> </a:t>
            </a:r>
            <a:r>
              <a:rPr lang="en-US" err="1" smtClean="0">
                <a:latin typeface="+mj-lt"/>
              </a:rPr>
              <a:t>em</a:t>
            </a:r>
            <a:r>
              <a:rPr lang="en-US" smtClean="0">
                <a:latin typeface="+mj-lt"/>
              </a:rPr>
              <a:t> </a:t>
            </a:r>
            <a:r>
              <a:rPr lang="en-US" err="1" smtClean="0">
                <a:latin typeface="+mj-lt"/>
              </a:rPr>
              <a:t>blocos</a:t>
            </a:r>
            <a:r>
              <a:rPr lang="en-US" smtClean="0">
                <a:latin typeface="+mj-lt"/>
              </a:rPr>
              <a:t> de 256kb</a:t>
            </a:r>
          </a:p>
          <a:p>
            <a:pPr marL="342900" indent="-342900">
              <a:buFont typeface="ZapfDingbats" pitchFamily="82" charset="0"/>
              <a:buChar char="r"/>
            </a:pPr>
            <a:r>
              <a:rPr lang="en-US" smtClean="0">
                <a:latin typeface="+mj-lt"/>
              </a:rPr>
              <a:t>Pares </a:t>
            </a:r>
            <a:r>
              <a:rPr lang="en-US" err="1" smtClean="0">
                <a:latin typeface="+mj-lt"/>
              </a:rPr>
              <a:t>numa</a:t>
            </a:r>
            <a:r>
              <a:rPr lang="en-US" smtClean="0">
                <a:latin typeface="+mj-lt"/>
              </a:rPr>
              <a:t> </a:t>
            </a:r>
            <a:r>
              <a:rPr lang="en-US" err="1" smtClean="0">
                <a:latin typeface="+mj-lt"/>
              </a:rPr>
              <a:t>torrente</a:t>
            </a:r>
            <a:r>
              <a:rPr lang="en-US" smtClean="0">
                <a:latin typeface="+mj-lt"/>
              </a:rPr>
              <a:t> </a:t>
            </a:r>
            <a:r>
              <a:rPr lang="en-US" err="1" smtClean="0">
                <a:latin typeface="+mj-lt"/>
              </a:rPr>
              <a:t>enviam</a:t>
            </a:r>
            <a:r>
              <a:rPr lang="en-US" smtClean="0">
                <a:latin typeface="+mj-lt"/>
              </a:rPr>
              <a:t>/</a:t>
            </a:r>
            <a:r>
              <a:rPr lang="en-US" err="1" smtClean="0">
                <a:latin typeface="+mj-lt"/>
              </a:rPr>
              <a:t>recebem</a:t>
            </a:r>
            <a:r>
              <a:rPr lang="en-US" smtClean="0">
                <a:latin typeface="+mj-lt"/>
              </a:rPr>
              <a:t> </a:t>
            </a:r>
            <a:r>
              <a:rPr lang="en-US" err="1" smtClean="0">
                <a:latin typeface="+mj-lt"/>
              </a:rPr>
              <a:t>blocos</a:t>
            </a:r>
            <a:r>
              <a:rPr lang="en-US" smtClean="0">
                <a:latin typeface="+mj-lt"/>
              </a:rPr>
              <a:t> do </a:t>
            </a:r>
            <a:r>
              <a:rPr lang="en-US" err="1" smtClean="0">
                <a:latin typeface="+mj-lt"/>
              </a:rPr>
              <a:t>arquivo</a:t>
            </a:r>
            <a:endParaRPr lang="en-US">
              <a:latin typeface="+mj-lt"/>
            </a:endParaRPr>
          </a:p>
        </p:txBody>
      </p:sp>
      <p:sp>
        <p:nvSpPr>
          <p:cNvPr id="47" name="Line 21"/>
          <p:cNvSpPr>
            <a:spLocks noChangeShapeType="1"/>
          </p:cNvSpPr>
          <p:nvPr/>
        </p:nvSpPr>
        <p:spPr bwMode="auto">
          <a:xfrm>
            <a:off x="2401888" y="3667125"/>
            <a:ext cx="1587" cy="536575"/>
          </a:xfrm>
          <a:prstGeom prst="line">
            <a:avLst/>
          </a:prstGeom>
          <a:noFill/>
          <a:ln w="19050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48" name="Line 25"/>
          <p:cNvSpPr>
            <a:spLocks noChangeShapeType="1"/>
          </p:cNvSpPr>
          <p:nvPr/>
        </p:nvSpPr>
        <p:spPr bwMode="auto">
          <a:xfrm>
            <a:off x="3748088" y="3395663"/>
            <a:ext cx="2551112" cy="1409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49" name="Line 26"/>
          <p:cNvSpPr>
            <a:spLocks noChangeShapeType="1"/>
          </p:cNvSpPr>
          <p:nvPr/>
        </p:nvSpPr>
        <p:spPr bwMode="auto">
          <a:xfrm>
            <a:off x="3544888" y="3546475"/>
            <a:ext cx="247650" cy="1816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50" name="Line 27"/>
          <p:cNvSpPr>
            <a:spLocks noChangeShapeType="1"/>
          </p:cNvSpPr>
          <p:nvPr/>
        </p:nvSpPr>
        <p:spPr bwMode="auto">
          <a:xfrm flipH="1" flipV="1">
            <a:off x="5184775" y="3306763"/>
            <a:ext cx="1168400" cy="3063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51" name="Line 28"/>
          <p:cNvSpPr>
            <a:spLocks noChangeShapeType="1"/>
          </p:cNvSpPr>
          <p:nvPr/>
        </p:nvSpPr>
        <p:spPr bwMode="auto">
          <a:xfrm flipH="1">
            <a:off x="4368800" y="3843338"/>
            <a:ext cx="2039938" cy="19875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52" name="Line 29"/>
          <p:cNvSpPr>
            <a:spLocks noChangeShapeType="1"/>
          </p:cNvSpPr>
          <p:nvPr/>
        </p:nvSpPr>
        <p:spPr bwMode="auto">
          <a:xfrm flipH="1">
            <a:off x="4456113" y="5808663"/>
            <a:ext cx="739775" cy="1635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53" name="Line 30"/>
          <p:cNvSpPr>
            <a:spLocks noChangeShapeType="1"/>
          </p:cNvSpPr>
          <p:nvPr/>
        </p:nvSpPr>
        <p:spPr bwMode="auto">
          <a:xfrm flipH="1">
            <a:off x="3975100" y="3505200"/>
            <a:ext cx="900113" cy="1676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54" name="Line 31"/>
          <p:cNvSpPr>
            <a:spLocks noChangeShapeType="1"/>
          </p:cNvSpPr>
          <p:nvPr/>
        </p:nvSpPr>
        <p:spPr bwMode="auto">
          <a:xfrm flipV="1">
            <a:off x="4140200" y="4891088"/>
            <a:ext cx="2120900" cy="482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55" name="Line 32"/>
          <p:cNvSpPr>
            <a:spLocks noChangeShapeType="1"/>
          </p:cNvSpPr>
          <p:nvPr/>
        </p:nvSpPr>
        <p:spPr bwMode="auto">
          <a:xfrm>
            <a:off x="5140325" y="3449638"/>
            <a:ext cx="1182688" cy="12763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56" name="Line 33"/>
          <p:cNvSpPr>
            <a:spLocks noChangeShapeType="1"/>
          </p:cNvSpPr>
          <p:nvPr/>
        </p:nvSpPr>
        <p:spPr bwMode="auto">
          <a:xfrm>
            <a:off x="5583238" y="5830888"/>
            <a:ext cx="376237" cy="2174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57" name="Line 34"/>
          <p:cNvSpPr>
            <a:spLocks noChangeShapeType="1"/>
          </p:cNvSpPr>
          <p:nvPr/>
        </p:nvSpPr>
        <p:spPr bwMode="auto">
          <a:xfrm>
            <a:off x="4468813" y="6126163"/>
            <a:ext cx="1490662" cy="15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58" name="Line 38"/>
          <p:cNvSpPr>
            <a:spLocks noChangeShapeType="1"/>
          </p:cNvSpPr>
          <p:nvPr/>
        </p:nvSpPr>
        <p:spPr bwMode="auto">
          <a:xfrm flipH="1">
            <a:off x="6134100" y="5065713"/>
            <a:ext cx="263525" cy="939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pic>
        <p:nvPicPr>
          <p:cNvPr id="59" name="Picture 39" descr="Alic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789113" y="4186238"/>
            <a:ext cx="474662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" name="Line 42"/>
          <p:cNvSpPr>
            <a:spLocks noChangeShapeType="1"/>
          </p:cNvSpPr>
          <p:nvPr/>
        </p:nvSpPr>
        <p:spPr bwMode="auto">
          <a:xfrm>
            <a:off x="1617663" y="3024188"/>
            <a:ext cx="476250" cy="258762"/>
          </a:xfrm>
          <a:prstGeom prst="line">
            <a:avLst/>
          </a:prstGeom>
          <a:noFill/>
          <a:ln w="9525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pt-BR"/>
          </a:p>
        </p:txBody>
      </p:sp>
      <p:grpSp>
        <p:nvGrpSpPr>
          <p:cNvPr id="61" name="Group 68"/>
          <p:cNvGrpSpPr>
            <a:grpSpLocks/>
          </p:cNvGrpSpPr>
          <p:nvPr/>
        </p:nvGrpSpPr>
        <p:grpSpPr bwMode="auto">
          <a:xfrm>
            <a:off x="2781300" y="3473450"/>
            <a:ext cx="3492500" cy="2163763"/>
            <a:chOff x="1752" y="2166"/>
            <a:chExt cx="2200" cy="1363"/>
          </a:xfrm>
        </p:grpSpPr>
        <p:sp>
          <p:nvSpPr>
            <p:cNvPr id="62" name="Line 22"/>
            <p:cNvSpPr>
              <a:spLocks noChangeShapeType="1"/>
            </p:cNvSpPr>
            <p:nvPr/>
          </p:nvSpPr>
          <p:spPr bwMode="auto">
            <a:xfrm flipV="1">
              <a:off x="1752" y="2166"/>
              <a:ext cx="361" cy="53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63" name="Line 23"/>
            <p:cNvSpPr>
              <a:spLocks noChangeShapeType="1"/>
            </p:cNvSpPr>
            <p:nvPr/>
          </p:nvSpPr>
          <p:spPr bwMode="auto">
            <a:xfrm flipV="1">
              <a:off x="1770" y="2352"/>
              <a:ext cx="2182" cy="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64" name="Line 24"/>
            <p:cNvSpPr>
              <a:spLocks noChangeShapeType="1"/>
            </p:cNvSpPr>
            <p:nvPr/>
          </p:nvSpPr>
          <p:spPr bwMode="auto">
            <a:xfrm>
              <a:off x="1786" y="2820"/>
              <a:ext cx="1550" cy="70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</p:grpSp>
      <p:grpSp>
        <p:nvGrpSpPr>
          <p:cNvPr id="65" name="Group 71"/>
          <p:cNvGrpSpPr>
            <a:grpSpLocks/>
          </p:cNvGrpSpPr>
          <p:nvPr/>
        </p:nvGrpSpPr>
        <p:grpSpPr bwMode="auto">
          <a:xfrm>
            <a:off x="2184400" y="2982913"/>
            <a:ext cx="379413" cy="604837"/>
            <a:chOff x="4140" y="429"/>
            <a:chExt cx="1425" cy="2396"/>
          </a:xfrm>
        </p:grpSpPr>
        <p:sp>
          <p:nvSpPr>
            <p:cNvPr id="66" name="Freeform 72"/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7 w 354"/>
                <a:gd name="T1" fmla="*/ 0 h 2742"/>
                <a:gd name="T2" fmla="*/ 38 w 354"/>
                <a:gd name="T3" fmla="*/ 55 h 2742"/>
                <a:gd name="T4" fmla="*/ 37 w 354"/>
                <a:gd name="T5" fmla="*/ 425 h 2742"/>
                <a:gd name="T6" fmla="*/ 0 w 354"/>
                <a:gd name="T7" fmla="*/ 445 h 2742"/>
                <a:gd name="T8" fmla="*/ 7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67" name="Rectangle 73"/>
            <p:cNvSpPr>
              <a:spLocks noChangeArrowheads="1"/>
            </p:cNvSpPr>
            <p:nvPr/>
          </p:nvSpPr>
          <p:spPr bwMode="auto">
            <a:xfrm>
              <a:off x="4206" y="429"/>
              <a:ext cx="1049" cy="2283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68" name="Freeform 74"/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23 w 211"/>
                <a:gd name="T3" fmla="*/ 36 h 2537"/>
                <a:gd name="T4" fmla="*/ 2 w 211"/>
                <a:gd name="T5" fmla="*/ 405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69" name="Freeform 75"/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36 w 328"/>
                <a:gd name="T3" fmla="*/ 21 h 226"/>
                <a:gd name="T4" fmla="*/ 36 w 328"/>
                <a:gd name="T5" fmla="*/ 38 h 226"/>
                <a:gd name="T6" fmla="*/ 0 w 328"/>
                <a:gd name="T7" fmla="*/ 1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70" name="Rectangle 76"/>
            <p:cNvSpPr>
              <a:spLocks noChangeArrowheads="1"/>
            </p:cNvSpPr>
            <p:nvPr/>
          </p:nvSpPr>
          <p:spPr bwMode="auto">
            <a:xfrm>
              <a:off x="4212" y="693"/>
              <a:ext cx="596" cy="44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grpSp>
          <p:nvGrpSpPr>
            <p:cNvPr id="71" name="Group 77"/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96" name="AutoShape 78"/>
              <p:cNvSpPr>
                <a:spLocks noChangeArrowheads="1"/>
              </p:cNvSpPr>
              <p:nvPr/>
            </p:nvSpPr>
            <p:spPr bwMode="auto">
              <a:xfrm>
                <a:off x="613" y="2568"/>
                <a:ext cx="729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97" name="AutoShape 79"/>
              <p:cNvSpPr>
                <a:spLocks noChangeArrowheads="1"/>
              </p:cNvSpPr>
              <p:nvPr/>
            </p:nvSpPr>
            <p:spPr bwMode="auto">
              <a:xfrm>
                <a:off x="628" y="2586"/>
                <a:ext cx="699" cy="102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pt-BR"/>
              </a:p>
            </p:txBody>
          </p:sp>
        </p:grpSp>
        <p:sp>
          <p:nvSpPr>
            <p:cNvPr id="72" name="Rectangle 80"/>
            <p:cNvSpPr>
              <a:spLocks noChangeArrowheads="1"/>
            </p:cNvSpPr>
            <p:nvPr/>
          </p:nvSpPr>
          <p:spPr bwMode="auto">
            <a:xfrm>
              <a:off x="4223" y="1020"/>
              <a:ext cx="596" cy="44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grpSp>
          <p:nvGrpSpPr>
            <p:cNvPr id="73" name="Group 81"/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94" name="AutoShape 82"/>
              <p:cNvSpPr>
                <a:spLocks noChangeArrowheads="1"/>
              </p:cNvSpPr>
              <p:nvPr/>
            </p:nvSpPr>
            <p:spPr bwMode="auto">
              <a:xfrm>
                <a:off x="615" y="2569"/>
                <a:ext cx="722" cy="137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95" name="AutoShape 83"/>
              <p:cNvSpPr>
                <a:spLocks noChangeArrowheads="1"/>
              </p:cNvSpPr>
              <p:nvPr/>
            </p:nvSpPr>
            <p:spPr bwMode="auto">
              <a:xfrm>
                <a:off x="630" y="2582"/>
                <a:ext cx="692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pt-BR"/>
              </a:p>
            </p:txBody>
          </p:sp>
        </p:grpSp>
        <p:sp>
          <p:nvSpPr>
            <p:cNvPr id="74" name="Rectangle 84"/>
            <p:cNvSpPr>
              <a:spLocks noChangeArrowheads="1"/>
            </p:cNvSpPr>
            <p:nvPr/>
          </p:nvSpPr>
          <p:spPr bwMode="auto">
            <a:xfrm>
              <a:off x="4218" y="1360"/>
              <a:ext cx="596" cy="44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75" name="Rectangle 85"/>
            <p:cNvSpPr>
              <a:spLocks noChangeArrowheads="1"/>
            </p:cNvSpPr>
            <p:nvPr/>
          </p:nvSpPr>
          <p:spPr bwMode="auto">
            <a:xfrm>
              <a:off x="4229" y="1655"/>
              <a:ext cx="596" cy="44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grpSp>
          <p:nvGrpSpPr>
            <p:cNvPr id="76" name="Group 86"/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92" name="AutoShape 87"/>
              <p:cNvSpPr>
                <a:spLocks noChangeArrowheads="1"/>
              </p:cNvSpPr>
              <p:nvPr/>
            </p:nvSpPr>
            <p:spPr bwMode="auto">
              <a:xfrm>
                <a:off x="616" y="2582"/>
                <a:ext cx="720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93" name="AutoShape 88"/>
              <p:cNvSpPr>
                <a:spLocks noChangeArrowheads="1"/>
              </p:cNvSpPr>
              <p:nvPr/>
            </p:nvSpPr>
            <p:spPr bwMode="auto">
              <a:xfrm>
                <a:off x="630" y="2588"/>
                <a:ext cx="691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pt-BR"/>
              </a:p>
            </p:txBody>
          </p:sp>
        </p:grpSp>
        <p:sp>
          <p:nvSpPr>
            <p:cNvPr id="77" name="Freeform 89"/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36 w 328"/>
                <a:gd name="T3" fmla="*/ 20 h 226"/>
                <a:gd name="T4" fmla="*/ 36 w 328"/>
                <a:gd name="T5" fmla="*/ 36 h 226"/>
                <a:gd name="T6" fmla="*/ 0 w 328"/>
                <a:gd name="T7" fmla="*/ 15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grpSp>
          <p:nvGrpSpPr>
            <p:cNvPr id="78" name="Group 90"/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90" name="AutoShape 91"/>
              <p:cNvSpPr>
                <a:spLocks noChangeArrowheads="1"/>
              </p:cNvSpPr>
              <p:nvPr/>
            </p:nvSpPr>
            <p:spPr bwMode="auto">
              <a:xfrm>
                <a:off x="611" y="2569"/>
                <a:ext cx="728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91" name="AutoShape 92"/>
              <p:cNvSpPr>
                <a:spLocks noChangeArrowheads="1"/>
              </p:cNvSpPr>
              <p:nvPr/>
            </p:nvSpPr>
            <p:spPr bwMode="auto">
              <a:xfrm>
                <a:off x="618" y="2588"/>
                <a:ext cx="706" cy="10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pt-BR"/>
              </a:p>
            </p:txBody>
          </p:sp>
        </p:grpSp>
        <p:sp>
          <p:nvSpPr>
            <p:cNvPr id="79" name="Rectangle 93"/>
            <p:cNvSpPr>
              <a:spLocks noChangeArrowheads="1"/>
            </p:cNvSpPr>
            <p:nvPr/>
          </p:nvSpPr>
          <p:spPr bwMode="auto">
            <a:xfrm>
              <a:off x="5249" y="429"/>
              <a:ext cx="72" cy="2289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80" name="Freeform 94"/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32 w 296"/>
                <a:gd name="T3" fmla="*/ 22 h 256"/>
                <a:gd name="T4" fmla="*/ 32 w 296"/>
                <a:gd name="T5" fmla="*/ 41 h 256"/>
                <a:gd name="T6" fmla="*/ 0 w 296"/>
                <a:gd name="T7" fmla="*/ 15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81" name="Freeform 95"/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34 w 304"/>
                <a:gd name="T3" fmla="*/ 27 h 288"/>
                <a:gd name="T4" fmla="*/ 31 w 304"/>
                <a:gd name="T5" fmla="*/ 47 h 288"/>
                <a:gd name="T6" fmla="*/ 2 w 304"/>
                <a:gd name="T7" fmla="*/ 2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82" name="Oval 96"/>
            <p:cNvSpPr>
              <a:spLocks noChangeArrowheads="1"/>
            </p:cNvSpPr>
            <p:nvPr/>
          </p:nvSpPr>
          <p:spPr bwMode="auto">
            <a:xfrm>
              <a:off x="5517" y="2611"/>
              <a:ext cx="48" cy="94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83" name="Freeform 97"/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18 h 240"/>
                <a:gd name="T2" fmla="*/ 2 w 306"/>
                <a:gd name="T3" fmla="*/ 40 h 240"/>
                <a:gd name="T4" fmla="*/ 34 w 306"/>
                <a:gd name="T5" fmla="*/ 18 h 240"/>
                <a:gd name="T6" fmla="*/ 32 w 306"/>
                <a:gd name="T7" fmla="*/ 0 h 240"/>
                <a:gd name="T8" fmla="*/ 0 w 306"/>
                <a:gd name="T9" fmla="*/ 1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84" name="AutoShape 98"/>
            <p:cNvSpPr>
              <a:spLocks noChangeArrowheads="1"/>
            </p:cNvSpPr>
            <p:nvPr/>
          </p:nvSpPr>
          <p:spPr bwMode="auto">
            <a:xfrm>
              <a:off x="4140" y="2680"/>
              <a:ext cx="1198" cy="145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85" name="AutoShape 99"/>
            <p:cNvSpPr>
              <a:spLocks noChangeArrowheads="1"/>
            </p:cNvSpPr>
            <p:nvPr/>
          </p:nvSpPr>
          <p:spPr bwMode="auto">
            <a:xfrm>
              <a:off x="4206" y="2712"/>
              <a:ext cx="1073" cy="82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86" name="Oval 100"/>
            <p:cNvSpPr>
              <a:spLocks noChangeArrowheads="1"/>
            </p:cNvSpPr>
            <p:nvPr/>
          </p:nvSpPr>
          <p:spPr bwMode="auto">
            <a:xfrm>
              <a:off x="4307" y="2385"/>
              <a:ext cx="161" cy="138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87" name="Oval 101"/>
            <p:cNvSpPr>
              <a:spLocks noChangeArrowheads="1"/>
            </p:cNvSpPr>
            <p:nvPr/>
          </p:nvSpPr>
          <p:spPr bwMode="auto">
            <a:xfrm>
              <a:off x="4486" y="2385"/>
              <a:ext cx="161" cy="14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pt-BR" sz="1800">
                <a:solidFill>
                  <a:srgbClr val="FF0000"/>
                </a:solidFill>
                <a:cs typeface="Arial" pitchFamily="34" charset="0"/>
              </a:endParaRPr>
            </a:p>
          </p:txBody>
        </p:sp>
        <p:sp>
          <p:nvSpPr>
            <p:cNvPr id="88" name="Oval 102"/>
            <p:cNvSpPr>
              <a:spLocks noChangeArrowheads="1"/>
            </p:cNvSpPr>
            <p:nvPr/>
          </p:nvSpPr>
          <p:spPr bwMode="auto">
            <a:xfrm>
              <a:off x="4665" y="2379"/>
              <a:ext cx="155" cy="145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89" name="Rectangle 103"/>
            <p:cNvSpPr>
              <a:spLocks noChangeArrowheads="1"/>
            </p:cNvSpPr>
            <p:nvPr/>
          </p:nvSpPr>
          <p:spPr bwMode="auto">
            <a:xfrm>
              <a:off x="5064" y="1838"/>
              <a:ext cx="83" cy="761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</p:grpSp>
      <p:grpSp>
        <p:nvGrpSpPr>
          <p:cNvPr id="98" name="Group 104"/>
          <p:cNvGrpSpPr>
            <a:grpSpLocks/>
          </p:cNvGrpSpPr>
          <p:nvPr/>
        </p:nvGrpSpPr>
        <p:grpSpPr bwMode="auto">
          <a:xfrm>
            <a:off x="2078038" y="4222750"/>
            <a:ext cx="685800" cy="588963"/>
            <a:chOff x="-44" y="1473"/>
            <a:chExt cx="981" cy="1105"/>
          </a:xfrm>
        </p:grpSpPr>
        <p:pic>
          <p:nvPicPr>
            <p:cNvPr id="99" name="Picture 105" descr="desktop_computer_stylized_medium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0" name="Freeform 106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5595 w 356"/>
                <a:gd name="T3" fmla="*/ 341 h 368"/>
                <a:gd name="T4" fmla="*/ 6638 w 356"/>
                <a:gd name="T5" fmla="*/ 7113 h 368"/>
                <a:gd name="T6" fmla="*/ 1463 w 356"/>
                <a:gd name="T7" fmla="*/ 8895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pt-BR"/>
            </a:p>
          </p:txBody>
        </p:sp>
      </p:grpSp>
      <p:grpSp>
        <p:nvGrpSpPr>
          <p:cNvPr id="101" name="Group 107"/>
          <p:cNvGrpSpPr>
            <a:grpSpLocks/>
          </p:cNvGrpSpPr>
          <p:nvPr/>
        </p:nvGrpSpPr>
        <p:grpSpPr bwMode="auto">
          <a:xfrm>
            <a:off x="3448050" y="5235575"/>
            <a:ext cx="728663" cy="620713"/>
            <a:chOff x="-44" y="1473"/>
            <a:chExt cx="981" cy="1105"/>
          </a:xfrm>
        </p:grpSpPr>
        <p:pic>
          <p:nvPicPr>
            <p:cNvPr id="102" name="Picture 108" descr="desktop_computer_stylized_medium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3" name="Freeform 109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5595 w 356"/>
                <a:gd name="T3" fmla="*/ 341 h 368"/>
                <a:gd name="T4" fmla="*/ 6638 w 356"/>
                <a:gd name="T5" fmla="*/ 7113 h 368"/>
                <a:gd name="T6" fmla="*/ 1463 w 356"/>
                <a:gd name="T7" fmla="*/ 8895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pt-BR"/>
            </a:p>
          </p:txBody>
        </p:sp>
      </p:grpSp>
      <p:grpSp>
        <p:nvGrpSpPr>
          <p:cNvPr id="104" name="Group 110"/>
          <p:cNvGrpSpPr>
            <a:grpSpLocks/>
          </p:cNvGrpSpPr>
          <p:nvPr/>
        </p:nvGrpSpPr>
        <p:grpSpPr bwMode="auto">
          <a:xfrm>
            <a:off x="3730625" y="5813425"/>
            <a:ext cx="728663" cy="620713"/>
            <a:chOff x="-44" y="1473"/>
            <a:chExt cx="981" cy="1105"/>
          </a:xfrm>
        </p:grpSpPr>
        <p:pic>
          <p:nvPicPr>
            <p:cNvPr id="105" name="Picture 111" descr="desktop_computer_stylized_medium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6" name="Freeform 112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5595 w 356"/>
                <a:gd name="T3" fmla="*/ 341 h 368"/>
                <a:gd name="T4" fmla="*/ 6638 w 356"/>
                <a:gd name="T5" fmla="*/ 7113 h 368"/>
                <a:gd name="T6" fmla="*/ 1463 w 356"/>
                <a:gd name="T7" fmla="*/ 8895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pt-BR"/>
            </a:p>
          </p:txBody>
        </p:sp>
      </p:grpSp>
      <p:grpSp>
        <p:nvGrpSpPr>
          <p:cNvPr id="107" name="Group 113"/>
          <p:cNvGrpSpPr>
            <a:grpSpLocks/>
          </p:cNvGrpSpPr>
          <p:nvPr/>
        </p:nvGrpSpPr>
        <p:grpSpPr bwMode="auto">
          <a:xfrm flipH="1">
            <a:off x="6364288" y="4659313"/>
            <a:ext cx="728662" cy="620712"/>
            <a:chOff x="-44" y="1473"/>
            <a:chExt cx="981" cy="1105"/>
          </a:xfrm>
        </p:grpSpPr>
        <p:pic>
          <p:nvPicPr>
            <p:cNvPr id="108" name="Picture 114" descr="desktop_computer_stylized_medium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9" name="Freeform 115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5595 w 356"/>
                <a:gd name="T3" fmla="*/ 341 h 368"/>
                <a:gd name="T4" fmla="*/ 6638 w 356"/>
                <a:gd name="T5" fmla="*/ 7113 h 368"/>
                <a:gd name="T6" fmla="*/ 1463 w 356"/>
                <a:gd name="T7" fmla="*/ 8895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pt-BR"/>
            </a:p>
          </p:txBody>
        </p:sp>
      </p:grpSp>
      <p:grpSp>
        <p:nvGrpSpPr>
          <p:cNvPr id="110" name="Group 116"/>
          <p:cNvGrpSpPr>
            <a:grpSpLocks/>
          </p:cNvGrpSpPr>
          <p:nvPr/>
        </p:nvGrpSpPr>
        <p:grpSpPr bwMode="auto">
          <a:xfrm flipH="1">
            <a:off x="6016625" y="5997575"/>
            <a:ext cx="728663" cy="620713"/>
            <a:chOff x="-44" y="1473"/>
            <a:chExt cx="981" cy="1105"/>
          </a:xfrm>
        </p:grpSpPr>
        <p:pic>
          <p:nvPicPr>
            <p:cNvPr id="111" name="Picture 117" descr="desktop_computer_stylized_medium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2" name="Freeform 118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5595 w 356"/>
                <a:gd name="T3" fmla="*/ 341 h 368"/>
                <a:gd name="T4" fmla="*/ 6638 w 356"/>
                <a:gd name="T5" fmla="*/ 7113 h 368"/>
                <a:gd name="T6" fmla="*/ 1463 w 356"/>
                <a:gd name="T7" fmla="*/ 8895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pt-BR"/>
            </a:p>
          </p:txBody>
        </p:sp>
      </p:grpSp>
      <p:grpSp>
        <p:nvGrpSpPr>
          <p:cNvPr id="113" name="Group 119"/>
          <p:cNvGrpSpPr>
            <a:grpSpLocks/>
          </p:cNvGrpSpPr>
          <p:nvPr/>
        </p:nvGrpSpPr>
        <p:grpSpPr bwMode="auto">
          <a:xfrm flipH="1">
            <a:off x="6418263" y="3471863"/>
            <a:ext cx="728662" cy="620712"/>
            <a:chOff x="-44" y="1473"/>
            <a:chExt cx="981" cy="1105"/>
          </a:xfrm>
        </p:grpSpPr>
        <p:pic>
          <p:nvPicPr>
            <p:cNvPr id="114" name="Picture 120" descr="desktop_computer_stylized_medium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5" name="Freeform 121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5595 w 356"/>
                <a:gd name="T3" fmla="*/ 341 h 368"/>
                <a:gd name="T4" fmla="*/ 6638 w 356"/>
                <a:gd name="T5" fmla="*/ 7113 h 368"/>
                <a:gd name="T6" fmla="*/ 1463 w 356"/>
                <a:gd name="T7" fmla="*/ 8895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pt-BR"/>
            </a:p>
          </p:txBody>
        </p:sp>
      </p:grpSp>
      <p:grpSp>
        <p:nvGrpSpPr>
          <p:cNvPr id="116" name="Group 122"/>
          <p:cNvGrpSpPr>
            <a:grpSpLocks/>
          </p:cNvGrpSpPr>
          <p:nvPr/>
        </p:nvGrpSpPr>
        <p:grpSpPr bwMode="auto">
          <a:xfrm flipH="1">
            <a:off x="4621213" y="2938463"/>
            <a:ext cx="641350" cy="620712"/>
            <a:chOff x="-44" y="1473"/>
            <a:chExt cx="981" cy="1105"/>
          </a:xfrm>
        </p:grpSpPr>
        <p:pic>
          <p:nvPicPr>
            <p:cNvPr id="117" name="Picture 123" descr="desktop_computer_stylized_medium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8" name="Freeform 124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5595 w 356"/>
                <a:gd name="T3" fmla="*/ 341 h 368"/>
                <a:gd name="T4" fmla="*/ 6638 w 356"/>
                <a:gd name="T5" fmla="*/ 7113 h 368"/>
                <a:gd name="T6" fmla="*/ 1463 w 356"/>
                <a:gd name="T7" fmla="*/ 8895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pt-BR"/>
            </a:p>
          </p:txBody>
        </p:sp>
      </p:grpSp>
      <p:grpSp>
        <p:nvGrpSpPr>
          <p:cNvPr id="119" name="Group 125"/>
          <p:cNvGrpSpPr>
            <a:grpSpLocks/>
          </p:cNvGrpSpPr>
          <p:nvPr/>
        </p:nvGrpSpPr>
        <p:grpSpPr bwMode="auto">
          <a:xfrm>
            <a:off x="3011488" y="2928938"/>
            <a:ext cx="728662" cy="620712"/>
            <a:chOff x="-44" y="1473"/>
            <a:chExt cx="981" cy="1105"/>
          </a:xfrm>
        </p:grpSpPr>
        <p:pic>
          <p:nvPicPr>
            <p:cNvPr id="120" name="Picture 126" descr="desktop_computer_stylized_medium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1" name="Freeform 127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5595 w 356"/>
                <a:gd name="T3" fmla="*/ 341 h 368"/>
                <a:gd name="T4" fmla="*/ 6638 w 356"/>
                <a:gd name="T5" fmla="*/ 7113 h 368"/>
                <a:gd name="T6" fmla="*/ 1463 w 356"/>
                <a:gd name="T7" fmla="*/ 8895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pt-BR"/>
            </a:p>
          </p:txBody>
        </p:sp>
      </p:grpSp>
      <p:grpSp>
        <p:nvGrpSpPr>
          <p:cNvPr id="122" name="Group 129"/>
          <p:cNvGrpSpPr>
            <a:grpSpLocks/>
          </p:cNvGrpSpPr>
          <p:nvPr/>
        </p:nvGrpSpPr>
        <p:grpSpPr bwMode="auto">
          <a:xfrm>
            <a:off x="5111750" y="5541963"/>
            <a:ext cx="490538" cy="412750"/>
            <a:chOff x="-44" y="1473"/>
            <a:chExt cx="981" cy="1105"/>
          </a:xfrm>
        </p:grpSpPr>
        <p:pic>
          <p:nvPicPr>
            <p:cNvPr id="123" name="Picture 130" descr="desktop_computer_stylized_medium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4" name="Freeform 131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5595 w 356"/>
                <a:gd name="T3" fmla="*/ 341 h 368"/>
                <a:gd name="T4" fmla="*/ 6638 w 356"/>
                <a:gd name="T5" fmla="*/ 7113 h 368"/>
                <a:gd name="T6" fmla="*/ 1463 w 356"/>
                <a:gd name="T7" fmla="*/ 8895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pt-BR"/>
            </a:p>
          </p:txBody>
        </p:sp>
      </p:grpSp>
      <p:sp>
        <p:nvSpPr>
          <p:cNvPr id="125" name="Text Box 35"/>
          <p:cNvSpPr txBox="1">
            <a:spLocks noChangeArrowheads="1"/>
          </p:cNvSpPr>
          <p:nvPr/>
        </p:nvSpPr>
        <p:spPr bwMode="auto">
          <a:xfrm>
            <a:off x="633413" y="4668838"/>
            <a:ext cx="160813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sz="1800"/>
              <a:t>Alice </a:t>
            </a:r>
            <a:r>
              <a:rPr lang="en-US" sz="1800" err="1" smtClean="0"/>
              <a:t>chega</a:t>
            </a:r>
            <a:r>
              <a:rPr lang="en-US" sz="1800" smtClean="0"/>
              <a:t>…</a:t>
            </a:r>
            <a:endParaRPr lang="en-US" sz="1800"/>
          </a:p>
        </p:txBody>
      </p:sp>
      <p:sp>
        <p:nvSpPr>
          <p:cNvPr id="126" name="Text Box 35"/>
          <p:cNvSpPr txBox="1">
            <a:spLocks noChangeArrowheads="1"/>
          </p:cNvSpPr>
          <p:nvPr/>
        </p:nvSpPr>
        <p:spPr bwMode="auto">
          <a:xfrm>
            <a:off x="647700" y="4929188"/>
            <a:ext cx="2249334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sz="1800"/>
              <a:t>… </a:t>
            </a:r>
            <a:r>
              <a:rPr lang="en-US" sz="1800" err="1" smtClean="0"/>
              <a:t>obtém</a:t>
            </a:r>
            <a:r>
              <a:rPr lang="en-US" sz="1800" smtClean="0"/>
              <a:t> </a:t>
            </a:r>
            <a:r>
              <a:rPr lang="en-US" sz="1800" err="1" smtClean="0"/>
              <a:t>lista</a:t>
            </a:r>
            <a:r>
              <a:rPr lang="en-US" sz="1800" smtClean="0"/>
              <a:t> de</a:t>
            </a:r>
            <a:endParaRPr lang="en-US" sz="1800"/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sz="1800" err="1" smtClean="0"/>
              <a:t>parceiros</a:t>
            </a:r>
            <a:r>
              <a:rPr lang="en-US" sz="1800" smtClean="0"/>
              <a:t> do tracker</a:t>
            </a:r>
            <a:endParaRPr lang="en-US" sz="1800"/>
          </a:p>
        </p:txBody>
      </p:sp>
      <p:sp>
        <p:nvSpPr>
          <p:cNvPr id="127" name="Text Box 35"/>
          <p:cNvSpPr txBox="1">
            <a:spLocks noChangeArrowheads="1"/>
          </p:cNvSpPr>
          <p:nvPr/>
        </p:nvSpPr>
        <p:spPr bwMode="auto">
          <a:xfrm>
            <a:off x="608014" y="5470524"/>
            <a:ext cx="3060700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sz="1800"/>
              <a:t>… </a:t>
            </a:r>
            <a:r>
              <a:rPr lang="en-US" sz="1800" smtClean="0"/>
              <a:t>e </a:t>
            </a:r>
            <a:r>
              <a:rPr lang="en-US" sz="1800" err="1" smtClean="0"/>
              <a:t>começa</a:t>
            </a:r>
            <a:r>
              <a:rPr lang="en-US" sz="1800" smtClean="0"/>
              <a:t> a trocar </a:t>
            </a:r>
            <a:r>
              <a:rPr lang="en-US" sz="1800" err="1" smtClean="0"/>
              <a:t>blocos</a:t>
            </a:r>
            <a:r>
              <a:rPr lang="en-US" sz="1800" smtClean="0"/>
              <a:t> de </a:t>
            </a:r>
            <a:r>
              <a:rPr lang="en-US" sz="1800" err="1" smtClean="0"/>
              <a:t>arquivos</a:t>
            </a:r>
            <a:r>
              <a:rPr lang="en-US" sz="1800" smtClean="0"/>
              <a:t> com </a:t>
            </a:r>
            <a:r>
              <a:rPr lang="en-US" sz="1800" err="1" smtClean="0"/>
              <a:t>os</a:t>
            </a:r>
            <a:r>
              <a:rPr lang="en-US" sz="1800" smtClean="0"/>
              <a:t> </a:t>
            </a:r>
            <a:r>
              <a:rPr lang="en-US" sz="1800" err="1" smtClean="0"/>
              <a:t>parceiros</a:t>
            </a:r>
            <a:r>
              <a:rPr lang="en-US" sz="1800" smtClean="0"/>
              <a:t> </a:t>
            </a:r>
            <a:r>
              <a:rPr lang="en-US" sz="1800" err="1" smtClean="0"/>
              <a:t>na</a:t>
            </a:r>
            <a:r>
              <a:rPr lang="en-US" sz="1800" smtClean="0"/>
              <a:t> </a:t>
            </a:r>
            <a:r>
              <a:rPr lang="en-US" sz="1800" err="1" smtClean="0"/>
              <a:t>torrente</a:t>
            </a:r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xmlns="" val="1192410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1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10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10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125" grpId="0"/>
      <p:bldP spid="126" grpId="0"/>
      <p:bldP spid="127" grpId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7" name="Espaço Reservado para Rodapé 5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/>
              <a:t>2: Camada de Aplicação</a:t>
            </a:r>
            <a:endParaRPr lang="pt-BR" smtClean="0">
              <a:latin typeface="Times New Roman" pitchFamily="18" charset="0"/>
            </a:endParaRPr>
          </a:p>
        </p:txBody>
      </p:sp>
      <p:sp>
        <p:nvSpPr>
          <p:cNvPr id="9228" name="Espaço Reservado para Número de Slide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795F0889-8AA7-416D-B659-BDD0D8A64F49}" type="slidenum">
              <a:rPr lang="en-US" smtClean="0"/>
              <a:pPr/>
              <a:t>92</a:t>
            </a:fld>
            <a:endParaRPr lang="en-US" smtClean="0"/>
          </a:p>
        </p:txBody>
      </p:sp>
      <p:sp>
        <p:nvSpPr>
          <p:cNvPr id="9229" name="Rectangle 2"/>
          <p:cNvSpPr>
            <a:spLocks noGrp="1" noChangeArrowheads="1"/>
          </p:cNvSpPr>
          <p:nvPr>
            <p:ph type="title"/>
          </p:nvPr>
        </p:nvSpPr>
        <p:spPr>
          <a:xfrm>
            <a:off x="312738" y="0"/>
            <a:ext cx="7772400" cy="1143000"/>
          </a:xfrm>
        </p:spPr>
        <p:txBody>
          <a:bodyPr/>
          <a:lstStyle/>
          <a:p>
            <a:r>
              <a:rPr lang="pt-BR"/>
              <a:t>Distribuição de arquivo P2P: </a:t>
            </a:r>
            <a:r>
              <a:rPr lang="pt-BR" err="1"/>
              <a:t>BitTorrent</a:t>
            </a:r>
            <a:r>
              <a:rPr lang="pt-BR"/>
              <a:t> </a:t>
            </a:r>
            <a:endParaRPr lang="pt-BR" smtClean="0"/>
          </a:p>
        </p:txBody>
      </p:sp>
      <p:sp>
        <p:nvSpPr>
          <p:cNvPr id="9230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12726" y="1470025"/>
            <a:ext cx="4698999" cy="2423881"/>
          </a:xfrm>
        </p:spPr>
        <p:txBody>
          <a:bodyPr/>
          <a:lstStyle/>
          <a:p>
            <a:r>
              <a:rPr lang="pt-BR" sz="2000" smtClean="0"/>
              <a:t>par que se une à torrente: </a:t>
            </a:r>
          </a:p>
          <a:p>
            <a:pPr lvl="1"/>
            <a:r>
              <a:rPr lang="pt-BR" sz="2000" smtClean="0"/>
              <a:t>não tem nenhum bloco, mas irá acumulá-los com o tempo</a:t>
            </a:r>
          </a:p>
          <a:p>
            <a:pPr lvl="1"/>
            <a:r>
              <a:rPr lang="pt-BR" sz="2000" smtClean="0"/>
              <a:t>registra com o </a:t>
            </a:r>
            <a:r>
              <a:rPr lang="pt-BR" sz="2000" i="1" err="1" smtClean="0"/>
              <a:t>tracker</a:t>
            </a:r>
            <a:r>
              <a:rPr lang="pt-BR" sz="2000" smtClean="0"/>
              <a:t> para obter lista dos pares, conecta a um subconjunto de pares (“vizinhos”)</a:t>
            </a:r>
          </a:p>
        </p:txBody>
      </p:sp>
      <p:sp>
        <p:nvSpPr>
          <p:cNvPr id="41" name="Rectangle 3"/>
          <p:cNvSpPr txBox="1">
            <a:spLocks noChangeArrowheads="1"/>
          </p:cNvSpPr>
          <p:nvPr/>
        </p:nvSpPr>
        <p:spPr bwMode="auto">
          <a:xfrm>
            <a:off x="173434" y="3831371"/>
            <a:ext cx="8120063" cy="20557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0"/>
              <a:buChar char="r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ZapfDingbats" pitchFamily="82" charset="0"/>
              <a:buChar char="m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sz="2000" smtClean="0"/>
              <a:t>enquanto faz o download, par carrega blocos para outros pares</a:t>
            </a:r>
          </a:p>
          <a:p>
            <a:r>
              <a:rPr lang="pt-BR" sz="2000" smtClean="0"/>
              <a:t>par pode mudar os parceiros com os quais troca os blocos</a:t>
            </a:r>
          </a:p>
          <a:p>
            <a:r>
              <a:rPr lang="pt-BR" sz="2000" smtClean="0"/>
              <a:t>pares podem entrar e sair</a:t>
            </a:r>
          </a:p>
          <a:p>
            <a:r>
              <a:rPr lang="pt-BR" sz="2000" smtClean="0"/>
              <a:t>quando o par obtiver todo o arquivo, ele pode (egoisticamente) sair ou permanecer (altruisticamente) na torrente</a:t>
            </a:r>
            <a:endParaRPr lang="pt-BR" sz="2400" smtClean="0"/>
          </a:p>
        </p:txBody>
      </p:sp>
      <p:grpSp>
        <p:nvGrpSpPr>
          <p:cNvPr id="42" name="Grupo 41"/>
          <p:cNvGrpSpPr/>
          <p:nvPr/>
        </p:nvGrpSpPr>
        <p:grpSpPr>
          <a:xfrm>
            <a:off x="4911725" y="1368425"/>
            <a:ext cx="3567113" cy="2233613"/>
            <a:chOff x="4911725" y="1368425"/>
            <a:chExt cx="3567113" cy="2233613"/>
          </a:xfrm>
        </p:grpSpPr>
        <p:sp>
          <p:nvSpPr>
            <p:cNvPr id="43" name="Line 25"/>
            <p:cNvSpPr>
              <a:spLocks noChangeShapeType="1"/>
            </p:cNvSpPr>
            <p:nvPr/>
          </p:nvSpPr>
          <p:spPr bwMode="auto">
            <a:xfrm>
              <a:off x="6245225" y="1646238"/>
              <a:ext cx="1736725" cy="8794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44" name="Line 26"/>
            <p:cNvSpPr>
              <a:spLocks noChangeShapeType="1"/>
            </p:cNvSpPr>
            <p:nvPr/>
          </p:nvSpPr>
          <p:spPr bwMode="auto">
            <a:xfrm>
              <a:off x="6107113" y="1739900"/>
              <a:ext cx="168275" cy="11334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45" name="Line 27"/>
            <p:cNvSpPr>
              <a:spLocks noChangeShapeType="1"/>
            </p:cNvSpPr>
            <p:nvPr/>
          </p:nvSpPr>
          <p:spPr bwMode="auto">
            <a:xfrm flipH="1" flipV="1">
              <a:off x="7223125" y="1590675"/>
              <a:ext cx="795338" cy="1905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46" name="Line 28"/>
            <p:cNvSpPr>
              <a:spLocks noChangeShapeType="1"/>
            </p:cNvSpPr>
            <p:nvPr/>
          </p:nvSpPr>
          <p:spPr bwMode="auto">
            <a:xfrm flipH="1">
              <a:off x="6667500" y="1925638"/>
              <a:ext cx="1389063" cy="12398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47" name="Line 29"/>
            <p:cNvSpPr>
              <a:spLocks noChangeShapeType="1"/>
            </p:cNvSpPr>
            <p:nvPr/>
          </p:nvSpPr>
          <p:spPr bwMode="auto">
            <a:xfrm flipH="1">
              <a:off x="6726238" y="3152775"/>
              <a:ext cx="504825" cy="101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48" name="Line 30"/>
            <p:cNvSpPr>
              <a:spLocks noChangeShapeType="1"/>
            </p:cNvSpPr>
            <p:nvPr/>
          </p:nvSpPr>
          <p:spPr bwMode="auto">
            <a:xfrm flipH="1">
              <a:off x="6399213" y="1714500"/>
              <a:ext cx="612775" cy="10461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49" name="Line 31"/>
            <p:cNvSpPr>
              <a:spLocks noChangeShapeType="1"/>
            </p:cNvSpPr>
            <p:nvPr/>
          </p:nvSpPr>
          <p:spPr bwMode="auto">
            <a:xfrm flipV="1">
              <a:off x="6511925" y="2579688"/>
              <a:ext cx="1443038" cy="3016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50" name="Line 32"/>
            <p:cNvSpPr>
              <a:spLocks noChangeShapeType="1"/>
            </p:cNvSpPr>
            <p:nvPr/>
          </p:nvSpPr>
          <p:spPr bwMode="auto">
            <a:xfrm>
              <a:off x="7192963" y="1679575"/>
              <a:ext cx="804862" cy="7969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51" name="Line 33"/>
            <p:cNvSpPr>
              <a:spLocks noChangeShapeType="1"/>
            </p:cNvSpPr>
            <p:nvPr/>
          </p:nvSpPr>
          <p:spPr bwMode="auto">
            <a:xfrm>
              <a:off x="7494588" y="3165475"/>
              <a:ext cx="255587" cy="1365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52" name="Line 34"/>
            <p:cNvSpPr>
              <a:spLocks noChangeShapeType="1"/>
            </p:cNvSpPr>
            <p:nvPr/>
          </p:nvSpPr>
          <p:spPr bwMode="auto">
            <a:xfrm>
              <a:off x="6735763" y="3351213"/>
              <a:ext cx="101441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53" name="Line 38"/>
            <p:cNvSpPr>
              <a:spLocks noChangeShapeType="1"/>
            </p:cNvSpPr>
            <p:nvPr/>
          </p:nvSpPr>
          <p:spPr bwMode="auto">
            <a:xfrm flipH="1">
              <a:off x="7869238" y="2689225"/>
              <a:ext cx="179387" cy="5857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pic>
          <p:nvPicPr>
            <p:cNvPr id="54" name="Picture 39" descr="Alice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11725" y="2139950"/>
              <a:ext cx="323850" cy="319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55" name="Group 70"/>
            <p:cNvGrpSpPr>
              <a:grpSpLocks/>
            </p:cNvGrpSpPr>
            <p:nvPr/>
          </p:nvGrpSpPr>
          <p:grpSpPr bwMode="auto">
            <a:xfrm>
              <a:off x="5586413" y="1693863"/>
              <a:ext cx="2378075" cy="1350962"/>
              <a:chOff x="1752" y="2166"/>
              <a:chExt cx="2200" cy="1363"/>
            </a:xfrm>
          </p:grpSpPr>
          <p:sp>
            <p:nvSpPr>
              <p:cNvPr id="116" name="Line 22"/>
              <p:cNvSpPr>
                <a:spLocks noChangeShapeType="1"/>
              </p:cNvSpPr>
              <p:nvPr/>
            </p:nvSpPr>
            <p:spPr bwMode="auto">
              <a:xfrm flipV="1">
                <a:off x="1752" y="2166"/>
                <a:ext cx="361" cy="53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117" name="Line 23"/>
              <p:cNvSpPr>
                <a:spLocks noChangeShapeType="1"/>
              </p:cNvSpPr>
              <p:nvPr/>
            </p:nvSpPr>
            <p:spPr bwMode="auto">
              <a:xfrm flipV="1">
                <a:off x="1770" y="2352"/>
                <a:ext cx="2182" cy="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118" name="Line 24"/>
              <p:cNvSpPr>
                <a:spLocks noChangeShapeType="1"/>
              </p:cNvSpPr>
              <p:nvPr/>
            </p:nvSpPr>
            <p:spPr bwMode="auto">
              <a:xfrm>
                <a:off x="1786" y="2820"/>
                <a:ext cx="1550" cy="70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pt-BR"/>
              </a:p>
            </p:txBody>
          </p:sp>
        </p:grpSp>
        <p:grpSp>
          <p:nvGrpSpPr>
            <p:cNvPr id="56" name="Group 74"/>
            <p:cNvGrpSpPr>
              <a:grpSpLocks/>
            </p:cNvGrpSpPr>
            <p:nvPr/>
          </p:nvGrpSpPr>
          <p:grpSpPr bwMode="auto">
            <a:xfrm>
              <a:off x="5245100" y="1374775"/>
              <a:ext cx="292100" cy="517525"/>
              <a:chOff x="4140" y="429"/>
              <a:chExt cx="1425" cy="2396"/>
            </a:xfrm>
          </p:grpSpPr>
          <p:sp>
            <p:nvSpPr>
              <p:cNvPr id="84" name="Freeform 75"/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7 w 354"/>
                  <a:gd name="T1" fmla="*/ 0 h 2742"/>
                  <a:gd name="T2" fmla="*/ 38 w 354"/>
                  <a:gd name="T3" fmla="*/ 55 h 2742"/>
                  <a:gd name="T4" fmla="*/ 37 w 354"/>
                  <a:gd name="T5" fmla="*/ 425 h 2742"/>
                  <a:gd name="T6" fmla="*/ 0 w 354"/>
                  <a:gd name="T7" fmla="*/ 445 h 2742"/>
                  <a:gd name="T8" fmla="*/ 7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5" name="Rectangle 76"/>
              <p:cNvSpPr>
                <a:spLocks noChangeArrowheads="1"/>
              </p:cNvSpPr>
              <p:nvPr/>
            </p:nvSpPr>
            <p:spPr bwMode="auto">
              <a:xfrm>
                <a:off x="4210" y="429"/>
                <a:ext cx="1046" cy="2286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86" name="Freeform 77"/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23 w 211"/>
                  <a:gd name="T3" fmla="*/ 36 h 2537"/>
                  <a:gd name="T4" fmla="*/ 2 w 211"/>
                  <a:gd name="T5" fmla="*/ 405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7" name="Freeform 78"/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36 w 328"/>
                  <a:gd name="T3" fmla="*/ 21 h 226"/>
                  <a:gd name="T4" fmla="*/ 36 w 328"/>
                  <a:gd name="T5" fmla="*/ 38 h 226"/>
                  <a:gd name="T6" fmla="*/ 0 w 328"/>
                  <a:gd name="T7" fmla="*/ 16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8" name="Rectangle 79"/>
              <p:cNvSpPr>
                <a:spLocks noChangeArrowheads="1"/>
              </p:cNvSpPr>
              <p:nvPr/>
            </p:nvSpPr>
            <p:spPr bwMode="auto">
              <a:xfrm>
                <a:off x="4210" y="694"/>
                <a:ext cx="596" cy="44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grpSp>
            <p:nvGrpSpPr>
              <p:cNvPr id="89" name="Group 80"/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114" name="AutoShape 81"/>
                <p:cNvSpPr>
                  <a:spLocks noChangeArrowheads="1"/>
                </p:cNvSpPr>
                <p:nvPr/>
              </p:nvSpPr>
              <p:spPr bwMode="auto">
                <a:xfrm>
                  <a:off x="618" y="2571"/>
                  <a:ext cx="725" cy="13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pt-BR"/>
                </a:p>
              </p:txBody>
            </p:sp>
            <p:sp>
              <p:nvSpPr>
                <p:cNvPr id="115" name="AutoShape 82"/>
                <p:cNvSpPr>
                  <a:spLocks noChangeArrowheads="1"/>
                </p:cNvSpPr>
                <p:nvPr/>
              </p:nvSpPr>
              <p:spPr bwMode="auto">
                <a:xfrm>
                  <a:off x="637" y="2585"/>
                  <a:ext cx="686" cy="106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pt-BR"/>
                </a:p>
              </p:txBody>
            </p:sp>
          </p:grpSp>
          <p:sp>
            <p:nvSpPr>
              <p:cNvPr id="90" name="Rectangle 83"/>
              <p:cNvSpPr>
                <a:spLocks noChangeArrowheads="1"/>
              </p:cNvSpPr>
              <p:nvPr/>
            </p:nvSpPr>
            <p:spPr bwMode="auto">
              <a:xfrm>
                <a:off x="4225" y="1017"/>
                <a:ext cx="596" cy="51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grpSp>
            <p:nvGrpSpPr>
              <p:cNvPr id="91" name="Group 84"/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112" name="AutoShape 85"/>
                <p:cNvSpPr>
                  <a:spLocks noChangeArrowheads="1"/>
                </p:cNvSpPr>
                <p:nvPr/>
              </p:nvSpPr>
              <p:spPr bwMode="auto">
                <a:xfrm>
                  <a:off x="610" y="2569"/>
                  <a:ext cx="725" cy="13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pt-BR"/>
                </a:p>
              </p:txBody>
            </p:sp>
            <p:sp>
              <p:nvSpPr>
                <p:cNvPr id="113" name="AutoShape 86"/>
                <p:cNvSpPr>
                  <a:spLocks noChangeArrowheads="1"/>
                </p:cNvSpPr>
                <p:nvPr/>
              </p:nvSpPr>
              <p:spPr bwMode="auto">
                <a:xfrm>
                  <a:off x="630" y="2584"/>
                  <a:ext cx="686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pt-BR"/>
                </a:p>
              </p:txBody>
            </p:sp>
          </p:grpSp>
          <p:sp>
            <p:nvSpPr>
              <p:cNvPr id="92" name="Rectangle 87"/>
              <p:cNvSpPr>
                <a:spLocks noChangeArrowheads="1"/>
              </p:cNvSpPr>
              <p:nvPr/>
            </p:nvSpPr>
            <p:spPr bwMode="auto">
              <a:xfrm>
                <a:off x="4217" y="1355"/>
                <a:ext cx="596" cy="51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93" name="Rectangle 88"/>
              <p:cNvSpPr>
                <a:spLocks noChangeArrowheads="1"/>
              </p:cNvSpPr>
              <p:nvPr/>
            </p:nvSpPr>
            <p:spPr bwMode="auto">
              <a:xfrm>
                <a:off x="4225" y="1656"/>
                <a:ext cx="596" cy="44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grpSp>
            <p:nvGrpSpPr>
              <p:cNvPr id="94" name="Group 89"/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110" name="AutoShape 90"/>
                <p:cNvSpPr>
                  <a:spLocks noChangeArrowheads="1"/>
                </p:cNvSpPr>
                <p:nvPr/>
              </p:nvSpPr>
              <p:spPr bwMode="auto">
                <a:xfrm>
                  <a:off x="616" y="2568"/>
                  <a:ext cx="724" cy="14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pt-BR"/>
                </a:p>
              </p:txBody>
            </p:sp>
            <p:sp>
              <p:nvSpPr>
                <p:cNvPr id="111" name="AutoShape 91"/>
                <p:cNvSpPr>
                  <a:spLocks noChangeArrowheads="1"/>
                </p:cNvSpPr>
                <p:nvPr/>
              </p:nvSpPr>
              <p:spPr bwMode="auto">
                <a:xfrm>
                  <a:off x="635" y="2582"/>
                  <a:ext cx="685" cy="108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pt-BR"/>
                </a:p>
              </p:txBody>
            </p:sp>
          </p:grpSp>
          <p:sp>
            <p:nvSpPr>
              <p:cNvPr id="95" name="Freeform 92"/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36 w 328"/>
                  <a:gd name="T3" fmla="*/ 20 h 226"/>
                  <a:gd name="T4" fmla="*/ 36 w 328"/>
                  <a:gd name="T5" fmla="*/ 36 h 226"/>
                  <a:gd name="T6" fmla="*/ 0 w 328"/>
                  <a:gd name="T7" fmla="*/ 15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grpSp>
            <p:nvGrpSpPr>
              <p:cNvPr id="96" name="Group 93"/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108" name="AutoShape 94"/>
                <p:cNvSpPr>
                  <a:spLocks noChangeArrowheads="1"/>
                </p:cNvSpPr>
                <p:nvPr/>
              </p:nvSpPr>
              <p:spPr bwMode="auto">
                <a:xfrm>
                  <a:off x="611" y="2567"/>
                  <a:ext cx="724" cy="14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pt-BR"/>
                </a:p>
              </p:txBody>
            </p:sp>
            <p:sp>
              <p:nvSpPr>
                <p:cNvPr id="109" name="AutoShape 95"/>
                <p:cNvSpPr>
                  <a:spLocks noChangeArrowheads="1"/>
                </p:cNvSpPr>
                <p:nvPr/>
              </p:nvSpPr>
              <p:spPr bwMode="auto">
                <a:xfrm>
                  <a:off x="630" y="2581"/>
                  <a:ext cx="685" cy="110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pt-BR"/>
                </a:p>
              </p:txBody>
            </p:sp>
          </p:grpSp>
          <p:sp>
            <p:nvSpPr>
              <p:cNvPr id="97" name="Rectangle 96"/>
              <p:cNvSpPr>
                <a:spLocks noChangeArrowheads="1"/>
              </p:cNvSpPr>
              <p:nvPr/>
            </p:nvSpPr>
            <p:spPr bwMode="auto">
              <a:xfrm>
                <a:off x="5247" y="429"/>
                <a:ext cx="70" cy="2286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98" name="Freeform 97"/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32 w 296"/>
                  <a:gd name="T3" fmla="*/ 22 h 256"/>
                  <a:gd name="T4" fmla="*/ 32 w 296"/>
                  <a:gd name="T5" fmla="*/ 41 h 256"/>
                  <a:gd name="T6" fmla="*/ 0 w 296"/>
                  <a:gd name="T7" fmla="*/ 15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99" name="Freeform 98"/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34 w 304"/>
                  <a:gd name="T3" fmla="*/ 27 h 288"/>
                  <a:gd name="T4" fmla="*/ 31 w 304"/>
                  <a:gd name="T5" fmla="*/ 47 h 288"/>
                  <a:gd name="T6" fmla="*/ 2 w 304"/>
                  <a:gd name="T7" fmla="*/ 20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100" name="Oval 99"/>
              <p:cNvSpPr>
                <a:spLocks noChangeArrowheads="1"/>
              </p:cNvSpPr>
              <p:nvPr/>
            </p:nvSpPr>
            <p:spPr bwMode="auto">
              <a:xfrm>
                <a:off x="5519" y="2612"/>
                <a:ext cx="46" cy="96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101" name="Freeform 100"/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18 h 240"/>
                  <a:gd name="T2" fmla="*/ 2 w 306"/>
                  <a:gd name="T3" fmla="*/ 40 h 240"/>
                  <a:gd name="T4" fmla="*/ 34 w 306"/>
                  <a:gd name="T5" fmla="*/ 18 h 240"/>
                  <a:gd name="T6" fmla="*/ 32 w 306"/>
                  <a:gd name="T7" fmla="*/ 0 h 240"/>
                  <a:gd name="T8" fmla="*/ 0 w 306"/>
                  <a:gd name="T9" fmla="*/ 18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102" name="AutoShape 101"/>
              <p:cNvSpPr>
                <a:spLocks noChangeArrowheads="1"/>
              </p:cNvSpPr>
              <p:nvPr/>
            </p:nvSpPr>
            <p:spPr bwMode="auto">
              <a:xfrm>
                <a:off x="4140" y="2678"/>
                <a:ext cx="1200" cy="147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103" name="AutoShape 102"/>
              <p:cNvSpPr>
                <a:spLocks noChangeArrowheads="1"/>
              </p:cNvSpPr>
              <p:nvPr/>
            </p:nvSpPr>
            <p:spPr bwMode="auto">
              <a:xfrm>
                <a:off x="4210" y="2707"/>
                <a:ext cx="1069" cy="8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104" name="Oval 103"/>
              <p:cNvSpPr>
                <a:spLocks noChangeArrowheads="1"/>
              </p:cNvSpPr>
              <p:nvPr/>
            </p:nvSpPr>
            <p:spPr bwMode="auto">
              <a:xfrm>
                <a:off x="4310" y="2384"/>
                <a:ext cx="155" cy="140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105" name="Oval 104"/>
              <p:cNvSpPr>
                <a:spLocks noChangeArrowheads="1"/>
              </p:cNvSpPr>
              <p:nvPr/>
            </p:nvSpPr>
            <p:spPr bwMode="auto">
              <a:xfrm>
                <a:off x="4489" y="2384"/>
                <a:ext cx="155" cy="14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pt-BR" sz="1800">
                  <a:solidFill>
                    <a:srgbClr val="FF0000"/>
                  </a:solidFill>
                  <a:cs typeface="Arial" pitchFamily="34" charset="0"/>
                </a:endParaRPr>
              </a:p>
            </p:txBody>
          </p:sp>
          <p:sp>
            <p:nvSpPr>
              <p:cNvPr id="106" name="Oval 105"/>
              <p:cNvSpPr>
                <a:spLocks noChangeArrowheads="1"/>
              </p:cNvSpPr>
              <p:nvPr/>
            </p:nvSpPr>
            <p:spPr bwMode="auto">
              <a:xfrm>
                <a:off x="4659" y="2384"/>
                <a:ext cx="163" cy="140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107" name="Rectangle 106"/>
              <p:cNvSpPr>
                <a:spLocks noChangeArrowheads="1"/>
              </p:cNvSpPr>
              <p:nvPr/>
            </p:nvSpPr>
            <p:spPr bwMode="auto">
              <a:xfrm>
                <a:off x="5062" y="1833"/>
                <a:ext cx="85" cy="764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</p:grpSp>
        <p:grpSp>
          <p:nvGrpSpPr>
            <p:cNvPr id="57" name="Group 107"/>
            <p:cNvGrpSpPr>
              <a:grpSpLocks/>
            </p:cNvGrpSpPr>
            <p:nvPr/>
          </p:nvGrpSpPr>
          <p:grpSpPr bwMode="auto">
            <a:xfrm>
              <a:off x="6311900" y="3176588"/>
              <a:ext cx="434975" cy="349250"/>
              <a:chOff x="-44" y="1473"/>
              <a:chExt cx="981" cy="1105"/>
            </a:xfrm>
          </p:grpSpPr>
          <p:pic>
            <p:nvPicPr>
              <p:cNvPr id="82" name="Picture 108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83" name="Freeform 109"/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5595 w 356"/>
                  <a:gd name="T3" fmla="*/ 341 h 368"/>
                  <a:gd name="T4" fmla="*/ 6638 w 356"/>
                  <a:gd name="T5" fmla="*/ 7113 h 368"/>
                  <a:gd name="T6" fmla="*/ 1463 w 356"/>
                  <a:gd name="T7" fmla="*/ 8895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pt-BR"/>
              </a:p>
            </p:txBody>
          </p:sp>
        </p:grpSp>
        <p:grpSp>
          <p:nvGrpSpPr>
            <p:cNvPr id="58" name="Group 110"/>
            <p:cNvGrpSpPr>
              <a:grpSpLocks/>
            </p:cNvGrpSpPr>
            <p:nvPr/>
          </p:nvGrpSpPr>
          <p:grpSpPr bwMode="auto">
            <a:xfrm flipH="1">
              <a:off x="7716838" y="3252788"/>
              <a:ext cx="434975" cy="349250"/>
              <a:chOff x="-44" y="1473"/>
              <a:chExt cx="981" cy="1105"/>
            </a:xfrm>
          </p:grpSpPr>
          <p:pic>
            <p:nvPicPr>
              <p:cNvPr id="80" name="Picture 111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81" name="Freeform 112"/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5595 w 356"/>
                  <a:gd name="T3" fmla="*/ 341 h 368"/>
                  <a:gd name="T4" fmla="*/ 6638 w 356"/>
                  <a:gd name="T5" fmla="*/ 7113 h 368"/>
                  <a:gd name="T6" fmla="*/ 1463 w 356"/>
                  <a:gd name="T7" fmla="*/ 8895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pt-BR"/>
              </a:p>
            </p:txBody>
          </p:sp>
        </p:grpSp>
        <p:grpSp>
          <p:nvGrpSpPr>
            <p:cNvPr id="59" name="Group 113"/>
            <p:cNvGrpSpPr>
              <a:grpSpLocks/>
            </p:cNvGrpSpPr>
            <p:nvPr/>
          </p:nvGrpSpPr>
          <p:grpSpPr bwMode="auto">
            <a:xfrm flipH="1">
              <a:off x="7988300" y="2457450"/>
              <a:ext cx="434975" cy="349250"/>
              <a:chOff x="-44" y="1473"/>
              <a:chExt cx="981" cy="1105"/>
            </a:xfrm>
          </p:grpSpPr>
          <p:pic>
            <p:nvPicPr>
              <p:cNvPr id="78" name="Picture 114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9" name="Freeform 115"/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5595 w 356"/>
                  <a:gd name="T3" fmla="*/ 341 h 368"/>
                  <a:gd name="T4" fmla="*/ 6638 w 356"/>
                  <a:gd name="T5" fmla="*/ 7113 h 368"/>
                  <a:gd name="T6" fmla="*/ 1463 w 356"/>
                  <a:gd name="T7" fmla="*/ 8895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pt-BR"/>
              </a:p>
            </p:txBody>
          </p:sp>
        </p:grpSp>
        <p:grpSp>
          <p:nvGrpSpPr>
            <p:cNvPr id="60" name="Group 116"/>
            <p:cNvGrpSpPr>
              <a:grpSpLocks/>
            </p:cNvGrpSpPr>
            <p:nvPr/>
          </p:nvGrpSpPr>
          <p:grpSpPr bwMode="auto">
            <a:xfrm flipH="1">
              <a:off x="8043863" y="1706563"/>
              <a:ext cx="434975" cy="349250"/>
              <a:chOff x="-44" y="1473"/>
              <a:chExt cx="981" cy="1105"/>
            </a:xfrm>
          </p:grpSpPr>
          <p:pic>
            <p:nvPicPr>
              <p:cNvPr id="76" name="Picture 117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7" name="Freeform 118"/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5595 w 356"/>
                  <a:gd name="T3" fmla="*/ 341 h 368"/>
                  <a:gd name="T4" fmla="*/ 6638 w 356"/>
                  <a:gd name="T5" fmla="*/ 7113 h 368"/>
                  <a:gd name="T6" fmla="*/ 1463 w 356"/>
                  <a:gd name="T7" fmla="*/ 8895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pt-BR"/>
              </a:p>
            </p:txBody>
          </p:sp>
        </p:grpSp>
        <p:grpSp>
          <p:nvGrpSpPr>
            <p:cNvPr id="61" name="Group 119"/>
            <p:cNvGrpSpPr>
              <a:grpSpLocks/>
            </p:cNvGrpSpPr>
            <p:nvPr/>
          </p:nvGrpSpPr>
          <p:grpSpPr bwMode="auto">
            <a:xfrm flipH="1">
              <a:off x="6911975" y="1368425"/>
              <a:ext cx="434975" cy="349250"/>
              <a:chOff x="-44" y="1473"/>
              <a:chExt cx="981" cy="1105"/>
            </a:xfrm>
          </p:grpSpPr>
          <p:pic>
            <p:nvPicPr>
              <p:cNvPr id="74" name="Picture 120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5" name="Freeform 121"/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5595 w 356"/>
                  <a:gd name="T3" fmla="*/ 341 h 368"/>
                  <a:gd name="T4" fmla="*/ 6638 w 356"/>
                  <a:gd name="T5" fmla="*/ 7113 h 368"/>
                  <a:gd name="T6" fmla="*/ 1463 w 356"/>
                  <a:gd name="T7" fmla="*/ 8895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pt-BR"/>
              </a:p>
            </p:txBody>
          </p:sp>
        </p:grpSp>
        <p:grpSp>
          <p:nvGrpSpPr>
            <p:cNvPr id="62" name="Group 123"/>
            <p:cNvGrpSpPr>
              <a:grpSpLocks/>
            </p:cNvGrpSpPr>
            <p:nvPr/>
          </p:nvGrpSpPr>
          <p:grpSpPr bwMode="auto">
            <a:xfrm>
              <a:off x="5824538" y="1411288"/>
              <a:ext cx="434975" cy="349250"/>
              <a:chOff x="-44" y="1473"/>
              <a:chExt cx="981" cy="1105"/>
            </a:xfrm>
          </p:grpSpPr>
          <p:pic>
            <p:nvPicPr>
              <p:cNvPr id="72" name="Picture 124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3" name="Freeform 125"/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5595 w 356"/>
                  <a:gd name="T3" fmla="*/ 341 h 368"/>
                  <a:gd name="T4" fmla="*/ 6638 w 356"/>
                  <a:gd name="T5" fmla="*/ 7113 h 368"/>
                  <a:gd name="T6" fmla="*/ 1463 w 356"/>
                  <a:gd name="T7" fmla="*/ 8895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pt-BR"/>
              </a:p>
            </p:txBody>
          </p:sp>
        </p:grpSp>
        <p:grpSp>
          <p:nvGrpSpPr>
            <p:cNvPr id="63" name="Group 126"/>
            <p:cNvGrpSpPr>
              <a:grpSpLocks/>
            </p:cNvGrpSpPr>
            <p:nvPr/>
          </p:nvGrpSpPr>
          <p:grpSpPr bwMode="auto">
            <a:xfrm>
              <a:off x="5159375" y="2162175"/>
              <a:ext cx="434975" cy="349250"/>
              <a:chOff x="-44" y="1473"/>
              <a:chExt cx="981" cy="1105"/>
            </a:xfrm>
          </p:grpSpPr>
          <p:pic>
            <p:nvPicPr>
              <p:cNvPr id="70" name="Picture 127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1" name="Freeform 128"/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5595 w 356"/>
                  <a:gd name="T3" fmla="*/ 341 h 368"/>
                  <a:gd name="T4" fmla="*/ 6638 w 356"/>
                  <a:gd name="T5" fmla="*/ 7113 h 368"/>
                  <a:gd name="T6" fmla="*/ 1463 w 356"/>
                  <a:gd name="T7" fmla="*/ 8895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pt-BR"/>
              </a:p>
            </p:txBody>
          </p:sp>
        </p:grpSp>
        <p:grpSp>
          <p:nvGrpSpPr>
            <p:cNvPr id="64" name="Group 129"/>
            <p:cNvGrpSpPr>
              <a:grpSpLocks/>
            </p:cNvGrpSpPr>
            <p:nvPr/>
          </p:nvGrpSpPr>
          <p:grpSpPr bwMode="auto">
            <a:xfrm>
              <a:off x="6129338" y="2749550"/>
              <a:ext cx="434975" cy="349250"/>
              <a:chOff x="-44" y="1473"/>
              <a:chExt cx="981" cy="1105"/>
            </a:xfrm>
          </p:grpSpPr>
          <p:pic>
            <p:nvPicPr>
              <p:cNvPr id="68" name="Picture 130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69" name="Freeform 131"/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5595 w 356"/>
                  <a:gd name="T3" fmla="*/ 341 h 368"/>
                  <a:gd name="T4" fmla="*/ 6638 w 356"/>
                  <a:gd name="T5" fmla="*/ 7113 h 368"/>
                  <a:gd name="T6" fmla="*/ 1463 w 356"/>
                  <a:gd name="T7" fmla="*/ 8895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pt-BR"/>
              </a:p>
            </p:txBody>
          </p:sp>
        </p:grpSp>
        <p:grpSp>
          <p:nvGrpSpPr>
            <p:cNvPr id="65" name="Group 132"/>
            <p:cNvGrpSpPr>
              <a:grpSpLocks/>
            </p:cNvGrpSpPr>
            <p:nvPr/>
          </p:nvGrpSpPr>
          <p:grpSpPr bwMode="auto">
            <a:xfrm>
              <a:off x="7185025" y="2989263"/>
              <a:ext cx="325438" cy="261937"/>
              <a:chOff x="-44" y="1473"/>
              <a:chExt cx="981" cy="1105"/>
            </a:xfrm>
          </p:grpSpPr>
          <p:pic>
            <p:nvPicPr>
              <p:cNvPr id="66" name="Picture 133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67" name="Freeform 134"/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5595 w 356"/>
                  <a:gd name="T3" fmla="*/ 341 h 368"/>
                  <a:gd name="T4" fmla="*/ 6638 w 356"/>
                  <a:gd name="T5" fmla="*/ 7113 h 368"/>
                  <a:gd name="T6" fmla="*/ 1463 w 356"/>
                  <a:gd name="T7" fmla="*/ 8895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pt-BR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xmlns="" val="81434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sz="3200" err="1" smtClean="0"/>
              <a:t>BitTorrent</a:t>
            </a:r>
            <a:r>
              <a:rPr lang="pt-BR" sz="3200" smtClean="0"/>
              <a:t>: pedindo, enviando blocos de arquivos</a:t>
            </a:r>
            <a:endParaRPr lang="pt-BR" smtClean="0"/>
          </a:p>
        </p:txBody>
      </p:sp>
      <p:sp>
        <p:nvSpPr>
          <p:cNvPr id="33795" name="Rectangle 4"/>
          <p:cNvSpPr>
            <a:spLocks noGrp="1" noChangeArrowheads="1"/>
          </p:cNvSpPr>
          <p:nvPr>
            <p:ph sz="half" idx="1"/>
          </p:nvPr>
        </p:nvSpPr>
        <p:spPr/>
        <p:txBody>
          <a:bodyPr/>
          <a:lstStyle/>
          <a:p>
            <a:pPr>
              <a:buFont typeface="ZapfDingbats" pitchFamily="82" charset="0"/>
              <a:buNone/>
            </a:pPr>
            <a:r>
              <a:rPr lang="pt-BR" sz="2000" u="sng" smtClean="0">
                <a:solidFill>
                  <a:srgbClr val="FF0000"/>
                </a:solidFill>
              </a:rPr>
              <a:t>obtendo blocos:</a:t>
            </a:r>
          </a:p>
          <a:p>
            <a:r>
              <a:rPr lang="pt-BR" sz="2000" smtClean="0"/>
              <a:t>num determinado instante, pares distintos possuem diferentes subconjuntos de blocos do arquivo</a:t>
            </a:r>
          </a:p>
          <a:p>
            <a:r>
              <a:rPr lang="pt-BR" sz="2000" smtClean="0"/>
              <a:t>periodicamente, um par (Alice) pede a cada vizinho a lista de blocos que eles possuem</a:t>
            </a:r>
          </a:p>
          <a:p>
            <a:r>
              <a:rPr lang="pt-BR" sz="2000" smtClean="0"/>
              <a:t>Alice envia pedidos para os pedaços que ainda não tem</a:t>
            </a:r>
          </a:p>
          <a:p>
            <a:pPr lvl="1"/>
            <a:r>
              <a:rPr lang="pt-BR" sz="1600" smtClean="0"/>
              <a:t>Primeiro os mais raros</a:t>
            </a:r>
          </a:p>
        </p:txBody>
      </p:sp>
      <p:sp>
        <p:nvSpPr>
          <p:cNvPr id="33796" name="Espaço Reservado para Conteúdo 6"/>
          <p:cNvSpPr>
            <a:spLocks noGrp="1"/>
          </p:cNvSpPr>
          <p:nvPr>
            <p:ph sz="half" idx="2"/>
          </p:nvPr>
        </p:nvSpPr>
        <p:spPr>
          <a:xfrm>
            <a:off x="4495800" y="1466850"/>
            <a:ext cx="4167188" cy="4648200"/>
          </a:xfrm>
        </p:spPr>
        <p:txBody>
          <a:bodyPr/>
          <a:lstStyle/>
          <a:p>
            <a:pPr>
              <a:buFont typeface="ZapfDingbats" pitchFamily="82" charset="0"/>
              <a:buNone/>
            </a:pPr>
            <a:r>
              <a:rPr lang="pt-BR" sz="2000" u="sng" smtClean="0">
                <a:solidFill>
                  <a:srgbClr val="FF0000"/>
                </a:solidFill>
              </a:rPr>
              <a:t>Enviando blocos: toma lá, dá cá!</a:t>
            </a:r>
          </a:p>
          <a:p>
            <a:r>
              <a:rPr lang="pt-BR" sz="2000" smtClean="0"/>
              <a:t>Alice envia blocos para os quatro vizinhos que estejam lhe enviando blocos </a:t>
            </a:r>
            <a:r>
              <a:rPr lang="pt-BR" sz="2000" i="1" smtClean="0"/>
              <a:t>na taxa mais elevada</a:t>
            </a:r>
          </a:p>
          <a:p>
            <a:pPr lvl="1"/>
            <a:r>
              <a:rPr lang="pt-BR" sz="1600" smtClean="0"/>
              <a:t>outros pares foram sufocados por Alice</a:t>
            </a:r>
          </a:p>
          <a:p>
            <a:pPr lvl="1"/>
            <a:r>
              <a:rPr lang="pt-BR" sz="1600" smtClean="0"/>
              <a:t>Reavalia os 4 mais a cada 10 </a:t>
            </a:r>
            <a:r>
              <a:rPr lang="pt-BR" sz="1600" err="1" smtClean="0"/>
              <a:t>segs</a:t>
            </a:r>
            <a:endParaRPr lang="pt-BR" sz="1600" smtClean="0"/>
          </a:p>
          <a:p>
            <a:r>
              <a:rPr lang="pt-BR" sz="2000" smtClean="0"/>
              <a:t>a cada 30 </a:t>
            </a:r>
            <a:r>
              <a:rPr lang="pt-BR" sz="2000" err="1" smtClean="0"/>
              <a:t>segs</a:t>
            </a:r>
            <a:r>
              <a:rPr lang="pt-BR" sz="2000" smtClean="0"/>
              <a:t>: seleciona aleatoriamente outro par, começa a enviar blocos</a:t>
            </a:r>
          </a:p>
          <a:p>
            <a:pPr lvl="1"/>
            <a:r>
              <a:rPr lang="pt-BR" sz="1600" smtClean="0"/>
              <a:t>“</a:t>
            </a:r>
            <a:r>
              <a:rPr lang="pt-BR" sz="1600" i="1" err="1" smtClean="0"/>
              <a:t>optimistically</a:t>
            </a:r>
            <a:r>
              <a:rPr lang="pt-BR" sz="1600" i="1" smtClean="0"/>
              <a:t> </a:t>
            </a:r>
            <a:r>
              <a:rPr lang="pt-BR" sz="1600" i="1" err="1" smtClean="0"/>
              <a:t>unchoked</a:t>
            </a:r>
            <a:r>
              <a:rPr lang="pt-BR" sz="1600" smtClean="0"/>
              <a:t>”</a:t>
            </a:r>
            <a:endParaRPr lang="pt-BR" sz="1800"/>
          </a:p>
          <a:p>
            <a:pPr lvl="1"/>
            <a:r>
              <a:rPr lang="pt-BR" sz="1600" smtClean="0"/>
              <a:t>o par recém escolhido pode se unir aos 4 mais</a:t>
            </a:r>
          </a:p>
        </p:txBody>
      </p:sp>
      <p:sp>
        <p:nvSpPr>
          <p:cNvPr id="33797" name="Espaço Reservado para Rodapé 5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/>
              <a:t>2: Camada de Aplicação</a:t>
            </a:r>
            <a:endParaRPr lang="pt-BR" smtClean="0">
              <a:latin typeface="Times New Roman" pitchFamily="18" charset="0"/>
            </a:endParaRPr>
          </a:p>
        </p:txBody>
      </p:sp>
      <p:sp>
        <p:nvSpPr>
          <p:cNvPr id="33798" name="Espaço Reservado para Número de Slide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D90F537C-5BF7-4D98-B09E-18F5C66427A3}" type="slidenum">
              <a:rPr lang="en-US" smtClean="0"/>
              <a:pPr/>
              <a:t>93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xmlns="" val="2898467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2" name="Espaço Reservado para Rodapé 3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/>
              <a:t>2: Camada de Aplicação</a:t>
            </a:r>
            <a:endParaRPr lang="pt-BR" smtClean="0">
              <a:latin typeface="Times New Roman" pitchFamily="18" charset="0"/>
            </a:endParaRPr>
          </a:p>
        </p:txBody>
      </p:sp>
      <p:sp>
        <p:nvSpPr>
          <p:cNvPr id="10253" name="Espaço Reservado para Número de Slide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65440427-FC8F-4CFB-8E41-69A5193F5DBD}" type="slidenum">
              <a:rPr lang="en-US" smtClean="0"/>
              <a:pPr/>
              <a:t>94</a:t>
            </a:fld>
            <a:endParaRPr lang="en-US" smtClean="0"/>
          </a:p>
        </p:txBody>
      </p:sp>
      <p:sp>
        <p:nvSpPr>
          <p:cNvPr id="10254" name="Rectangle 2"/>
          <p:cNvSpPr>
            <a:spLocks noGrp="1" noChangeArrowheads="1"/>
          </p:cNvSpPr>
          <p:nvPr>
            <p:ph type="title"/>
          </p:nvPr>
        </p:nvSpPr>
        <p:spPr>
          <a:xfrm>
            <a:off x="482600" y="254000"/>
            <a:ext cx="7772400" cy="1143000"/>
          </a:xfrm>
        </p:spPr>
        <p:txBody>
          <a:bodyPr/>
          <a:lstStyle/>
          <a:p>
            <a:r>
              <a:rPr lang="pt-BR" smtClean="0"/>
              <a:t>BitTorrent:  toma lá, dá cá!</a:t>
            </a:r>
          </a:p>
        </p:txBody>
      </p:sp>
      <p:graphicFrame>
        <p:nvGraphicFramePr>
          <p:cNvPr id="10242" name="Object 2"/>
          <p:cNvGraphicFramePr>
            <a:graphicFrameLocks noChangeAspect="1"/>
          </p:cNvGraphicFramePr>
          <p:nvPr/>
        </p:nvGraphicFramePr>
        <p:xfrm>
          <a:off x="2909888" y="4518025"/>
          <a:ext cx="617537" cy="473075"/>
        </p:xfrm>
        <a:graphic>
          <a:graphicData uri="http://schemas.openxmlformats.org/presentationml/2006/ole">
            <p:oleObj spid="_x0000_s25864" name="Clip" r:id="rId4" imgW="1307263" imgH="1084139" progId="">
              <p:embed/>
            </p:oleObj>
          </a:graphicData>
        </a:graphic>
      </p:graphicFrame>
      <p:graphicFrame>
        <p:nvGraphicFramePr>
          <p:cNvPr id="10243" name="Object 3"/>
          <p:cNvGraphicFramePr>
            <a:graphicFrameLocks noChangeAspect="1"/>
          </p:cNvGraphicFramePr>
          <p:nvPr/>
        </p:nvGraphicFramePr>
        <p:xfrm>
          <a:off x="827088" y="3641725"/>
          <a:ext cx="617537" cy="473075"/>
        </p:xfrm>
        <a:graphic>
          <a:graphicData uri="http://schemas.openxmlformats.org/presentationml/2006/ole">
            <p:oleObj spid="_x0000_s25865" name="Clip" r:id="rId5" imgW="1307263" imgH="1084139" progId="">
              <p:embed/>
            </p:oleObj>
          </a:graphicData>
        </a:graphic>
      </p:graphicFrame>
      <p:graphicFrame>
        <p:nvGraphicFramePr>
          <p:cNvPr id="266245" name="Object 4"/>
          <p:cNvGraphicFramePr>
            <a:graphicFrameLocks noChangeAspect="1"/>
          </p:cNvGraphicFramePr>
          <p:nvPr/>
        </p:nvGraphicFramePr>
        <p:xfrm>
          <a:off x="2160588" y="3438525"/>
          <a:ext cx="617537" cy="473075"/>
        </p:xfrm>
        <a:graphic>
          <a:graphicData uri="http://schemas.openxmlformats.org/presentationml/2006/ole">
            <p:oleObj spid="_x0000_s25866" name="Clip" r:id="rId6" imgW="1307263" imgH="1084139" progId="">
              <p:embed/>
            </p:oleObj>
          </a:graphicData>
        </a:graphic>
      </p:graphicFrame>
      <p:graphicFrame>
        <p:nvGraphicFramePr>
          <p:cNvPr id="10245" name="Object 5"/>
          <p:cNvGraphicFramePr>
            <a:graphicFrameLocks noChangeAspect="1"/>
          </p:cNvGraphicFramePr>
          <p:nvPr/>
        </p:nvGraphicFramePr>
        <p:xfrm>
          <a:off x="1538288" y="5241925"/>
          <a:ext cx="617537" cy="473075"/>
        </p:xfrm>
        <a:graphic>
          <a:graphicData uri="http://schemas.openxmlformats.org/presentationml/2006/ole">
            <p:oleObj spid="_x0000_s25867" name="Clip" r:id="rId7" imgW="1307263" imgH="1084139" progId="">
              <p:embed/>
            </p:oleObj>
          </a:graphicData>
        </a:graphic>
      </p:graphicFrame>
      <p:graphicFrame>
        <p:nvGraphicFramePr>
          <p:cNvPr id="10246" name="Object 6"/>
          <p:cNvGraphicFramePr>
            <a:graphicFrameLocks noChangeAspect="1"/>
          </p:cNvGraphicFramePr>
          <p:nvPr/>
        </p:nvGraphicFramePr>
        <p:xfrm>
          <a:off x="2262188" y="6118225"/>
          <a:ext cx="617537" cy="473075"/>
        </p:xfrm>
        <a:graphic>
          <a:graphicData uri="http://schemas.openxmlformats.org/presentationml/2006/ole">
            <p:oleObj spid="_x0000_s25868" name="Clip" r:id="rId8" imgW="1307263" imgH="1084139" progId="">
              <p:embed/>
            </p:oleObj>
          </a:graphicData>
        </a:graphic>
      </p:graphicFrame>
      <p:graphicFrame>
        <p:nvGraphicFramePr>
          <p:cNvPr id="10247" name="Object 7"/>
          <p:cNvGraphicFramePr>
            <a:graphicFrameLocks noChangeAspect="1"/>
          </p:cNvGraphicFramePr>
          <p:nvPr/>
        </p:nvGraphicFramePr>
        <p:xfrm>
          <a:off x="4967288" y="3895725"/>
          <a:ext cx="617537" cy="473075"/>
        </p:xfrm>
        <a:graphic>
          <a:graphicData uri="http://schemas.openxmlformats.org/presentationml/2006/ole">
            <p:oleObj spid="_x0000_s25869" name="Clip" r:id="rId9" imgW="1307263" imgH="1084139" progId="">
              <p:embed/>
            </p:oleObj>
          </a:graphicData>
        </a:graphic>
      </p:graphicFrame>
      <p:graphicFrame>
        <p:nvGraphicFramePr>
          <p:cNvPr id="266249" name="Object 8"/>
          <p:cNvGraphicFramePr>
            <a:graphicFrameLocks noChangeAspect="1"/>
          </p:cNvGraphicFramePr>
          <p:nvPr/>
        </p:nvGraphicFramePr>
        <p:xfrm>
          <a:off x="4662488" y="3057525"/>
          <a:ext cx="617537" cy="473075"/>
        </p:xfrm>
        <a:graphic>
          <a:graphicData uri="http://schemas.openxmlformats.org/presentationml/2006/ole">
            <p:oleObj spid="_x0000_s25870" name="Clip" r:id="rId10" imgW="1307263" imgH="1084139" progId="">
              <p:embed/>
            </p:oleObj>
          </a:graphicData>
        </a:graphic>
      </p:graphicFrame>
      <p:graphicFrame>
        <p:nvGraphicFramePr>
          <p:cNvPr id="10249" name="Object 9"/>
          <p:cNvGraphicFramePr>
            <a:graphicFrameLocks noChangeAspect="1"/>
          </p:cNvGraphicFramePr>
          <p:nvPr/>
        </p:nvGraphicFramePr>
        <p:xfrm>
          <a:off x="5729288" y="2714625"/>
          <a:ext cx="617537" cy="473075"/>
        </p:xfrm>
        <a:graphic>
          <a:graphicData uri="http://schemas.openxmlformats.org/presentationml/2006/ole">
            <p:oleObj spid="_x0000_s25871" name="Clip" r:id="rId11" imgW="1307263" imgH="1084139" progId="">
              <p:embed/>
            </p:oleObj>
          </a:graphicData>
        </a:graphic>
      </p:graphicFrame>
      <p:graphicFrame>
        <p:nvGraphicFramePr>
          <p:cNvPr id="10250" name="Object 10"/>
          <p:cNvGraphicFramePr>
            <a:graphicFrameLocks noChangeAspect="1"/>
          </p:cNvGraphicFramePr>
          <p:nvPr/>
        </p:nvGraphicFramePr>
        <p:xfrm>
          <a:off x="6351588" y="3565525"/>
          <a:ext cx="617537" cy="473075"/>
        </p:xfrm>
        <a:graphic>
          <a:graphicData uri="http://schemas.openxmlformats.org/presentationml/2006/ole">
            <p:oleObj spid="_x0000_s25872" name="Clip" r:id="rId12" imgW="1307263" imgH="1084139" progId="">
              <p:embed/>
            </p:oleObj>
          </a:graphicData>
        </a:graphic>
      </p:graphicFrame>
      <p:graphicFrame>
        <p:nvGraphicFramePr>
          <p:cNvPr id="10251" name="Object 11"/>
          <p:cNvGraphicFramePr>
            <a:graphicFrameLocks noChangeAspect="1"/>
          </p:cNvGraphicFramePr>
          <p:nvPr/>
        </p:nvGraphicFramePr>
        <p:xfrm>
          <a:off x="6173788" y="4454525"/>
          <a:ext cx="617537" cy="473075"/>
        </p:xfrm>
        <a:graphic>
          <a:graphicData uri="http://schemas.openxmlformats.org/presentationml/2006/ole">
            <p:oleObj spid="_x0000_s25873" name="Clip" r:id="rId13" imgW="1307263" imgH="1084139" progId="">
              <p:embed/>
            </p:oleObj>
          </a:graphicData>
        </a:graphic>
      </p:graphicFrame>
      <p:pic>
        <p:nvPicPr>
          <p:cNvPr id="10255" name="Picture 13" descr="Alice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3389313" y="5095875"/>
            <a:ext cx="561975" cy="693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6254" name="Line 14"/>
          <p:cNvSpPr>
            <a:spLocks noChangeShapeType="1"/>
          </p:cNvSpPr>
          <p:nvPr/>
        </p:nvSpPr>
        <p:spPr bwMode="auto">
          <a:xfrm flipH="1" flipV="1">
            <a:off x="2654300" y="3937000"/>
            <a:ext cx="457200" cy="5461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triangle" w="med" len="med"/>
            <a:tailEnd type="triangle" w="med" len="med"/>
          </a:ln>
        </p:spPr>
        <p:txBody>
          <a:bodyPr wrap="none" lIns="0" tIns="0" rIns="0" bIns="0">
            <a:spAutoFit/>
          </a:bodyPr>
          <a:lstStyle/>
          <a:p>
            <a:endParaRPr lang="pt-BR"/>
          </a:p>
        </p:txBody>
      </p:sp>
      <p:sp>
        <p:nvSpPr>
          <p:cNvPr id="10257" name="Line 15"/>
          <p:cNvSpPr>
            <a:spLocks noChangeShapeType="1"/>
          </p:cNvSpPr>
          <p:nvPr/>
        </p:nvSpPr>
        <p:spPr bwMode="auto">
          <a:xfrm flipH="1" flipV="1">
            <a:off x="1473200" y="4102100"/>
            <a:ext cx="1473200" cy="596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triangle" w="med" len="med"/>
            <a:tailEnd type="triangle" w="med" len="med"/>
          </a:ln>
        </p:spPr>
        <p:txBody>
          <a:bodyPr lIns="0" tIns="0" rIns="0" bIns="0">
            <a:spAutoFit/>
          </a:bodyPr>
          <a:lstStyle/>
          <a:p>
            <a:endParaRPr lang="pt-BR"/>
          </a:p>
        </p:txBody>
      </p:sp>
      <p:sp>
        <p:nvSpPr>
          <p:cNvPr id="10258" name="Line 16"/>
          <p:cNvSpPr>
            <a:spLocks noChangeShapeType="1"/>
          </p:cNvSpPr>
          <p:nvPr/>
        </p:nvSpPr>
        <p:spPr bwMode="auto">
          <a:xfrm flipH="1">
            <a:off x="2159000" y="4991100"/>
            <a:ext cx="965200" cy="3810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triangle" w="med" len="med"/>
            <a:tailEnd type="triangle" w="med" len="med"/>
          </a:ln>
        </p:spPr>
        <p:txBody>
          <a:bodyPr lIns="0" tIns="0" rIns="0" bIns="0">
            <a:spAutoFit/>
          </a:bodyPr>
          <a:lstStyle/>
          <a:p>
            <a:endParaRPr lang="pt-BR"/>
          </a:p>
        </p:txBody>
      </p:sp>
      <p:sp>
        <p:nvSpPr>
          <p:cNvPr id="10259" name="Line 17"/>
          <p:cNvSpPr>
            <a:spLocks noChangeShapeType="1"/>
          </p:cNvSpPr>
          <p:nvPr/>
        </p:nvSpPr>
        <p:spPr bwMode="auto">
          <a:xfrm flipH="1">
            <a:off x="2628900" y="5041900"/>
            <a:ext cx="596900" cy="1041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triangle" w="med" len="med"/>
            <a:tailEnd type="triangle" w="med" len="med"/>
          </a:ln>
        </p:spPr>
        <p:txBody>
          <a:bodyPr lIns="0" tIns="0" rIns="0" bIns="0">
            <a:spAutoFit/>
          </a:bodyPr>
          <a:lstStyle/>
          <a:p>
            <a:endParaRPr lang="pt-BR"/>
          </a:p>
        </p:txBody>
      </p:sp>
      <p:sp>
        <p:nvSpPr>
          <p:cNvPr id="10260" name="Line 18"/>
          <p:cNvSpPr>
            <a:spLocks noChangeShapeType="1"/>
          </p:cNvSpPr>
          <p:nvPr/>
        </p:nvSpPr>
        <p:spPr bwMode="auto">
          <a:xfrm flipV="1">
            <a:off x="5511800" y="3225800"/>
            <a:ext cx="419100" cy="6477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triangle" w="med" len="med"/>
            <a:tailEnd type="triangle" w="med" len="med"/>
          </a:ln>
        </p:spPr>
        <p:txBody>
          <a:bodyPr lIns="0" tIns="0" rIns="0" bIns="0">
            <a:spAutoFit/>
          </a:bodyPr>
          <a:lstStyle/>
          <a:p>
            <a:endParaRPr lang="pt-BR"/>
          </a:p>
        </p:txBody>
      </p:sp>
      <p:sp>
        <p:nvSpPr>
          <p:cNvPr id="266259" name="Line 19"/>
          <p:cNvSpPr>
            <a:spLocks noChangeShapeType="1"/>
          </p:cNvSpPr>
          <p:nvPr/>
        </p:nvSpPr>
        <p:spPr bwMode="auto">
          <a:xfrm flipH="1" flipV="1">
            <a:off x="5168900" y="3492500"/>
            <a:ext cx="76200" cy="355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triangle" w="med" len="med"/>
            <a:tailEnd type="triangle" w="med" len="med"/>
          </a:ln>
        </p:spPr>
        <p:txBody>
          <a:bodyPr lIns="0" tIns="0" rIns="0" bIns="0">
            <a:spAutoFit/>
          </a:bodyPr>
          <a:lstStyle/>
          <a:p>
            <a:endParaRPr lang="pt-BR"/>
          </a:p>
        </p:txBody>
      </p:sp>
      <p:sp>
        <p:nvSpPr>
          <p:cNvPr id="10262" name="Line 20"/>
          <p:cNvSpPr>
            <a:spLocks noChangeShapeType="1"/>
          </p:cNvSpPr>
          <p:nvPr/>
        </p:nvSpPr>
        <p:spPr bwMode="auto">
          <a:xfrm flipV="1">
            <a:off x="5613400" y="3810000"/>
            <a:ext cx="787400" cy="304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triangle" w="med" len="med"/>
            <a:tailEnd type="triangle" w="med" len="med"/>
          </a:ln>
        </p:spPr>
        <p:txBody>
          <a:bodyPr lIns="0" tIns="0" rIns="0" bIns="0">
            <a:spAutoFit/>
          </a:bodyPr>
          <a:lstStyle/>
          <a:p>
            <a:endParaRPr lang="pt-BR"/>
          </a:p>
        </p:txBody>
      </p:sp>
      <p:sp>
        <p:nvSpPr>
          <p:cNvPr id="10263" name="Line 21"/>
          <p:cNvSpPr>
            <a:spLocks noChangeShapeType="1"/>
          </p:cNvSpPr>
          <p:nvPr/>
        </p:nvSpPr>
        <p:spPr bwMode="auto">
          <a:xfrm>
            <a:off x="5613400" y="4279900"/>
            <a:ext cx="596900" cy="3175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triangle" w="med" len="med"/>
            <a:tailEnd type="triangle" w="med" len="med"/>
          </a:ln>
        </p:spPr>
        <p:txBody>
          <a:bodyPr lIns="0" tIns="0" rIns="0" bIns="0">
            <a:spAutoFit/>
          </a:bodyPr>
          <a:lstStyle/>
          <a:p>
            <a:endParaRPr lang="pt-BR"/>
          </a:p>
        </p:txBody>
      </p:sp>
      <p:pic>
        <p:nvPicPr>
          <p:cNvPr id="10264" name="Picture 22" descr="Bob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4979988" y="4524375"/>
            <a:ext cx="676275" cy="690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6263" name="Line 23"/>
          <p:cNvSpPr>
            <a:spLocks noChangeShapeType="1"/>
          </p:cNvSpPr>
          <p:nvPr/>
        </p:nvSpPr>
        <p:spPr bwMode="auto">
          <a:xfrm flipV="1">
            <a:off x="3530600" y="4076700"/>
            <a:ext cx="1435100" cy="482600"/>
          </a:xfrm>
          <a:prstGeom prst="line">
            <a:avLst/>
          </a:prstGeom>
          <a:noFill/>
          <a:ln w="25400">
            <a:solidFill>
              <a:srgbClr val="FF0000"/>
            </a:solidFill>
            <a:prstDash val="sysDot"/>
            <a:round/>
            <a:headEnd/>
            <a:tailEnd type="triangle" w="med" len="med"/>
          </a:ln>
        </p:spPr>
        <p:txBody>
          <a:bodyPr lIns="0" tIns="0" rIns="0" bIns="0">
            <a:spAutoFit/>
          </a:bodyPr>
          <a:lstStyle/>
          <a:p>
            <a:endParaRPr lang="pt-BR"/>
          </a:p>
        </p:txBody>
      </p:sp>
      <p:sp>
        <p:nvSpPr>
          <p:cNvPr id="266264" name="Line 24"/>
          <p:cNvSpPr>
            <a:spLocks noChangeShapeType="1"/>
          </p:cNvSpPr>
          <p:nvPr/>
        </p:nvSpPr>
        <p:spPr bwMode="auto">
          <a:xfrm flipH="1">
            <a:off x="3543300" y="4165600"/>
            <a:ext cx="1397000" cy="46990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med" len="med"/>
          </a:ln>
        </p:spPr>
        <p:txBody>
          <a:bodyPr wrap="none" lIns="0" tIns="0" rIns="0" bIns="0">
            <a:spAutoFit/>
          </a:bodyPr>
          <a:lstStyle/>
          <a:p>
            <a:endParaRPr lang="pt-BR"/>
          </a:p>
        </p:txBody>
      </p:sp>
      <p:sp>
        <p:nvSpPr>
          <p:cNvPr id="266265" name="Line 25"/>
          <p:cNvSpPr>
            <a:spLocks noChangeShapeType="1"/>
          </p:cNvSpPr>
          <p:nvPr/>
        </p:nvSpPr>
        <p:spPr bwMode="auto">
          <a:xfrm flipV="1">
            <a:off x="3581400" y="4267200"/>
            <a:ext cx="1371600" cy="48260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med" len="med"/>
          </a:ln>
        </p:spPr>
        <p:txBody>
          <a:bodyPr wrap="none" lIns="0" tIns="0" rIns="0" bIns="0">
            <a:spAutoFit/>
          </a:bodyPr>
          <a:lstStyle/>
          <a:p>
            <a:endParaRPr lang="pt-BR"/>
          </a:p>
        </p:txBody>
      </p:sp>
      <p:sp>
        <p:nvSpPr>
          <p:cNvPr id="266266" name="Text Box 26"/>
          <p:cNvSpPr txBox="1">
            <a:spLocks noChangeArrowheads="1"/>
          </p:cNvSpPr>
          <p:nvPr/>
        </p:nvSpPr>
        <p:spPr bwMode="auto">
          <a:xfrm>
            <a:off x="841375" y="1320800"/>
            <a:ext cx="4497388" cy="304800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n-US" sz="2000">
                <a:latin typeface="+mj-lt"/>
              </a:rPr>
              <a:t>(1) Alice “optimistically </a:t>
            </a:r>
            <a:r>
              <a:rPr lang="en-US" sz="2000" err="1">
                <a:latin typeface="+mj-lt"/>
              </a:rPr>
              <a:t>unchokes</a:t>
            </a:r>
            <a:r>
              <a:rPr lang="en-US" sz="2000">
                <a:latin typeface="+mj-lt"/>
              </a:rPr>
              <a:t>” Bob</a:t>
            </a:r>
          </a:p>
        </p:txBody>
      </p:sp>
      <p:sp>
        <p:nvSpPr>
          <p:cNvPr id="266267" name="Text Box 27"/>
          <p:cNvSpPr txBox="1">
            <a:spLocks noChangeArrowheads="1"/>
          </p:cNvSpPr>
          <p:nvPr/>
        </p:nvSpPr>
        <p:spPr bwMode="auto">
          <a:xfrm>
            <a:off x="808038" y="1663700"/>
            <a:ext cx="7383462" cy="615950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n-US" sz="2000">
                <a:latin typeface="+mj-lt"/>
              </a:rPr>
              <a:t>(2) Alice se </a:t>
            </a:r>
            <a:r>
              <a:rPr lang="en-US" sz="2000" err="1">
                <a:latin typeface="+mj-lt"/>
              </a:rPr>
              <a:t>torna</a:t>
            </a:r>
            <a:r>
              <a:rPr lang="en-US" sz="2000">
                <a:latin typeface="+mj-lt"/>
              </a:rPr>
              <a:t> um dos </a:t>
            </a:r>
            <a:r>
              <a:rPr lang="en-US" sz="2000" err="1">
                <a:latin typeface="+mj-lt"/>
              </a:rPr>
              <a:t>quatro</a:t>
            </a:r>
            <a:r>
              <a:rPr lang="en-US" sz="2000">
                <a:latin typeface="+mj-lt"/>
              </a:rPr>
              <a:t> </a:t>
            </a:r>
            <a:r>
              <a:rPr lang="en-US" sz="2000" err="1">
                <a:latin typeface="+mj-lt"/>
              </a:rPr>
              <a:t>melhores</a:t>
            </a:r>
            <a:r>
              <a:rPr lang="en-US" sz="2000">
                <a:latin typeface="+mj-lt"/>
              </a:rPr>
              <a:t> </a:t>
            </a:r>
            <a:r>
              <a:rPr lang="en-US" sz="2000" err="1">
                <a:latin typeface="+mj-lt"/>
              </a:rPr>
              <a:t>provedores</a:t>
            </a:r>
            <a:r>
              <a:rPr lang="en-US" sz="2000">
                <a:latin typeface="+mj-lt"/>
              </a:rPr>
              <a:t> de Bob;</a:t>
            </a:r>
          </a:p>
          <a:p>
            <a:pPr eaLnBrk="1" hangingPunct="1"/>
            <a:r>
              <a:rPr lang="en-US" sz="2000">
                <a:latin typeface="+mj-lt"/>
              </a:rPr>
              <a:t> Bob age da </a:t>
            </a:r>
            <a:r>
              <a:rPr lang="en-US" sz="2000" err="1">
                <a:latin typeface="+mj-lt"/>
              </a:rPr>
              <a:t>mesma</a:t>
            </a:r>
            <a:r>
              <a:rPr lang="en-US" sz="2000">
                <a:latin typeface="+mj-lt"/>
              </a:rPr>
              <a:t> forma</a:t>
            </a:r>
          </a:p>
        </p:txBody>
      </p:sp>
      <p:sp>
        <p:nvSpPr>
          <p:cNvPr id="266268" name="Text Box 28"/>
          <p:cNvSpPr txBox="1">
            <a:spLocks noChangeArrowheads="1"/>
          </p:cNvSpPr>
          <p:nvPr/>
        </p:nvSpPr>
        <p:spPr bwMode="auto">
          <a:xfrm>
            <a:off x="800100" y="2255838"/>
            <a:ext cx="7307263" cy="307975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n-US" sz="2000">
                <a:latin typeface="+mj-lt"/>
              </a:rPr>
              <a:t>(3) Bob se </a:t>
            </a:r>
            <a:r>
              <a:rPr lang="en-US" sz="2000" err="1">
                <a:latin typeface="+mj-lt"/>
              </a:rPr>
              <a:t>torna</a:t>
            </a:r>
            <a:r>
              <a:rPr lang="en-US" sz="2000">
                <a:latin typeface="+mj-lt"/>
              </a:rPr>
              <a:t> um dos </a:t>
            </a:r>
            <a:r>
              <a:rPr lang="en-US" sz="2000" err="1">
                <a:latin typeface="+mj-lt"/>
              </a:rPr>
              <a:t>quatro</a:t>
            </a:r>
            <a:r>
              <a:rPr lang="en-US" sz="2000">
                <a:latin typeface="+mj-lt"/>
              </a:rPr>
              <a:t> </a:t>
            </a:r>
            <a:r>
              <a:rPr lang="en-US" sz="2000" err="1">
                <a:latin typeface="+mj-lt"/>
              </a:rPr>
              <a:t>melhores</a:t>
            </a:r>
            <a:r>
              <a:rPr lang="en-US" sz="2000">
                <a:latin typeface="+mj-lt"/>
              </a:rPr>
              <a:t> </a:t>
            </a:r>
            <a:r>
              <a:rPr lang="en-US" sz="2000" err="1">
                <a:latin typeface="+mj-lt"/>
              </a:rPr>
              <a:t>provedores</a:t>
            </a:r>
            <a:r>
              <a:rPr lang="en-US" sz="2000">
                <a:latin typeface="+mj-lt"/>
              </a:rPr>
              <a:t> de Alice</a:t>
            </a:r>
          </a:p>
        </p:txBody>
      </p:sp>
      <p:sp>
        <p:nvSpPr>
          <p:cNvPr id="266269" name="Text Box 29"/>
          <p:cNvSpPr txBox="1">
            <a:spLocks noChangeArrowheads="1"/>
          </p:cNvSpPr>
          <p:nvPr/>
        </p:nvSpPr>
        <p:spPr bwMode="auto">
          <a:xfrm>
            <a:off x="5202238" y="5114925"/>
            <a:ext cx="3806825" cy="1323439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r>
              <a:rPr lang="pt-BR" sz="2000">
                <a:solidFill>
                  <a:srgbClr val="FF0000"/>
                </a:solidFill>
                <a:latin typeface="+mn-lt"/>
              </a:rPr>
              <a:t>Com uma taxa de </a:t>
            </a:r>
            <a:r>
              <a:rPr lang="pt-BR" sz="2000" i="1">
                <a:solidFill>
                  <a:srgbClr val="FF0000"/>
                </a:solidFill>
                <a:latin typeface="+mn-lt"/>
              </a:rPr>
              <a:t>upload</a:t>
            </a:r>
            <a:r>
              <a:rPr lang="pt-BR" sz="2000">
                <a:solidFill>
                  <a:srgbClr val="FF0000"/>
                </a:solidFill>
                <a:latin typeface="+mn-lt"/>
              </a:rPr>
              <a:t> mais alta, pode encontrar melhores parceiros de troca e obter o arquivo mais rapidamente!</a:t>
            </a:r>
            <a:endParaRPr lang="pt-BR" sz="200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814730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66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66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66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66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0" dur="500"/>
                                        <p:tgtEl>
                                          <p:spTgt spid="2662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6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3" dur="500"/>
                                        <p:tgtEl>
                                          <p:spTgt spid="2662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6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266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1" dur="500"/>
                                        <p:tgtEl>
                                          <p:spTgt spid="2662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6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4" dur="500"/>
                                        <p:tgtEl>
                                          <p:spTgt spid="2662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6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266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0" dur="500"/>
                                        <p:tgtEl>
                                          <p:spTgt spid="2662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6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266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54" grpId="0" animBg="1"/>
      <p:bldP spid="266259" grpId="0" animBg="1"/>
      <p:bldP spid="266263" grpId="0" animBg="1"/>
      <p:bldP spid="266263" grpId="1" animBg="1"/>
      <p:bldP spid="266264" grpId="0" animBg="1"/>
      <p:bldP spid="266265" grpId="0" animBg="1"/>
      <p:bldP spid="266266" grpId="0"/>
      <p:bldP spid="266267" grpId="0"/>
      <p:bldP spid="266268" grpId="0"/>
      <p:bldP spid="266269" grpId="0" animBg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i="1" err="1" smtClean="0"/>
              <a:t>Distributed</a:t>
            </a:r>
            <a:r>
              <a:rPr lang="pt-BR" i="1" smtClean="0"/>
              <a:t> </a:t>
            </a:r>
            <a:r>
              <a:rPr lang="pt-BR" i="1" err="1" smtClean="0"/>
              <a:t>Hash</a:t>
            </a:r>
            <a:r>
              <a:rPr lang="pt-BR" i="1" smtClean="0"/>
              <a:t> </a:t>
            </a:r>
            <a:r>
              <a:rPr lang="pt-BR" i="1" err="1" smtClean="0"/>
              <a:t>Table</a:t>
            </a:r>
            <a:r>
              <a:rPr lang="pt-BR" i="1" smtClean="0"/>
              <a:t> </a:t>
            </a:r>
            <a:r>
              <a:rPr lang="pt-BR" smtClean="0"/>
              <a:t>(DHT)</a:t>
            </a:r>
            <a:endParaRPr lang="pt-BR" i="1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sz="2400" smtClean="0"/>
              <a:t>DHT: uma </a:t>
            </a:r>
            <a:r>
              <a:rPr lang="pt-BR" sz="2400" smtClean="0">
                <a:solidFill>
                  <a:srgbClr val="FF0000"/>
                </a:solidFill>
              </a:rPr>
              <a:t>base de dados P2P distribuída</a:t>
            </a:r>
          </a:p>
          <a:p>
            <a:r>
              <a:rPr lang="pt-BR" sz="2400" smtClean="0"/>
              <a:t>base de dados possui duplas </a:t>
            </a:r>
            <a:r>
              <a:rPr lang="pt-BR" sz="2400" smtClean="0">
                <a:solidFill>
                  <a:srgbClr val="FF0000"/>
                </a:solidFill>
              </a:rPr>
              <a:t>(chave, valor)</a:t>
            </a:r>
            <a:r>
              <a:rPr lang="pt-BR" sz="2400" smtClean="0"/>
              <a:t>; exemplos:</a:t>
            </a:r>
          </a:p>
          <a:p>
            <a:pPr lvl="1"/>
            <a:r>
              <a:rPr lang="pt-BR" sz="2000" smtClean="0"/>
              <a:t>chave: </a:t>
            </a:r>
            <a:r>
              <a:rPr lang="pt-BR" sz="2000" err="1" smtClean="0"/>
              <a:t>cpf</a:t>
            </a:r>
            <a:r>
              <a:rPr lang="pt-BR" sz="2000" smtClean="0"/>
              <a:t>; valor: nome da pessoa</a:t>
            </a:r>
          </a:p>
          <a:p>
            <a:pPr lvl="1"/>
            <a:r>
              <a:rPr lang="pt-BR" sz="2000" smtClean="0"/>
              <a:t>chave: título do filme; valor: endereço IP</a:t>
            </a:r>
          </a:p>
          <a:p>
            <a:r>
              <a:rPr lang="pt-BR" sz="2400" smtClean="0"/>
              <a:t>Distribui as duplas (chave, valor) entre os milhões de pares</a:t>
            </a:r>
          </a:p>
          <a:p>
            <a:r>
              <a:rPr lang="pt-BR" sz="2400" smtClean="0"/>
              <a:t>um par </a:t>
            </a:r>
            <a:r>
              <a:rPr lang="pt-BR" sz="2400" smtClean="0">
                <a:solidFill>
                  <a:srgbClr val="FF0000"/>
                </a:solidFill>
              </a:rPr>
              <a:t>consulta</a:t>
            </a:r>
            <a:r>
              <a:rPr lang="pt-BR" sz="2400" smtClean="0"/>
              <a:t> a DHT com a chave</a:t>
            </a:r>
          </a:p>
          <a:p>
            <a:pPr lvl="1"/>
            <a:r>
              <a:rPr lang="pt-BR" sz="2000" smtClean="0"/>
              <a:t>a DHT retorna valores que casam com a chave</a:t>
            </a:r>
          </a:p>
          <a:p>
            <a:r>
              <a:rPr lang="pt-BR" sz="2400" smtClean="0"/>
              <a:t>pares podem também </a:t>
            </a:r>
            <a:r>
              <a:rPr lang="pt-BR" sz="2400" smtClean="0">
                <a:solidFill>
                  <a:srgbClr val="FF0000"/>
                </a:solidFill>
              </a:rPr>
              <a:t>inserir </a:t>
            </a:r>
            <a:r>
              <a:rPr lang="pt-BR" sz="2400" smtClean="0"/>
              <a:t>duplas (chave, valor)</a:t>
            </a:r>
            <a:endParaRPr lang="pt-BR" sz="240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2: </a:t>
            </a:r>
            <a:r>
              <a:rPr lang="en-US" err="1" smtClean="0"/>
              <a:t>Camada</a:t>
            </a:r>
            <a:r>
              <a:rPr lang="en-US" smtClean="0"/>
              <a:t> de </a:t>
            </a:r>
            <a:r>
              <a:rPr lang="en-US" err="1" smtClean="0"/>
              <a:t>Aplicação</a:t>
            </a:r>
            <a:endParaRPr lang="pt-BR">
              <a:latin typeface="Times New Roman" pitchFamily="18" charset="0"/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5706677-C860-4408-991F-9B1D0580ABBC}" type="slidenum">
              <a:rPr lang="en-US" smtClean="0"/>
              <a:pPr>
                <a:defRPr/>
              </a:pPr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423518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P: como atribuir chaves aos pares?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smtClean="0"/>
              <a:t>questão central:</a:t>
            </a:r>
          </a:p>
          <a:p>
            <a:pPr lvl="1"/>
            <a:r>
              <a:rPr lang="pt-BR" smtClean="0"/>
              <a:t>atribuição duplas (chave, valor) aos pares.</a:t>
            </a:r>
          </a:p>
          <a:p>
            <a:r>
              <a:rPr lang="pt-BR" smtClean="0"/>
              <a:t>ideia básica:</a:t>
            </a:r>
          </a:p>
          <a:p>
            <a:pPr lvl="1"/>
            <a:r>
              <a:rPr lang="pt-BR" smtClean="0"/>
              <a:t>converter cada chave para um inteiro</a:t>
            </a:r>
          </a:p>
          <a:p>
            <a:pPr lvl="1"/>
            <a:r>
              <a:rPr lang="pt-BR" smtClean="0"/>
              <a:t>atribuir inteiros para cada par</a:t>
            </a:r>
          </a:p>
          <a:p>
            <a:pPr lvl="1"/>
            <a:r>
              <a:rPr lang="pt-BR" smtClean="0"/>
              <a:t>colocar a dupla (chave, valor) no par que esteja </a:t>
            </a:r>
            <a:r>
              <a:rPr lang="pt-BR" smtClean="0">
                <a:solidFill>
                  <a:srgbClr val="FF0000"/>
                </a:solidFill>
              </a:rPr>
              <a:t>mais próximo </a:t>
            </a:r>
            <a:r>
              <a:rPr lang="pt-BR" smtClean="0"/>
              <a:t>da chave</a:t>
            </a:r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2: </a:t>
            </a:r>
            <a:r>
              <a:rPr lang="en-US" err="1" smtClean="0"/>
              <a:t>Camada</a:t>
            </a:r>
            <a:r>
              <a:rPr lang="en-US" smtClean="0"/>
              <a:t> de </a:t>
            </a:r>
            <a:r>
              <a:rPr lang="en-US" err="1" smtClean="0"/>
              <a:t>Aplicação</a:t>
            </a:r>
            <a:endParaRPr lang="pt-BR">
              <a:latin typeface="Times New Roman" pitchFamily="18" charset="0"/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5706677-C860-4408-991F-9B1D0580ABBC}" type="slidenum">
              <a:rPr lang="en-US" smtClean="0"/>
              <a:pPr>
                <a:defRPr/>
              </a:pPr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086801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Identificadores DHT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33400" y="1476912"/>
            <a:ext cx="7772400" cy="4648200"/>
          </a:xfrm>
        </p:spPr>
        <p:txBody>
          <a:bodyPr/>
          <a:lstStyle/>
          <a:p>
            <a:r>
              <a:rPr lang="pt-BR" smtClean="0"/>
              <a:t>designa um identificador inteiro a cada par na faixa [0, 2</a:t>
            </a:r>
            <a:r>
              <a:rPr lang="pt-BR" baseline="30000" smtClean="0"/>
              <a:t>n</a:t>
            </a:r>
            <a:r>
              <a:rPr lang="pt-BR" smtClean="0"/>
              <a:t>-1] de algum n fixo.</a:t>
            </a:r>
          </a:p>
          <a:p>
            <a:pPr lvl="1"/>
            <a:r>
              <a:rPr lang="pt-BR" smtClean="0"/>
              <a:t>cada identificador é representado por n bits.</a:t>
            </a:r>
          </a:p>
          <a:p>
            <a:pPr lvl="1"/>
            <a:endParaRPr lang="pt-BR"/>
          </a:p>
          <a:p>
            <a:r>
              <a:rPr lang="pt-BR" smtClean="0"/>
              <a:t>requer que cada chave seja um inteiro na mesma faixa</a:t>
            </a:r>
          </a:p>
          <a:p>
            <a:r>
              <a:rPr lang="pt-BR" smtClean="0"/>
              <a:t>para encontrar a chave inteira, aplica a função de </a:t>
            </a:r>
            <a:r>
              <a:rPr lang="pt-BR" err="1" smtClean="0"/>
              <a:t>hash</a:t>
            </a:r>
            <a:r>
              <a:rPr lang="pt-BR" smtClean="0"/>
              <a:t> à chave original.</a:t>
            </a:r>
          </a:p>
          <a:p>
            <a:pPr lvl="1"/>
            <a:r>
              <a:rPr lang="pt-BR" smtClean="0"/>
              <a:t>ex., chave = </a:t>
            </a:r>
            <a:r>
              <a:rPr lang="pt-BR" err="1" smtClean="0">
                <a:solidFill>
                  <a:srgbClr val="FF0000"/>
                </a:solidFill>
              </a:rPr>
              <a:t>hash</a:t>
            </a:r>
            <a:r>
              <a:rPr lang="pt-BR" smtClean="0"/>
              <a:t>(“Led Zeppelin IV”)</a:t>
            </a:r>
          </a:p>
          <a:p>
            <a:pPr lvl="1"/>
            <a:r>
              <a:rPr lang="pt-BR" smtClean="0"/>
              <a:t>é por isto que é chamada de </a:t>
            </a:r>
            <a:r>
              <a:rPr lang="pt-BR" smtClean="0">
                <a:solidFill>
                  <a:srgbClr val="FF0000"/>
                </a:solidFill>
              </a:rPr>
              <a:t>tabela de “</a:t>
            </a:r>
            <a:r>
              <a:rPr lang="pt-BR" err="1" smtClean="0">
                <a:solidFill>
                  <a:srgbClr val="FF0000"/>
                </a:solidFill>
              </a:rPr>
              <a:t>hash</a:t>
            </a:r>
            <a:r>
              <a:rPr lang="pt-BR" smtClean="0">
                <a:solidFill>
                  <a:srgbClr val="FF0000"/>
                </a:solidFill>
              </a:rPr>
              <a:t>” distribuída</a:t>
            </a:r>
            <a:r>
              <a:rPr lang="pt-BR" smtClean="0"/>
              <a:t>.</a:t>
            </a:r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2: Camada de Aplicação</a:t>
            </a:r>
            <a:endParaRPr lang="pt-BR">
              <a:latin typeface="Times New Roman" pitchFamily="18" charset="0"/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5706677-C860-4408-991F-9B1D0580ABBC}" type="slidenum">
              <a:rPr lang="en-US" smtClean="0"/>
              <a:pPr>
                <a:defRPr/>
              </a:pPr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24550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Alocação de chaves aos pares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smtClean="0"/>
              <a:t>regra: atribui a chave ao par que tiver a ID </a:t>
            </a:r>
            <a:r>
              <a:rPr lang="pt-BR" smtClean="0">
                <a:solidFill>
                  <a:srgbClr val="FF0000"/>
                </a:solidFill>
              </a:rPr>
              <a:t>mais próxima</a:t>
            </a:r>
            <a:r>
              <a:rPr lang="pt-BR" smtClean="0"/>
              <a:t>.</a:t>
            </a:r>
          </a:p>
          <a:p>
            <a:r>
              <a:rPr lang="pt-BR" smtClean="0"/>
              <a:t>convenção de leitura: o mais próximo é o </a:t>
            </a:r>
            <a:r>
              <a:rPr lang="pt-BR" smtClean="0">
                <a:solidFill>
                  <a:srgbClr val="FF0000"/>
                </a:solidFill>
              </a:rPr>
              <a:t>sucessor imediato </a:t>
            </a:r>
            <a:r>
              <a:rPr lang="pt-BR" smtClean="0"/>
              <a:t>da chave.</a:t>
            </a:r>
          </a:p>
          <a:p>
            <a:r>
              <a:rPr lang="pt-BR" smtClean="0"/>
              <a:t>Ex., n=4; pares: 1,3,4,5,8,10,12,14</a:t>
            </a:r>
          </a:p>
          <a:p>
            <a:pPr lvl="1"/>
            <a:r>
              <a:rPr lang="pt-BR" smtClean="0"/>
              <a:t>chave = 13, então par sucessor = 14</a:t>
            </a:r>
          </a:p>
          <a:p>
            <a:pPr lvl="1"/>
            <a:r>
              <a:rPr lang="pt-BR" smtClean="0"/>
              <a:t>chave = 15, então par sucessor = 1</a:t>
            </a:r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2: Camada de Aplicação</a:t>
            </a:r>
            <a:endParaRPr lang="pt-BR">
              <a:latin typeface="Times New Roman" pitchFamily="18" charset="0"/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5706677-C860-4408-991F-9B1D0580ABBC}" type="slidenum">
              <a:rPr lang="en-US" smtClean="0"/>
              <a:pPr>
                <a:defRPr/>
              </a:pPr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361843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DHT circular (I)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33400" y="4881563"/>
            <a:ext cx="7772400" cy="1366836"/>
          </a:xfrm>
        </p:spPr>
        <p:txBody>
          <a:bodyPr/>
          <a:lstStyle/>
          <a:p>
            <a:r>
              <a:rPr lang="pt-BR" sz="2400" smtClean="0"/>
              <a:t>cada par rastreia apenas o seu sucessor e antecessor imediatos.</a:t>
            </a:r>
          </a:p>
          <a:p>
            <a:r>
              <a:rPr lang="pt-BR" sz="2400" smtClean="0"/>
              <a:t>“rede sobreposta (overlay)”</a:t>
            </a:r>
            <a:endParaRPr lang="pt-BR" sz="240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2: Camada de Aplicação</a:t>
            </a:r>
            <a:endParaRPr lang="pt-BR">
              <a:latin typeface="Times New Roman" pitchFamily="18" charset="0"/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5706677-C860-4408-991F-9B1D0580ABBC}" type="slidenum">
              <a:rPr lang="en-US" smtClean="0"/>
              <a:pPr>
                <a:defRPr/>
              </a:pPr>
              <a:t>99</a:t>
            </a:fld>
            <a:endParaRPr lang="en-US"/>
          </a:p>
        </p:txBody>
      </p:sp>
      <p:grpSp>
        <p:nvGrpSpPr>
          <p:cNvPr id="6" name="Group 42"/>
          <p:cNvGrpSpPr>
            <a:grpSpLocks/>
          </p:cNvGrpSpPr>
          <p:nvPr/>
        </p:nvGrpSpPr>
        <p:grpSpPr bwMode="auto">
          <a:xfrm>
            <a:off x="2319338" y="1219200"/>
            <a:ext cx="3751262" cy="3662363"/>
            <a:chOff x="946990" y="1676400"/>
            <a:chExt cx="3752276" cy="3661993"/>
          </a:xfrm>
        </p:grpSpPr>
        <p:sp>
          <p:nvSpPr>
            <p:cNvPr id="7" name="Oval 3"/>
            <p:cNvSpPr>
              <a:spLocks noChangeArrowheads="1"/>
            </p:cNvSpPr>
            <p:nvPr/>
          </p:nvSpPr>
          <p:spPr bwMode="auto">
            <a:xfrm>
              <a:off x="2794354" y="4791480"/>
              <a:ext cx="96564" cy="98891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buClr>
                  <a:srgbClr val="3333CC"/>
                </a:buClr>
              </a:pPr>
              <a:endParaRPr lang="pt-BR" sz="2400">
                <a:solidFill>
                  <a:srgbClr val="000000"/>
                </a:solidFill>
                <a:cs typeface="Arial" pitchFamily="34" charset="0"/>
              </a:endParaRPr>
            </a:p>
          </p:txBody>
        </p:sp>
        <p:sp>
          <p:nvSpPr>
            <p:cNvPr id="8" name="Oval 4"/>
            <p:cNvSpPr>
              <a:spLocks noChangeArrowheads="1"/>
            </p:cNvSpPr>
            <p:nvPr/>
          </p:nvSpPr>
          <p:spPr bwMode="auto">
            <a:xfrm>
              <a:off x="1435115" y="2890435"/>
              <a:ext cx="96564" cy="98891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buClr>
                  <a:srgbClr val="3333CC"/>
                </a:buClr>
              </a:pPr>
              <a:endParaRPr lang="pt-BR" sz="2400">
                <a:solidFill>
                  <a:srgbClr val="000000"/>
                </a:solidFill>
                <a:cs typeface="Arial" pitchFamily="34" charset="0"/>
              </a:endParaRPr>
            </a:p>
          </p:txBody>
        </p:sp>
        <p:sp>
          <p:nvSpPr>
            <p:cNvPr id="9" name="Oval 5"/>
            <p:cNvSpPr>
              <a:spLocks noChangeArrowheads="1"/>
            </p:cNvSpPr>
            <p:nvPr/>
          </p:nvSpPr>
          <p:spPr bwMode="auto">
            <a:xfrm>
              <a:off x="1459562" y="3978242"/>
              <a:ext cx="96564" cy="9889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buClr>
                  <a:srgbClr val="3333CC"/>
                </a:buClr>
              </a:pPr>
              <a:endParaRPr lang="pt-BR" sz="2400">
                <a:solidFill>
                  <a:srgbClr val="000000"/>
                </a:solidFill>
                <a:cs typeface="Arial" pitchFamily="34" charset="0"/>
              </a:endParaRPr>
            </a:p>
          </p:txBody>
        </p:sp>
        <p:sp>
          <p:nvSpPr>
            <p:cNvPr id="10" name="Oval 6"/>
            <p:cNvSpPr>
              <a:spLocks noChangeArrowheads="1"/>
            </p:cNvSpPr>
            <p:nvPr/>
          </p:nvSpPr>
          <p:spPr bwMode="auto">
            <a:xfrm>
              <a:off x="3989799" y="2585616"/>
              <a:ext cx="96564" cy="98891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buClr>
                  <a:srgbClr val="3333CC"/>
                </a:buClr>
              </a:pPr>
              <a:endParaRPr lang="pt-BR" sz="2400">
                <a:solidFill>
                  <a:srgbClr val="000000"/>
                </a:solidFill>
                <a:cs typeface="Arial" pitchFamily="34" charset="0"/>
              </a:endParaRPr>
            </a:p>
          </p:txBody>
        </p:sp>
        <p:sp>
          <p:nvSpPr>
            <p:cNvPr id="11" name="Oval 7"/>
            <p:cNvSpPr>
              <a:spLocks noChangeArrowheads="1"/>
            </p:cNvSpPr>
            <p:nvPr/>
          </p:nvSpPr>
          <p:spPr bwMode="auto">
            <a:xfrm>
              <a:off x="4283160" y="3457025"/>
              <a:ext cx="96564" cy="9889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buClr>
                  <a:srgbClr val="3333CC"/>
                </a:buClr>
              </a:pPr>
              <a:endParaRPr lang="pt-BR" sz="2400">
                <a:solidFill>
                  <a:srgbClr val="000000"/>
                </a:solidFill>
                <a:cs typeface="Arial" pitchFamily="34" charset="0"/>
              </a:endParaRPr>
            </a:p>
          </p:txBody>
        </p:sp>
        <p:sp>
          <p:nvSpPr>
            <p:cNvPr id="12" name="Oval 8"/>
            <p:cNvSpPr>
              <a:spLocks noChangeArrowheads="1"/>
            </p:cNvSpPr>
            <p:nvPr/>
          </p:nvSpPr>
          <p:spPr bwMode="auto">
            <a:xfrm>
              <a:off x="4004467" y="4192313"/>
              <a:ext cx="96564" cy="9889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buClr>
                  <a:srgbClr val="3333CC"/>
                </a:buClr>
              </a:pPr>
              <a:endParaRPr lang="pt-BR" sz="2400">
                <a:solidFill>
                  <a:srgbClr val="000000"/>
                </a:solidFill>
                <a:cs typeface="Arial" pitchFamily="34" charset="0"/>
              </a:endParaRPr>
            </a:p>
          </p:txBody>
        </p:sp>
        <p:sp>
          <p:nvSpPr>
            <p:cNvPr id="13" name="Oval 9"/>
            <p:cNvSpPr>
              <a:spLocks noChangeArrowheads="1"/>
            </p:cNvSpPr>
            <p:nvPr/>
          </p:nvSpPr>
          <p:spPr bwMode="auto">
            <a:xfrm>
              <a:off x="1991278" y="4548323"/>
              <a:ext cx="96565" cy="9889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buClr>
                  <a:srgbClr val="3333CC"/>
                </a:buClr>
              </a:pPr>
              <a:endParaRPr lang="pt-BR" sz="2400">
                <a:solidFill>
                  <a:srgbClr val="000000"/>
                </a:solidFill>
                <a:cs typeface="Arial" pitchFamily="34" charset="0"/>
              </a:endParaRPr>
            </a:p>
          </p:txBody>
        </p:sp>
        <p:sp>
          <p:nvSpPr>
            <p:cNvPr id="14" name="Oval 10"/>
            <p:cNvSpPr>
              <a:spLocks noChangeArrowheads="1"/>
            </p:cNvSpPr>
            <p:nvPr/>
          </p:nvSpPr>
          <p:spPr bwMode="auto">
            <a:xfrm>
              <a:off x="1376443" y="2050438"/>
              <a:ext cx="2927496" cy="2793396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>
                <a:buClr>
                  <a:srgbClr val="3333CC"/>
                </a:buClr>
              </a:pPr>
              <a:endParaRPr lang="pt-BR" sz="2400">
                <a:solidFill>
                  <a:srgbClr val="000000"/>
                </a:solidFill>
                <a:cs typeface="Arial" pitchFamily="34" charset="0"/>
              </a:endParaRPr>
            </a:p>
          </p:txBody>
        </p:sp>
        <p:sp>
          <p:nvSpPr>
            <p:cNvPr id="15" name="Text Box 11"/>
            <p:cNvSpPr txBox="1">
              <a:spLocks noChangeArrowheads="1"/>
            </p:cNvSpPr>
            <p:nvPr/>
          </p:nvSpPr>
          <p:spPr bwMode="auto">
            <a:xfrm>
              <a:off x="2895600" y="1676400"/>
              <a:ext cx="355866" cy="4615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>
                <a:buClr>
                  <a:srgbClr val="3333CC"/>
                </a:buClr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1</a:t>
              </a:r>
            </a:p>
          </p:txBody>
        </p:sp>
        <p:sp>
          <p:nvSpPr>
            <p:cNvPr id="16" name="Rectangle 12"/>
            <p:cNvSpPr>
              <a:spLocks noChangeArrowheads="1"/>
            </p:cNvSpPr>
            <p:nvPr/>
          </p:nvSpPr>
          <p:spPr bwMode="auto">
            <a:xfrm>
              <a:off x="4114800" y="2514600"/>
              <a:ext cx="355866" cy="4615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>
                <a:buClr>
                  <a:srgbClr val="3333CC"/>
                </a:buClr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3</a:t>
              </a:r>
            </a:p>
          </p:txBody>
        </p:sp>
        <p:sp>
          <p:nvSpPr>
            <p:cNvPr id="17" name="Rectangle 13"/>
            <p:cNvSpPr>
              <a:spLocks noChangeArrowheads="1"/>
            </p:cNvSpPr>
            <p:nvPr/>
          </p:nvSpPr>
          <p:spPr bwMode="auto">
            <a:xfrm>
              <a:off x="4343400" y="3352800"/>
              <a:ext cx="355866" cy="4615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>
                <a:buClr>
                  <a:srgbClr val="3333CC"/>
                </a:buClr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4</a:t>
              </a:r>
            </a:p>
          </p:txBody>
        </p:sp>
        <p:sp>
          <p:nvSpPr>
            <p:cNvPr id="18" name="Rectangle 14"/>
            <p:cNvSpPr>
              <a:spLocks noChangeArrowheads="1"/>
            </p:cNvSpPr>
            <p:nvPr/>
          </p:nvSpPr>
          <p:spPr bwMode="auto">
            <a:xfrm>
              <a:off x="4114800" y="4114800"/>
              <a:ext cx="355866" cy="4615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>
                <a:buClr>
                  <a:srgbClr val="3333CC"/>
                </a:buClr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5</a:t>
              </a:r>
            </a:p>
          </p:txBody>
        </p:sp>
        <p:sp>
          <p:nvSpPr>
            <p:cNvPr id="19" name="Rectangle 15"/>
            <p:cNvSpPr>
              <a:spLocks noChangeArrowheads="1"/>
            </p:cNvSpPr>
            <p:nvPr/>
          </p:nvSpPr>
          <p:spPr bwMode="auto">
            <a:xfrm>
              <a:off x="2743200" y="4876800"/>
              <a:ext cx="355866" cy="4615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>
                <a:buClr>
                  <a:srgbClr val="3333CC"/>
                </a:buClr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8</a:t>
              </a:r>
            </a:p>
          </p:txBody>
        </p:sp>
        <p:sp>
          <p:nvSpPr>
            <p:cNvPr id="20" name="Rectangle 16"/>
            <p:cNvSpPr>
              <a:spLocks noChangeArrowheads="1"/>
            </p:cNvSpPr>
            <p:nvPr/>
          </p:nvSpPr>
          <p:spPr bwMode="auto">
            <a:xfrm>
              <a:off x="1676400" y="4648200"/>
              <a:ext cx="527050" cy="4615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>
                <a:buClr>
                  <a:srgbClr val="3333CC"/>
                </a:buClr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10</a:t>
              </a:r>
            </a:p>
          </p:txBody>
        </p:sp>
        <p:sp>
          <p:nvSpPr>
            <p:cNvPr id="21" name="Rectangle 17"/>
            <p:cNvSpPr>
              <a:spLocks noChangeArrowheads="1"/>
            </p:cNvSpPr>
            <p:nvPr/>
          </p:nvSpPr>
          <p:spPr bwMode="auto">
            <a:xfrm>
              <a:off x="1018876" y="3886200"/>
              <a:ext cx="527050" cy="4615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>
                <a:buClr>
                  <a:srgbClr val="3333CC"/>
                </a:buClr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12</a:t>
              </a:r>
            </a:p>
          </p:txBody>
        </p:sp>
        <p:sp>
          <p:nvSpPr>
            <p:cNvPr id="22" name="Rectangle 18"/>
            <p:cNvSpPr>
              <a:spLocks noChangeArrowheads="1"/>
            </p:cNvSpPr>
            <p:nvPr/>
          </p:nvSpPr>
          <p:spPr bwMode="auto">
            <a:xfrm>
              <a:off x="946990" y="2667000"/>
              <a:ext cx="527050" cy="4615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>
                <a:buClr>
                  <a:srgbClr val="3333CC"/>
                </a:buClr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15</a:t>
              </a:r>
            </a:p>
          </p:txBody>
        </p:sp>
        <p:sp>
          <p:nvSpPr>
            <p:cNvPr id="23" name="Oval 28"/>
            <p:cNvSpPr>
              <a:spLocks noChangeArrowheads="1"/>
            </p:cNvSpPr>
            <p:nvPr/>
          </p:nvSpPr>
          <p:spPr bwMode="auto">
            <a:xfrm>
              <a:off x="2912920" y="2010882"/>
              <a:ext cx="96565" cy="98891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buClr>
                  <a:srgbClr val="3333CC"/>
                </a:buClr>
              </a:pPr>
              <a:endParaRPr lang="pt-BR" sz="2400">
                <a:solidFill>
                  <a:srgbClr val="000000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2406229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Estrutura padrão">
  <a:themeElements>
    <a:clrScheme name="Estrutura padrã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Estrutura padrão">
      <a:majorFont>
        <a:latin typeface="Comic Sans MS"/>
        <a:ea typeface=""/>
        <a:cs typeface=""/>
      </a:majorFont>
      <a:minorFont>
        <a:latin typeface="Comic Sans MS"/>
        <a:ea typeface=""/>
        <a:cs typeface="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Estrutura padrã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trutura padrão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strutura padrão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trutura padrão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trutura padrão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trutura padrão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trutura padrão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ema do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5195</TotalTime>
  <Words>10342</Words>
  <Application>Microsoft Macintosh PowerPoint</Application>
  <PresentationFormat>Apresentação na tela (4:3)</PresentationFormat>
  <Paragraphs>2209</Paragraphs>
  <Slides>131</Slides>
  <Notes>111</Notes>
  <HiddenSlides>0</HiddenSlides>
  <MMClips>0</MMClips>
  <ScaleCrop>false</ScaleCrop>
  <HeadingPairs>
    <vt:vector size="6" baseType="variant">
      <vt:variant>
        <vt:lpstr>Tema</vt:lpstr>
      </vt:variant>
      <vt:variant>
        <vt:i4>1</vt:i4>
      </vt:variant>
      <vt:variant>
        <vt:lpstr>Servidores OLE incorporados</vt:lpstr>
      </vt:variant>
      <vt:variant>
        <vt:i4>3</vt:i4>
      </vt:variant>
      <vt:variant>
        <vt:lpstr>Títulos de slides</vt:lpstr>
      </vt:variant>
      <vt:variant>
        <vt:i4>131</vt:i4>
      </vt:variant>
    </vt:vector>
  </HeadingPairs>
  <TitlesOfParts>
    <vt:vector size="135" baseType="lpstr">
      <vt:lpstr>Estrutura padrão</vt:lpstr>
      <vt:lpstr>Clip</vt:lpstr>
      <vt:lpstr>Gráfico</vt:lpstr>
      <vt:lpstr>Desenho do Microsoft Visio</vt:lpstr>
      <vt:lpstr>Capítulo 2: Camada de Aplicação</vt:lpstr>
      <vt:lpstr>Capítulo 2: Roteiro</vt:lpstr>
      <vt:lpstr>Capítulo 2: Camada de Aplicação</vt:lpstr>
      <vt:lpstr>Algumas aplicações de rede</vt:lpstr>
      <vt:lpstr>Criando uma aplicação de rede </vt:lpstr>
      <vt:lpstr>Arquiteturas das aplicações de rede</vt:lpstr>
      <vt:lpstr>Arquitetura cliente-servidor</vt:lpstr>
      <vt:lpstr>Arquitetura P2P</vt:lpstr>
      <vt:lpstr>Comunicação entre Processos</vt:lpstr>
      <vt:lpstr>Sockets</vt:lpstr>
      <vt:lpstr>Endereçamento de processos</vt:lpstr>
      <vt:lpstr>Os protocolos da camada de aplicação definem</vt:lpstr>
      <vt:lpstr>De que serviços uma aplicação necessita?</vt:lpstr>
      <vt:lpstr>Requisitos de aplicações de rede selecionadas</vt:lpstr>
      <vt:lpstr>Serviços providos pelos protocolos de transporte da Internet </vt:lpstr>
      <vt:lpstr>Apls Internet: seus protocolos e seus protocolos de transporte</vt:lpstr>
      <vt:lpstr>Tornando o TCP seguro</vt:lpstr>
      <vt:lpstr>Capítulo 2: Roteiro</vt:lpstr>
      <vt:lpstr>A Web e o HTTP</vt:lpstr>
      <vt:lpstr>Protocolo HTTP </vt:lpstr>
      <vt:lpstr>Mais sobre o protocolo HTTP </vt:lpstr>
      <vt:lpstr>Conexões HTTP</vt:lpstr>
      <vt:lpstr>Exemplo de HTTP não persistente</vt:lpstr>
      <vt:lpstr>Exemplo de HTTP não persistente (cont.)</vt:lpstr>
      <vt:lpstr>Modelagem do tempo de resposta</vt:lpstr>
      <vt:lpstr>HTTP persistente</vt:lpstr>
      <vt:lpstr>Mensagem de requisição HTTP</vt:lpstr>
      <vt:lpstr>Mensagem de requisição HTTP: formato geral</vt:lpstr>
      <vt:lpstr>Enviando conteúdo de formulário</vt:lpstr>
      <vt:lpstr>Tipos de métodos</vt:lpstr>
      <vt:lpstr>Mensagem de resposta HTTP</vt:lpstr>
      <vt:lpstr>códigos de status da resposta HTTP</vt:lpstr>
      <vt:lpstr>Experimente você com HTTP (do lado cliente)</vt:lpstr>
      <vt:lpstr>Cookies: manutenção do “estado” da conexão</vt:lpstr>
      <vt:lpstr>Cookies: manutenção do “estado” (cont.)</vt:lpstr>
      <vt:lpstr>Cookies (continuação)</vt:lpstr>
      <vt:lpstr>Cache Web (servidor proxy)</vt:lpstr>
      <vt:lpstr>Mais sobre Caches Web</vt:lpstr>
      <vt:lpstr>Exemplo de cache (1)</vt:lpstr>
      <vt:lpstr>Exemplo de cache (2)</vt:lpstr>
      <vt:lpstr>Exemplo de cache (3)</vt:lpstr>
      <vt:lpstr>GET condicional</vt:lpstr>
      <vt:lpstr>HTTP/2</vt:lpstr>
      <vt:lpstr>HTTP/2: Diferenças do HTTP 1.1</vt:lpstr>
      <vt:lpstr>HTTP/2: Transporte Binário</vt:lpstr>
      <vt:lpstr>HTTP/2: Quadros</vt:lpstr>
      <vt:lpstr>HTTP/2: Multiplexação</vt:lpstr>
      <vt:lpstr>Capítulo 2: Roteiro</vt:lpstr>
      <vt:lpstr>FTP: o protocolo de transferência de arquivos</vt:lpstr>
      <vt:lpstr>FTP: conexões separadas p/ controle, dados</vt:lpstr>
      <vt:lpstr>FTP: comandos, respostas</vt:lpstr>
      <vt:lpstr>Capítulo 2: Roteiro</vt:lpstr>
      <vt:lpstr>Correio Eletrônico</vt:lpstr>
      <vt:lpstr>Correio Eletrônico: servidores de correio</vt:lpstr>
      <vt:lpstr>Correio Eletrônico:  SMTP [RFC 2821]</vt:lpstr>
      <vt:lpstr>Gerência da Porta 25</vt:lpstr>
      <vt:lpstr>Cenário: Alice envia uma msg para Bob</vt:lpstr>
      <vt:lpstr>Interação SMTP típica</vt:lpstr>
      <vt:lpstr>Experimente uma interação SMTP:</vt:lpstr>
      <vt:lpstr>SMTP: últimas palavras</vt:lpstr>
      <vt:lpstr>Formato de uma mensagem</vt:lpstr>
      <vt:lpstr>Formato de uma mensagem: extensões para multimídia</vt:lpstr>
      <vt:lpstr>Tipos MIME  Content-Type: tipo/subtipo; parâmetros</vt:lpstr>
      <vt:lpstr>Tipo Multipart</vt:lpstr>
      <vt:lpstr>Protocolos de acesso ao correio</vt:lpstr>
      <vt:lpstr>Protocolo POP3</vt:lpstr>
      <vt:lpstr>POP3 (mais) e IMAP</vt:lpstr>
      <vt:lpstr>Capítulo 2: Roteiro</vt:lpstr>
      <vt:lpstr>DNS: Domain Name System</vt:lpstr>
      <vt:lpstr>DNS (cont.)</vt:lpstr>
      <vt:lpstr>Base de Dados Hierárquica e Distribuída</vt:lpstr>
      <vt:lpstr>DNS: Servidores raiz</vt:lpstr>
      <vt:lpstr>DNS: Servidores raiz</vt:lpstr>
      <vt:lpstr>Servidores TLD e Oficiais</vt:lpstr>
      <vt:lpstr>Slide 75</vt:lpstr>
      <vt:lpstr>Servidor DNS Local</vt:lpstr>
      <vt:lpstr>Exemplo de resolução de nome pelo DNS</vt:lpstr>
      <vt:lpstr>Slide 78</vt:lpstr>
      <vt:lpstr>DNS: uso de cache, atualização de dados</vt:lpstr>
      <vt:lpstr>Registros DNS</vt:lpstr>
      <vt:lpstr>DNS: protocolo e mensagens</vt:lpstr>
      <vt:lpstr>DNS: protocolo e mensagens</vt:lpstr>
      <vt:lpstr>Inserindo registros no DNS</vt:lpstr>
      <vt:lpstr>Ataques ao DNS</vt:lpstr>
      <vt:lpstr>Capítulo 2: Roteiro</vt:lpstr>
      <vt:lpstr>Arquitetura P2P pura</vt:lpstr>
      <vt:lpstr>Distribuição de Arquivo: C/S x P2P</vt:lpstr>
      <vt:lpstr>Tempo de distribuição do arquivo: C/S</vt:lpstr>
      <vt:lpstr>Tempo de distribuição do arquivo: P2P</vt:lpstr>
      <vt:lpstr>Cliente-servidor x P2P: Exemplo</vt:lpstr>
      <vt:lpstr>Distribuição de arquivo P2P: BitTorrent </vt:lpstr>
      <vt:lpstr>Distribuição de arquivo P2P: BitTorrent </vt:lpstr>
      <vt:lpstr>BitTorrent: pedindo, enviando blocos de arquivos</vt:lpstr>
      <vt:lpstr>BitTorrent:  toma lá, dá cá!</vt:lpstr>
      <vt:lpstr>Distributed Hash Table (DHT)</vt:lpstr>
      <vt:lpstr>P: como atribuir chaves aos pares?</vt:lpstr>
      <vt:lpstr>Identificadores DHT</vt:lpstr>
      <vt:lpstr>Alocação de chaves aos pares</vt:lpstr>
      <vt:lpstr>DHT circular (I)</vt:lpstr>
      <vt:lpstr>DHT circular (II)</vt:lpstr>
      <vt:lpstr>DHT circular com atalhos</vt:lpstr>
      <vt:lpstr>Peer churn</vt:lpstr>
      <vt:lpstr>Estudo de caso P2P: Skype</vt:lpstr>
      <vt:lpstr>Pares como intermediários (relays)</vt:lpstr>
      <vt:lpstr>Capítulo 2: Roteiro</vt:lpstr>
      <vt:lpstr>Programação com sockets</vt:lpstr>
      <vt:lpstr>Programação com sockets usando TCP</vt:lpstr>
      <vt:lpstr>Programação com sockets usando TCP</vt:lpstr>
      <vt:lpstr>Comunicação entre sockets</vt:lpstr>
      <vt:lpstr>Jargão para Fluxo (Stream)</vt:lpstr>
      <vt:lpstr>Programação com sockets usando TCP</vt:lpstr>
      <vt:lpstr>Interações cliente/servidor usando o TCP</vt:lpstr>
      <vt:lpstr>Exemplo: cliente Java (TCP)</vt:lpstr>
      <vt:lpstr>Exemplo: cliente Java (TCP), cont.</vt:lpstr>
      <vt:lpstr>Exemplo: servidor Java (TCP)</vt:lpstr>
      <vt:lpstr>Exemplo: servidor Java (TCP), cont</vt:lpstr>
      <vt:lpstr>Exemplo: cliente Python (TCP)</vt:lpstr>
      <vt:lpstr>Exemplo: servidor Python (TCP)</vt:lpstr>
      <vt:lpstr>Capítulo 2: Roteiro</vt:lpstr>
      <vt:lpstr>Programação com sockets usando UDP</vt:lpstr>
      <vt:lpstr>Interações cliente/servidor usando o UDP</vt:lpstr>
      <vt:lpstr>Exemplo: Cliente Java (UDP)</vt:lpstr>
      <vt:lpstr>Exemplo: cliente Java (UDP)</vt:lpstr>
      <vt:lpstr>Exemplo: cliente Java (UDP) cont.</vt:lpstr>
      <vt:lpstr>Exemplo: cliente Python (UDP)</vt:lpstr>
      <vt:lpstr>Servidor UDP</vt:lpstr>
      <vt:lpstr>Exemplo: servidor Java (UDP)</vt:lpstr>
      <vt:lpstr>Exemplo: servidor Java (UDP), cont</vt:lpstr>
      <vt:lpstr>Exemplo: servidor Python (UDP)</vt:lpstr>
      <vt:lpstr>Capítulo 2: Resumo</vt:lpstr>
      <vt:lpstr>Capítulo 2: Resumo</vt:lpstr>
    </vt:vector>
  </TitlesOfParts>
  <Company>University of Massachusetts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Part I: Introduction</dc:title>
  <dc:creator>Don Towsley</dc:creator>
  <cp:lastModifiedBy>Leobino Sampaio</cp:lastModifiedBy>
  <cp:revision>231</cp:revision>
  <dcterms:created xsi:type="dcterms:W3CDTF">1999-10-08T19:08:27Z</dcterms:created>
  <dcterms:modified xsi:type="dcterms:W3CDTF">2017-06-06T14:25:57Z</dcterms:modified>
</cp:coreProperties>
</file>